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
  </p:notesMasterIdLst>
  <p:handoutMasterIdLst>
    <p:handoutMasterId r:id="rId8"/>
  </p:handoutMasterIdLst>
  <p:sldIdLst>
    <p:sldId id="262" r:id="rId2"/>
    <p:sldId id="264" r:id="rId3"/>
    <p:sldId id="266" r:id="rId4"/>
    <p:sldId id="268" r:id="rId5"/>
    <p:sldId id="267"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winkl" panose="020B0604020202020204" charset="0"/>
      <p:regular r:id="rId13"/>
      <p:bold r:id="rId14"/>
    </p:embeddedFont>
    <p:embeddedFont>
      <p:font typeface="Twinkl SemiBold"/>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showGuides="1">
      <p:cViewPr varScale="1">
        <p:scale>
          <a:sx n="54" d="100"/>
          <a:sy n="54" d="100"/>
        </p:scale>
        <p:origin x="78" y="318"/>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19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B82248E0-3AF7-4E7B-85E9-EFB5EE64D1EE}"/>
              </a:ext>
            </a:extLst>
          </p:cNvPr>
          <p:cNvSpPr>
            <a:spLocks noGrp="1"/>
          </p:cNvSpPr>
          <p:nvPr>
            <p:ph type="title"/>
          </p:nvPr>
        </p:nvSpPr>
        <p:spPr>
          <a:xfrm>
            <a:off x="457200" y="479425"/>
            <a:ext cx="8220075" cy="993775"/>
          </a:xfrm>
        </p:spPr>
        <p:txBody>
          <a:bodyPr/>
          <a:lstStyle/>
          <a:p>
            <a:pPr eaLnBrk="1" hangingPunct="1"/>
            <a:r>
              <a:rPr lang="en-GB" altLang="en-US" sz="3600">
                <a:solidFill>
                  <a:srgbClr val="013F7C"/>
                </a:solidFill>
              </a:rPr>
              <a:t>An absorbent material is…</a:t>
            </a:r>
          </a:p>
        </p:txBody>
      </p:sp>
      <p:sp>
        <p:nvSpPr>
          <p:cNvPr id="8" name="Title 20">
            <a:extLst>
              <a:ext uri="{FF2B5EF4-FFF2-40B4-BE49-F238E27FC236}">
                <a16:creationId xmlns:a16="http://schemas.microsoft.com/office/drawing/2014/main" id="{74885683-AF75-41FB-81F5-A1DE70E4B1A8}"/>
              </a:ext>
            </a:extLst>
          </p:cNvPr>
          <p:cNvSpPr>
            <a:spLocks/>
          </p:cNvSpPr>
          <p:nvPr/>
        </p:nvSpPr>
        <p:spPr bwMode="auto">
          <a:xfrm>
            <a:off x="2208213" y="1735138"/>
            <a:ext cx="4718050" cy="1592262"/>
          </a:xfrm>
          <a:prstGeom prst="roundRect">
            <a:avLst>
              <a:gd name="adj" fmla="val 9639"/>
            </a:avLst>
          </a:prstGeom>
          <a:solidFill>
            <a:schemeClr val="bg1"/>
          </a:solidFill>
          <a:ln w="57150">
            <a:solidFill>
              <a:srgbClr val="88BD31"/>
            </a:solidFill>
            <a:round/>
            <a:headEnd/>
            <a:tailEnd/>
          </a:ln>
        </p:spPr>
        <p:txBody>
          <a:bodyPr lIns="252000" tIns="252000" rIns="252000" bIns="25200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9pPr>
          </a:lstStyle>
          <a:p>
            <a:pPr algn="ctr" eaLnBrk="1" hangingPunct="1">
              <a:spcBef>
                <a:spcPct val="0"/>
              </a:spcBef>
              <a:buFontTx/>
              <a:buNone/>
            </a:pPr>
            <a:r>
              <a:rPr lang="en-GB" altLang="en-US" sz="3600" b="1">
                <a:solidFill>
                  <a:srgbClr val="00A7E5"/>
                </a:solidFill>
                <a:latin typeface="Twinkl SemiBold" pitchFamily="2" charset="0"/>
              </a:rPr>
              <a:t>a material which can soak up liquid.</a:t>
            </a:r>
          </a:p>
        </p:txBody>
      </p:sp>
      <p:pic>
        <p:nvPicPr>
          <p:cNvPr id="4" name="Picture 3">
            <a:extLst>
              <a:ext uri="{FF2B5EF4-FFF2-40B4-BE49-F238E27FC236}">
                <a16:creationId xmlns:a16="http://schemas.microsoft.com/office/drawing/2014/main" id="{3B1F1867-FBC7-48B2-9C00-7BCCB84F8DFC}"/>
              </a:ext>
            </a:extLst>
          </p:cNvPr>
          <p:cNvPicPr>
            <a:picLocks noChangeAspect="1"/>
          </p:cNvPicPr>
          <p:nvPr/>
        </p:nvPicPr>
        <p:blipFill>
          <a:blip r:embed="rId2">
            <a:extLst>
              <a:ext uri="{28A0092B-C50C-407E-A947-70E740481C1C}">
                <a14:useLocalDpi xmlns:a14="http://schemas.microsoft.com/office/drawing/2010/main" val="0"/>
              </a:ext>
            </a:extLst>
          </a:blip>
          <a:srcRect l="1672" t="31796" r="1138" b="25014"/>
          <a:stretch>
            <a:fillRect/>
          </a:stretch>
        </p:blipFill>
        <p:spPr bwMode="auto">
          <a:xfrm>
            <a:off x="0" y="3616325"/>
            <a:ext cx="91440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07CD-237D-45B7-BF11-E8E7D080E10A}"/>
              </a:ext>
            </a:extLst>
          </p:cNvPr>
          <p:cNvSpPr>
            <a:spLocks noGrp="1"/>
          </p:cNvSpPr>
          <p:nvPr>
            <p:ph type="title"/>
          </p:nvPr>
        </p:nvSpPr>
        <p:spPr/>
        <p:txBody>
          <a:bodyPr/>
          <a:lstStyle/>
          <a:p>
            <a:r>
              <a:rPr lang="en-IE" altLang="en-US" dirty="0">
                <a:solidFill>
                  <a:schemeClr val="accent5">
                    <a:lumMod val="50000"/>
                  </a:schemeClr>
                </a:solidFill>
                <a:ea typeface="ヒラギノ角ゴ Pro W3" pitchFamily="-109" charset="-128"/>
              </a:rPr>
              <a:t>Waterproof</a:t>
            </a:r>
            <a:endParaRPr lang="en-GB" dirty="0">
              <a:solidFill>
                <a:schemeClr val="accent5">
                  <a:lumMod val="50000"/>
                </a:schemeClr>
              </a:solidFill>
            </a:endParaRPr>
          </a:p>
        </p:txBody>
      </p:sp>
      <p:sp>
        <p:nvSpPr>
          <p:cNvPr id="3" name="TextBox 2">
            <a:extLst>
              <a:ext uri="{FF2B5EF4-FFF2-40B4-BE49-F238E27FC236}">
                <a16:creationId xmlns:a16="http://schemas.microsoft.com/office/drawing/2014/main" id="{29EC64ED-90C6-4DC5-9336-4016670FBFF9}"/>
              </a:ext>
            </a:extLst>
          </p:cNvPr>
          <p:cNvSpPr txBox="1"/>
          <p:nvPr/>
        </p:nvSpPr>
        <p:spPr>
          <a:xfrm>
            <a:off x="445293" y="1473201"/>
            <a:ext cx="8247600" cy="507831"/>
          </a:xfrm>
          <a:prstGeom prst="rect">
            <a:avLst/>
          </a:prstGeom>
          <a:solidFill>
            <a:srgbClr val="18A0DB"/>
          </a:solidFill>
        </p:spPr>
        <p:txBody>
          <a:bodyPr wrap="square" rtlCol="0">
            <a:spAutoFit/>
          </a:bodyPr>
          <a:lstStyle/>
          <a:p>
            <a:pPr algn="ctr">
              <a:lnSpc>
                <a:spcPct val="150000"/>
              </a:lnSpc>
            </a:pPr>
            <a:r>
              <a:rPr lang="en-IE" altLang="en-US" b="1" dirty="0">
                <a:solidFill>
                  <a:schemeClr val="bg1"/>
                </a:solidFill>
                <a:ea typeface="ヒラギノ角ゴ Pro W3" pitchFamily="-109" charset="-128"/>
              </a:rPr>
              <a:t>What does waterproof mean?</a:t>
            </a:r>
          </a:p>
        </p:txBody>
      </p:sp>
      <p:sp>
        <p:nvSpPr>
          <p:cNvPr id="19" name="TextBox 18">
            <a:extLst>
              <a:ext uri="{FF2B5EF4-FFF2-40B4-BE49-F238E27FC236}">
                <a16:creationId xmlns:a16="http://schemas.microsoft.com/office/drawing/2014/main" id="{AD3B0C5B-2204-4F36-8942-11D94B4BD30E}"/>
              </a:ext>
            </a:extLst>
          </p:cNvPr>
          <p:cNvSpPr txBox="1"/>
          <p:nvPr/>
        </p:nvSpPr>
        <p:spPr>
          <a:xfrm>
            <a:off x="445293" y="2559523"/>
            <a:ext cx="8247600" cy="507831"/>
          </a:xfrm>
          <a:prstGeom prst="rect">
            <a:avLst/>
          </a:prstGeom>
          <a:solidFill>
            <a:srgbClr val="18A0DB"/>
          </a:solidFill>
        </p:spPr>
        <p:txBody>
          <a:bodyPr wrap="square" rtlCol="0">
            <a:spAutoFit/>
          </a:bodyPr>
          <a:lstStyle/>
          <a:p>
            <a:pPr algn="ctr">
              <a:lnSpc>
                <a:spcPct val="150000"/>
              </a:lnSpc>
            </a:pPr>
            <a:r>
              <a:rPr lang="en-IE" altLang="en-US" b="1" dirty="0">
                <a:solidFill>
                  <a:schemeClr val="bg1"/>
                </a:solidFill>
                <a:ea typeface="ヒラギノ角ゴ Pro W3" pitchFamily="-109" charset="-128"/>
              </a:rPr>
              <a:t>Why do we need waterproof materials?</a:t>
            </a:r>
          </a:p>
        </p:txBody>
      </p:sp>
      <p:sp>
        <p:nvSpPr>
          <p:cNvPr id="4" name="TextBox 3">
            <a:extLst>
              <a:ext uri="{FF2B5EF4-FFF2-40B4-BE49-F238E27FC236}">
                <a16:creationId xmlns:a16="http://schemas.microsoft.com/office/drawing/2014/main" id="{5FCDDFD0-481B-407D-9EBE-8C05D57984CD}"/>
              </a:ext>
            </a:extLst>
          </p:cNvPr>
          <p:cNvSpPr txBox="1"/>
          <p:nvPr/>
        </p:nvSpPr>
        <p:spPr>
          <a:xfrm>
            <a:off x="445293" y="2084152"/>
            <a:ext cx="8247600" cy="369332"/>
          </a:xfrm>
          <a:prstGeom prst="rect">
            <a:avLst/>
          </a:prstGeom>
          <a:noFill/>
        </p:spPr>
        <p:txBody>
          <a:bodyPr wrap="square" rtlCol="0">
            <a:spAutoFit/>
          </a:bodyPr>
          <a:lstStyle/>
          <a:p>
            <a:pPr algn="ctr"/>
            <a:r>
              <a:rPr lang="en-GB" dirty="0"/>
              <a:t>If a material is waterproof it keeps water out.</a:t>
            </a:r>
          </a:p>
        </p:txBody>
      </p:sp>
      <p:sp>
        <p:nvSpPr>
          <p:cNvPr id="21" name="TextBox 20">
            <a:extLst>
              <a:ext uri="{FF2B5EF4-FFF2-40B4-BE49-F238E27FC236}">
                <a16:creationId xmlns:a16="http://schemas.microsoft.com/office/drawing/2014/main" id="{BB2E506C-2476-4FF4-833B-71D6B6FB9437}"/>
              </a:ext>
            </a:extLst>
          </p:cNvPr>
          <p:cNvSpPr txBox="1"/>
          <p:nvPr/>
        </p:nvSpPr>
        <p:spPr>
          <a:xfrm>
            <a:off x="755650" y="3173393"/>
            <a:ext cx="7632700" cy="923330"/>
          </a:xfrm>
          <a:prstGeom prst="rect">
            <a:avLst/>
          </a:prstGeom>
          <a:noFill/>
        </p:spPr>
        <p:txBody>
          <a:bodyPr wrap="square" rtlCol="0">
            <a:spAutoFit/>
          </a:bodyPr>
          <a:lstStyle/>
          <a:p>
            <a:pPr algn="ctr"/>
            <a:r>
              <a:rPr lang="en-IE" altLang="en-US" dirty="0">
                <a:ea typeface="ヒラギノ角ゴ Pro W3" pitchFamily="-109" charset="-128"/>
              </a:rPr>
              <a:t>To keep us dry! Our raincoats are waterproof to stop the rain from making our clothes wet. Boots are waterproof so that we can walk through puddles without our socks getting wet.  </a:t>
            </a:r>
          </a:p>
        </p:txBody>
      </p:sp>
      <p:sp>
        <p:nvSpPr>
          <p:cNvPr id="22" name="TextBox 21">
            <a:extLst>
              <a:ext uri="{FF2B5EF4-FFF2-40B4-BE49-F238E27FC236}">
                <a16:creationId xmlns:a16="http://schemas.microsoft.com/office/drawing/2014/main" id="{BAE02895-0172-4EFA-B957-2F6BA1D818C1}"/>
              </a:ext>
            </a:extLst>
          </p:cNvPr>
          <p:cNvSpPr txBox="1"/>
          <p:nvPr/>
        </p:nvSpPr>
        <p:spPr>
          <a:xfrm>
            <a:off x="445293" y="4202762"/>
            <a:ext cx="8247600" cy="507831"/>
          </a:xfrm>
          <a:prstGeom prst="rect">
            <a:avLst/>
          </a:prstGeom>
          <a:solidFill>
            <a:srgbClr val="18A0DB"/>
          </a:solidFill>
        </p:spPr>
        <p:txBody>
          <a:bodyPr wrap="square" rtlCol="0">
            <a:spAutoFit/>
          </a:bodyPr>
          <a:lstStyle/>
          <a:p>
            <a:pPr algn="ctr">
              <a:lnSpc>
                <a:spcPct val="150000"/>
              </a:lnSpc>
            </a:pPr>
            <a:r>
              <a:rPr lang="en-IE" altLang="en-US" b="1" dirty="0">
                <a:solidFill>
                  <a:schemeClr val="bg1"/>
                </a:solidFill>
                <a:ea typeface="ヒラギノ角ゴ Pro W3" pitchFamily="-109" charset="-128"/>
              </a:rPr>
              <a:t>What materials are waterproof?</a:t>
            </a:r>
          </a:p>
        </p:txBody>
      </p:sp>
      <p:sp>
        <p:nvSpPr>
          <p:cNvPr id="24" name="TextBox 23">
            <a:extLst>
              <a:ext uri="{FF2B5EF4-FFF2-40B4-BE49-F238E27FC236}">
                <a16:creationId xmlns:a16="http://schemas.microsoft.com/office/drawing/2014/main" id="{9CB67E83-D43D-45C8-BA29-0CEED48FB9A4}"/>
              </a:ext>
            </a:extLst>
          </p:cNvPr>
          <p:cNvSpPr txBox="1"/>
          <p:nvPr/>
        </p:nvSpPr>
        <p:spPr>
          <a:xfrm>
            <a:off x="445293" y="4816632"/>
            <a:ext cx="8247600" cy="369332"/>
          </a:xfrm>
          <a:prstGeom prst="rect">
            <a:avLst/>
          </a:prstGeom>
          <a:noFill/>
        </p:spPr>
        <p:txBody>
          <a:bodyPr wrap="square" rtlCol="0">
            <a:spAutoFit/>
          </a:bodyPr>
          <a:lstStyle/>
          <a:p>
            <a:pPr algn="ctr"/>
            <a:r>
              <a:rPr lang="en-GB" dirty="0"/>
              <a:t>Let’s investigate and find out.</a:t>
            </a:r>
          </a:p>
        </p:txBody>
      </p:sp>
    </p:spTree>
    <p:extLst>
      <p:ext uri="{BB962C8B-B14F-4D97-AF65-F5344CB8AC3E}">
        <p14:creationId xmlns:p14="http://schemas.microsoft.com/office/powerpoint/2010/main" val="30658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4" grpId="0"/>
      <p:bldP spid="21" grpId="0"/>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BFB5-53D6-4B2B-A00B-3358CEB93D60}"/>
              </a:ext>
            </a:extLst>
          </p:cNvPr>
          <p:cNvSpPr>
            <a:spLocks noGrp="1"/>
          </p:cNvSpPr>
          <p:nvPr>
            <p:ph type="title"/>
          </p:nvPr>
        </p:nvSpPr>
        <p:spPr/>
        <p:txBody>
          <a:bodyPr/>
          <a:lstStyle/>
          <a:p>
            <a:r>
              <a:rPr lang="en-IE" altLang="en-US" sz="2800" dirty="0">
                <a:solidFill>
                  <a:schemeClr val="accent5">
                    <a:lumMod val="50000"/>
                  </a:schemeClr>
                </a:solidFill>
                <a:ea typeface="ヒラギノ角ゴ Pro W3" pitchFamily="-109" charset="-128"/>
              </a:rPr>
              <a:t>Our Experiment</a:t>
            </a:r>
            <a:endParaRPr lang="en-GB" sz="2800" dirty="0">
              <a:solidFill>
                <a:schemeClr val="accent5">
                  <a:lumMod val="50000"/>
                </a:schemeClr>
              </a:solidFill>
            </a:endParaRPr>
          </a:p>
        </p:txBody>
      </p:sp>
      <p:sp>
        <p:nvSpPr>
          <p:cNvPr id="4" name="Rectangle 3">
            <a:extLst>
              <a:ext uri="{FF2B5EF4-FFF2-40B4-BE49-F238E27FC236}">
                <a16:creationId xmlns:a16="http://schemas.microsoft.com/office/drawing/2014/main" id="{7A8BA569-8117-4494-86AA-ED3D8FC74943}"/>
              </a:ext>
            </a:extLst>
          </p:cNvPr>
          <p:cNvSpPr/>
          <p:nvPr/>
        </p:nvSpPr>
        <p:spPr>
          <a:xfrm>
            <a:off x="684305" y="1647919"/>
            <a:ext cx="5238823" cy="3278923"/>
          </a:xfrm>
          <a:prstGeom prst="rect">
            <a:avLst/>
          </a:prstGeom>
        </p:spPr>
        <p:txBody>
          <a:bodyPr wrap="square">
            <a:spAutoFit/>
          </a:bodyPr>
          <a:lstStyle/>
          <a:p>
            <a:pPr marL="342900" indent="-342900">
              <a:lnSpc>
                <a:spcPct val="80000"/>
              </a:lnSpc>
              <a:buAutoNum type="arabicPeriod"/>
            </a:pPr>
            <a:r>
              <a:rPr lang="en-IE" sz="2000" dirty="0">
                <a:solidFill>
                  <a:srgbClr val="1C1C1C"/>
                </a:solidFill>
                <a:effectLst/>
                <a:latin typeface="Twinkl" panose="020B0604020202020204" charset="0"/>
                <a:ea typeface="ヒラギノ角ゴ Pro W3"/>
              </a:rPr>
              <a:t>Choose a material. </a:t>
            </a:r>
          </a:p>
          <a:p>
            <a:pPr marL="342900" indent="-342900">
              <a:lnSpc>
                <a:spcPct val="80000"/>
              </a:lnSpc>
              <a:buAutoNum type="arabicPeriod"/>
            </a:pPr>
            <a:r>
              <a:rPr lang="en-IE" sz="2000" dirty="0">
                <a:solidFill>
                  <a:srgbClr val="1C1C1C"/>
                </a:solidFill>
                <a:latin typeface="Twinkl" panose="020B0604020202020204" charset="0"/>
                <a:ea typeface="ヒラギノ角ゴ Pro W3"/>
              </a:rPr>
              <a:t>Drop water onto it using a pipette. Keep the droplets on one side of the material. </a:t>
            </a:r>
          </a:p>
          <a:p>
            <a:pPr marL="342900" indent="-342900">
              <a:lnSpc>
                <a:spcPct val="80000"/>
              </a:lnSpc>
              <a:buAutoNum type="arabicPeriod"/>
            </a:pPr>
            <a:r>
              <a:rPr lang="en-IE" sz="2000" dirty="0">
                <a:solidFill>
                  <a:srgbClr val="1C1C1C"/>
                </a:solidFill>
                <a:effectLst/>
                <a:latin typeface="Twinkl" panose="020B0604020202020204" charset="0"/>
                <a:ea typeface="ヒラギノ角ゴ Pro W3"/>
              </a:rPr>
              <a:t>Watch the droplets. Do they get absorbed in the material or do th</a:t>
            </a:r>
            <a:r>
              <a:rPr lang="en-IE" sz="2000" dirty="0">
                <a:solidFill>
                  <a:srgbClr val="1C1C1C"/>
                </a:solidFill>
                <a:latin typeface="Twinkl" panose="020B0604020202020204" charset="0"/>
                <a:ea typeface="ヒラギノ角ゴ Pro W3"/>
              </a:rPr>
              <a:t>e droplets sit on top?</a:t>
            </a:r>
          </a:p>
          <a:p>
            <a:pPr marL="342900" indent="-342900">
              <a:lnSpc>
                <a:spcPct val="80000"/>
              </a:lnSpc>
              <a:buAutoNum type="arabicPeriod"/>
            </a:pPr>
            <a:r>
              <a:rPr lang="en-IE" sz="2000" dirty="0">
                <a:solidFill>
                  <a:srgbClr val="1C1C1C"/>
                </a:solidFill>
                <a:effectLst/>
                <a:latin typeface="Twinkl" panose="020B0604020202020204" charset="0"/>
                <a:ea typeface="ヒラギノ角ゴ Pro W3"/>
              </a:rPr>
              <a:t>Rub wax (a </a:t>
            </a:r>
            <a:r>
              <a:rPr lang="en-IE" sz="2000" dirty="0">
                <a:solidFill>
                  <a:srgbClr val="1C1C1C"/>
                </a:solidFill>
                <a:latin typeface="Twinkl" panose="020B0604020202020204" charset="0"/>
                <a:ea typeface="ヒラギノ角ゴ Pro W3"/>
              </a:rPr>
              <a:t>wax crayon) on to the dry side of the fabric. </a:t>
            </a:r>
          </a:p>
          <a:p>
            <a:pPr marL="342900" indent="-342900">
              <a:lnSpc>
                <a:spcPct val="80000"/>
              </a:lnSpc>
              <a:buAutoNum type="arabicPeriod"/>
            </a:pPr>
            <a:r>
              <a:rPr lang="en-IE" sz="2000" dirty="0">
                <a:solidFill>
                  <a:srgbClr val="1C1C1C"/>
                </a:solidFill>
                <a:effectLst/>
                <a:latin typeface="Twinkl" panose="020B0604020202020204" charset="0"/>
                <a:ea typeface="ヒラギノ角ゴ Pro W3"/>
              </a:rPr>
              <a:t>Drop water onto the waxy side</a:t>
            </a:r>
            <a:r>
              <a:rPr lang="en-IE" sz="2000" dirty="0">
                <a:solidFill>
                  <a:srgbClr val="1C1C1C"/>
                </a:solidFill>
                <a:latin typeface="Twinkl" panose="020B0604020202020204" charset="0"/>
                <a:ea typeface="ヒラギノ角ゴ Pro W3"/>
              </a:rPr>
              <a:t>. </a:t>
            </a:r>
          </a:p>
          <a:p>
            <a:pPr marL="342900" indent="-342900">
              <a:lnSpc>
                <a:spcPct val="80000"/>
              </a:lnSpc>
              <a:buAutoNum type="arabicPeriod"/>
            </a:pPr>
            <a:r>
              <a:rPr lang="en-IE" sz="2000">
                <a:solidFill>
                  <a:srgbClr val="1C1C1C"/>
                </a:solidFill>
                <a:latin typeface="Twinkl" panose="020B0604020202020204" charset="0"/>
                <a:ea typeface="ヒラギノ角ゴ Pro W3"/>
              </a:rPr>
              <a:t>Watch</a:t>
            </a:r>
            <a:r>
              <a:rPr lang="en-IE" sz="2000">
                <a:solidFill>
                  <a:srgbClr val="1C1C1C"/>
                </a:solidFill>
                <a:effectLst/>
                <a:latin typeface="Twinkl" panose="020B0604020202020204" charset="0"/>
                <a:ea typeface="ヒラギノ角ゴ Pro W3"/>
              </a:rPr>
              <a:t> </a:t>
            </a:r>
            <a:r>
              <a:rPr lang="en-IE" sz="2000" dirty="0">
                <a:solidFill>
                  <a:srgbClr val="1C1C1C"/>
                </a:solidFill>
                <a:effectLst/>
                <a:latin typeface="Twinkl" panose="020B0604020202020204" charset="0"/>
                <a:ea typeface="ヒラギノ角ゴ Pro W3"/>
              </a:rPr>
              <a:t>the drop</a:t>
            </a:r>
            <a:r>
              <a:rPr lang="en-IE" sz="2000" dirty="0">
                <a:solidFill>
                  <a:srgbClr val="1C1C1C"/>
                </a:solidFill>
                <a:latin typeface="Twinkl" panose="020B0604020202020204" charset="0"/>
                <a:ea typeface="ヒラギノ角ゴ Pro W3"/>
              </a:rPr>
              <a:t>lets carefully. What do they do? Is it different to the side with no wax? </a:t>
            </a:r>
            <a:endParaRPr lang="en-IE" sz="2000" dirty="0">
              <a:solidFill>
                <a:srgbClr val="1C1C1C"/>
              </a:solidFill>
              <a:effectLst/>
              <a:latin typeface="Twinkl" panose="020B0604020202020204" charset="0"/>
              <a:ea typeface="ヒラギノ角ゴ Pro W3"/>
            </a:endParaRPr>
          </a:p>
          <a:p>
            <a:pPr>
              <a:lnSpc>
                <a:spcPct val="80000"/>
              </a:lnSpc>
            </a:pPr>
            <a:endParaRPr lang="en-GB" dirty="0">
              <a:effectLst/>
            </a:endParaRPr>
          </a:p>
        </p:txBody>
      </p:sp>
      <p:pic>
        <p:nvPicPr>
          <p:cNvPr id="1026" name="Picture 2" descr="Crayon - Wikipedia">
            <a:extLst>
              <a:ext uri="{FF2B5EF4-FFF2-40B4-BE49-F238E27FC236}">
                <a16:creationId xmlns:a16="http://schemas.microsoft.com/office/drawing/2014/main" id="{C322CAF9-6ACE-49DB-83C7-AD9DDB8DC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758" y="4457606"/>
            <a:ext cx="30289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117</TotalTime>
  <Words>168</Words>
  <Application>Microsoft Office PowerPoint</Application>
  <PresentationFormat>On-screen Show (4:3)</PresentationFormat>
  <Paragraphs>16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Twinkl SemiBold</vt:lpstr>
      <vt:lpstr>Calibri</vt:lpstr>
      <vt:lpstr>Arial</vt:lpstr>
      <vt:lpstr>Twinkl</vt:lpstr>
      <vt:lpstr>Office Theme</vt:lpstr>
      <vt:lpstr>PowerPoint Presentation</vt:lpstr>
      <vt:lpstr>An absorbent material is…</vt:lpstr>
      <vt:lpstr>Waterproof</vt:lpstr>
      <vt:lpstr>Our Experiment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Holmes</dc:creator>
  <cp:lastModifiedBy>Brittani Green</cp:lastModifiedBy>
  <cp:revision>10</cp:revision>
  <dcterms:created xsi:type="dcterms:W3CDTF">2019-04-15T07:08:44Z</dcterms:created>
  <dcterms:modified xsi:type="dcterms:W3CDTF">2021-03-01T19:52:51Z</dcterms:modified>
</cp:coreProperties>
</file>