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5" r:id="rId6"/>
    <p:sldMasterId id="2147483677" r:id="rId7"/>
    <p:sldMasterId id="2147483679" r:id="rId8"/>
    <p:sldMasterId id="2147483682" r:id="rId9"/>
    <p:sldMasterId id="2147483685" r:id="rId10"/>
  </p:sldMasterIdLst>
  <p:notesMasterIdLst>
    <p:notesMasterId r:id="rId24"/>
  </p:notesMasterIdLst>
  <p:sldIdLst>
    <p:sldId id="296" r:id="rId11"/>
    <p:sldId id="297" r:id="rId12"/>
    <p:sldId id="314" r:id="rId13"/>
    <p:sldId id="315" r:id="rId14"/>
    <p:sldId id="299" r:id="rId15"/>
    <p:sldId id="308" r:id="rId16"/>
    <p:sldId id="316" r:id="rId17"/>
    <p:sldId id="317" r:id="rId18"/>
    <p:sldId id="301" r:id="rId19"/>
    <p:sldId id="310" r:id="rId20"/>
    <p:sldId id="319" r:id="rId21"/>
    <p:sldId id="311" r:id="rId22"/>
    <p:sldId id="31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pos="537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  <a:srgbClr val="E85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1512" autoAdjust="0"/>
  </p:normalViewPr>
  <p:slideViewPr>
    <p:cSldViewPr snapToGrid="0" snapToObjects="1">
      <p:cViewPr varScale="1">
        <p:scale>
          <a:sx n="103" d="100"/>
          <a:sy n="103" d="100"/>
        </p:scale>
        <p:origin x="1152" y="68"/>
      </p:cViewPr>
      <p:guideLst>
        <p:guide orient="horz" pos="3067"/>
        <p:guide pos="53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25/01/2021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81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A521-224D-4C95-824A-3CEFF92EB9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17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Instead of a key we have a scale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847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679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91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25/01/2021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54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29.png"/><Relationship Id="rId10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" y="2487086"/>
            <a:ext cx="6236749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Images - SnappyGoat.com- bestof:zebra cartoon animal zoo wildlife wild  nature africa safari cute drawing character happy svg inksc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46" y="844007"/>
            <a:ext cx="981005" cy="183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45" y="900323"/>
            <a:ext cx="2283754" cy="1598628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81" y="839841"/>
            <a:ext cx="1350034" cy="154018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13" y="1084830"/>
            <a:ext cx="1350034" cy="1540181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0827" y="406807"/>
            <a:ext cx="1766882" cy="2015740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283" y="1015488"/>
            <a:ext cx="1350034" cy="1540181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52" y="892481"/>
            <a:ext cx="1350034" cy="1540181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0" y="1036146"/>
            <a:ext cx="1350034" cy="1540181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229" y="913139"/>
            <a:ext cx="1350034" cy="1540181"/>
          </a:xfrm>
          <a:prstGeom prst="rect">
            <a:avLst/>
          </a:prstGeom>
        </p:spPr>
      </p:pic>
      <p:pic>
        <p:nvPicPr>
          <p:cNvPr id="98" name="Picture 2" descr="100+ Free Fence &amp; Fencing Vectors -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40" y="2128671"/>
            <a:ext cx="1284044" cy="10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100+ Free Fence &amp; Fencing Vectors -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98" y="2128671"/>
            <a:ext cx="1284044" cy="10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100+ Free Fence &amp; Fencing Vectors -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106" y="2132726"/>
            <a:ext cx="1284044" cy="10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100+ Free Fence &amp; Fencing Vectors -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764" y="2132726"/>
            <a:ext cx="1284044" cy="10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00+ Free Fence &amp; Fencing Vectors -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96" y="2120492"/>
            <a:ext cx="1284044" cy="10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100+ Free Fence &amp; Fencing Vectors -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654" y="2120492"/>
            <a:ext cx="1284044" cy="10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100+ Free Fence &amp; Fencing Vectors -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462" y="2124547"/>
            <a:ext cx="1284044" cy="10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100+ Free Fence &amp; Fencing Vectors -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120" y="2124547"/>
            <a:ext cx="1284044" cy="10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6" name="Group 85"/>
          <p:cNvGrpSpPr/>
          <p:nvPr/>
        </p:nvGrpSpPr>
        <p:grpSpPr>
          <a:xfrm rot="2268782">
            <a:off x="2203560" y="1704152"/>
            <a:ext cx="2093985" cy="2395490"/>
            <a:chOff x="2504686" y="4031381"/>
            <a:chExt cx="2093985" cy="2395490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837">
              <a:off x="3538730" y="4100636"/>
              <a:ext cx="1017030" cy="1561695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1880">
              <a:off x="3581641" y="4420350"/>
              <a:ext cx="1017030" cy="1561695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4809">
              <a:off x="3046722" y="4031381"/>
              <a:ext cx="1017030" cy="1561695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95726">
              <a:off x="2504686" y="4339731"/>
              <a:ext cx="1017030" cy="1561695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837">
              <a:off x="3318326" y="4294199"/>
              <a:ext cx="1017030" cy="1561695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7726">
              <a:off x="2760590" y="4249189"/>
              <a:ext cx="1017030" cy="1561695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1275">
              <a:off x="2785065" y="4865176"/>
              <a:ext cx="1017030" cy="1561695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 rot="19986120">
            <a:off x="1310368" y="1966047"/>
            <a:ext cx="2093985" cy="2395490"/>
            <a:chOff x="2504686" y="4031381"/>
            <a:chExt cx="2093985" cy="2395490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837">
              <a:off x="3538730" y="4100636"/>
              <a:ext cx="1017030" cy="1561695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1880">
              <a:off x="3581641" y="4420350"/>
              <a:ext cx="1017030" cy="1561695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4809">
              <a:off x="3046722" y="4031381"/>
              <a:ext cx="1017030" cy="156169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95726">
              <a:off x="2504686" y="4339731"/>
              <a:ext cx="1017030" cy="1561695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837">
              <a:off x="3318326" y="4294199"/>
              <a:ext cx="1017030" cy="1561695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07726">
              <a:off x="2760590" y="4249189"/>
              <a:ext cx="1017030" cy="1561695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71275">
              <a:off x="2785065" y="4865176"/>
              <a:ext cx="1017030" cy="1561695"/>
            </a:xfrm>
            <a:prstGeom prst="rect">
              <a:avLst/>
            </a:prstGeom>
          </p:spPr>
        </p:pic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274" flipH="1">
            <a:off x="5926867" y="2784334"/>
            <a:ext cx="1010268" cy="155131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2163" flipH="1">
            <a:off x="5574201" y="2327580"/>
            <a:ext cx="1010268" cy="155131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837">
            <a:off x="2969977" y="2189382"/>
            <a:ext cx="1017030" cy="156169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880">
            <a:off x="3012888" y="2509096"/>
            <a:ext cx="1017030" cy="156169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4809">
            <a:off x="2477969" y="2120127"/>
            <a:ext cx="1017030" cy="156169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5726">
            <a:off x="1935933" y="2428477"/>
            <a:ext cx="1017030" cy="156169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837">
            <a:off x="2749573" y="2382945"/>
            <a:ext cx="1017030" cy="156169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629">
            <a:off x="2550203" y="2842756"/>
            <a:ext cx="1017030" cy="15616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7726">
            <a:off x="2191837" y="2337935"/>
            <a:ext cx="1017030" cy="156169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2944041" y="4454267"/>
            <a:ext cx="107950" cy="3927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7837">
            <a:off x="2767844" y="2893170"/>
            <a:ext cx="1017030" cy="1561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7726">
            <a:off x="2394548" y="2842756"/>
            <a:ext cx="1017030" cy="15616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1275">
            <a:off x="2216312" y="2953922"/>
            <a:ext cx="1017030" cy="1561695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2933946" y="4489837"/>
            <a:ext cx="10095" cy="3571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944188" y="4469497"/>
            <a:ext cx="51517" cy="40206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915" y="3844368"/>
            <a:ext cx="1395823" cy="153352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2163" flipH="1">
            <a:off x="5355263" y="2135305"/>
            <a:ext cx="1010268" cy="155131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8120" flipH="1">
            <a:off x="5312637" y="2452893"/>
            <a:ext cx="1010268" cy="155131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5191" flipH="1">
            <a:off x="5843999" y="2066510"/>
            <a:ext cx="1010268" cy="155131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4274" flipH="1">
            <a:off x="6382431" y="2372810"/>
            <a:ext cx="1010268" cy="155131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7371" flipH="1">
            <a:off x="5772246" y="2784334"/>
            <a:ext cx="1010268" cy="155131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274" flipH="1">
            <a:off x="6128229" y="2282870"/>
            <a:ext cx="1010268" cy="1551311"/>
          </a:xfrm>
          <a:prstGeom prst="rect">
            <a:avLst/>
          </a:prstGeom>
        </p:spPr>
      </p:pic>
      <p:cxnSp>
        <p:nvCxnSpPr>
          <p:cNvPr id="72" name="Straight Connector 71"/>
          <p:cNvCxnSpPr/>
          <p:nvPr/>
        </p:nvCxnSpPr>
        <p:spPr>
          <a:xfrm>
            <a:off x="6284062" y="4139878"/>
            <a:ext cx="107232" cy="63538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2163" flipH="1">
            <a:off x="5556052" y="2834413"/>
            <a:ext cx="1010268" cy="1551311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 flipH="1">
            <a:off x="6391294" y="4217179"/>
            <a:ext cx="40707" cy="5580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353995" y="4194761"/>
            <a:ext cx="37152" cy="60489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4" name="Picture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2558" flipH="1">
            <a:off x="6055417" y="2891468"/>
            <a:ext cx="1010268" cy="155131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68" y="3734769"/>
            <a:ext cx="1427798" cy="1722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402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826553"/>
              </p:ext>
            </p:extLst>
          </p:nvPr>
        </p:nvGraphicFramePr>
        <p:xfrm>
          <a:off x="2382850" y="839281"/>
          <a:ext cx="362790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191">
                  <a:extLst>
                    <a:ext uri="{9D8B030D-6E8A-4147-A177-3AD203B41FA5}">
                      <a16:colId xmlns:a16="http://schemas.microsoft.com/office/drawing/2014/main" val="2276261595"/>
                    </a:ext>
                  </a:extLst>
                </a:gridCol>
                <a:gridCol w="2202716">
                  <a:extLst>
                    <a:ext uri="{9D8B030D-6E8A-4147-A177-3AD203B41FA5}">
                      <a16:colId xmlns:a16="http://schemas.microsoft.com/office/drawing/2014/main" val="16308316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Colour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Balloons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50589"/>
                  </a:ext>
                </a:extLst>
              </a:tr>
              <a:tr h="366286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285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Green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017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05866" y="2477847"/>
                <a:ext cx="3896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Key       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10 balloons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66" y="2477847"/>
                <a:ext cx="3896022" cy="461665"/>
              </a:xfrm>
              <a:prstGeom prst="rect">
                <a:avLst/>
              </a:prstGeom>
              <a:blipFill>
                <a:blip r:embed="rId6"/>
                <a:stretch>
                  <a:fillRect l="-2504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164971" y="378834"/>
            <a:ext cx="24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Rosie and Teddy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433">
            <a:off x="3848247" y="1205892"/>
            <a:ext cx="440888" cy="6770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433">
            <a:off x="3851815" y="1660236"/>
            <a:ext cx="440888" cy="6770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433">
            <a:off x="4232834" y="1670174"/>
            <a:ext cx="440888" cy="6770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2352" y="2220818"/>
            <a:ext cx="5858222" cy="309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433">
            <a:off x="1451690" y="2415445"/>
            <a:ext cx="440888" cy="67700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505272" y="4892372"/>
            <a:ext cx="35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05272" y="4558435"/>
            <a:ext cx="35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4365017" y="5229004"/>
            <a:ext cx="99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Green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3169555" y="5174685"/>
            <a:ext cx="70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433">
            <a:off x="4259388" y="1213608"/>
            <a:ext cx="440888" cy="67700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539102" y="1313244"/>
            <a:ext cx="300174" cy="401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Freeform 106"/>
          <p:cNvSpPr/>
          <p:nvPr/>
        </p:nvSpPr>
        <p:spPr>
          <a:xfrm rot="5400000">
            <a:off x="3360676" y="3221928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Freeform 108"/>
          <p:cNvSpPr/>
          <p:nvPr/>
        </p:nvSpPr>
        <p:spPr>
          <a:xfrm rot="5400000">
            <a:off x="3360676" y="3890831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Freeform 109"/>
          <p:cNvSpPr/>
          <p:nvPr/>
        </p:nvSpPr>
        <p:spPr>
          <a:xfrm rot="5400000">
            <a:off x="3360676" y="4225282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Freeform 107"/>
          <p:cNvSpPr/>
          <p:nvPr/>
        </p:nvSpPr>
        <p:spPr>
          <a:xfrm rot="5400000">
            <a:off x="3360676" y="3556379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Freeform 110"/>
          <p:cNvSpPr/>
          <p:nvPr/>
        </p:nvSpPr>
        <p:spPr>
          <a:xfrm rot="5400000">
            <a:off x="4698481" y="3221928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Freeform 111"/>
          <p:cNvSpPr/>
          <p:nvPr/>
        </p:nvSpPr>
        <p:spPr>
          <a:xfrm rot="5400000">
            <a:off x="4698481" y="3556379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Freeform 112"/>
          <p:cNvSpPr/>
          <p:nvPr/>
        </p:nvSpPr>
        <p:spPr>
          <a:xfrm rot="5400000">
            <a:off x="4698481" y="3890831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Freeform 113"/>
          <p:cNvSpPr/>
          <p:nvPr/>
        </p:nvSpPr>
        <p:spPr>
          <a:xfrm rot="5400000">
            <a:off x="4698481" y="4225282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2452049" y="4225574"/>
            <a:ext cx="457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452048" y="3891637"/>
            <a:ext cx="457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426851" y="3545383"/>
            <a:ext cx="507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20</a:t>
            </a:r>
          </a:p>
        </p:txBody>
      </p:sp>
      <p:cxnSp>
        <p:nvCxnSpPr>
          <p:cNvPr id="24" name="Straight Connector 23"/>
          <p:cNvCxnSpPr>
            <a:stCxn id="114" idx="5"/>
          </p:cNvCxnSpPr>
          <p:nvPr/>
        </p:nvCxnSpPr>
        <p:spPr>
          <a:xfrm flipH="1">
            <a:off x="2847783" y="5061410"/>
            <a:ext cx="2686826" cy="70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54238" y="3723605"/>
            <a:ext cx="0" cy="134485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9" name="Picture 1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2005" y="4863614"/>
            <a:ext cx="1029587" cy="6829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565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5" grpId="0"/>
      <p:bldP spid="26" grpId="0"/>
      <p:bldP spid="27" grpId="0"/>
      <p:bldP spid="30" grpId="0"/>
      <p:bldP spid="107" grpId="0" animBg="1"/>
      <p:bldP spid="109" grpId="0" animBg="1"/>
      <p:bldP spid="110" grpId="0" animBg="1"/>
      <p:bldP spid="108" grpId="0" animBg="1"/>
      <p:bldP spid="111" grpId="0" animBg="1"/>
      <p:bldP spid="112" grpId="0" animBg="1"/>
      <p:bldP spid="113" grpId="0" animBg="1"/>
      <p:bldP spid="114" grpId="0" animBg="1"/>
      <p:bldP spid="100" grpId="0"/>
      <p:bldP spid="101" grpId="0"/>
      <p:bldP spid="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826553"/>
              </p:ext>
            </p:extLst>
          </p:nvPr>
        </p:nvGraphicFramePr>
        <p:xfrm>
          <a:off x="2382850" y="839281"/>
          <a:ext cx="362790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191">
                  <a:extLst>
                    <a:ext uri="{9D8B030D-6E8A-4147-A177-3AD203B41FA5}">
                      <a16:colId xmlns:a16="http://schemas.microsoft.com/office/drawing/2014/main" val="2276261595"/>
                    </a:ext>
                  </a:extLst>
                </a:gridCol>
                <a:gridCol w="2202716">
                  <a:extLst>
                    <a:ext uri="{9D8B030D-6E8A-4147-A177-3AD203B41FA5}">
                      <a16:colId xmlns:a16="http://schemas.microsoft.com/office/drawing/2014/main" val="16308316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Colour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Balloons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50589"/>
                  </a:ext>
                </a:extLst>
              </a:tr>
              <a:tr h="366286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285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Green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4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017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05866" y="2477847"/>
                <a:ext cx="3896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Key       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10 balloons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66" y="2477847"/>
                <a:ext cx="3896022" cy="461665"/>
              </a:xfrm>
              <a:prstGeom prst="rect">
                <a:avLst/>
              </a:prstGeom>
              <a:blipFill>
                <a:blip r:embed="rId6"/>
                <a:stretch>
                  <a:fillRect l="-2504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164971" y="378834"/>
            <a:ext cx="24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Rosie and Teddy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433">
            <a:off x="3848247" y="1205892"/>
            <a:ext cx="440888" cy="6770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433">
            <a:off x="3851815" y="1660236"/>
            <a:ext cx="440888" cy="6770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433">
            <a:off x="4232834" y="1670174"/>
            <a:ext cx="440888" cy="6770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2352" y="2220818"/>
            <a:ext cx="5858222" cy="309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7306" y="2412524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0150" y="2555213"/>
            <a:ext cx="2095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433">
            <a:off x="1451690" y="2415445"/>
            <a:ext cx="440888" cy="67700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505272" y="4892372"/>
            <a:ext cx="35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05272" y="4558435"/>
            <a:ext cx="35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4365017" y="5229004"/>
            <a:ext cx="99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Green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3169555" y="5174685"/>
            <a:ext cx="70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433">
            <a:off x="4259388" y="1213608"/>
            <a:ext cx="440888" cy="67700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539102" y="1313244"/>
            <a:ext cx="300174" cy="401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Freeform 106"/>
          <p:cNvSpPr/>
          <p:nvPr/>
        </p:nvSpPr>
        <p:spPr>
          <a:xfrm rot="5400000">
            <a:off x="3360676" y="3221928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Freeform 108"/>
          <p:cNvSpPr/>
          <p:nvPr/>
        </p:nvSpPr>
        <p:spPr>
          <a:xfrm rot="5400000">
            <a:off x="3360676" y="3890831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Freeform 109"/>
          <p:cNvSpPr/>
          <p:nvPr/>
        </p:nvSpPr>
        <p:spPr>
          <a:xfrm rot="5400000">
            <a:off x="3360676" y="4225282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Freeform 107"/>
          <p:cNvSpPr/>
          <p:nvPr/>
        </p:nvSpPr>
        <p:spPr>
          <a:xfrm rot="5400000">
            <a:off x="3360676" y="3556379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Freeform 110"/>
          <p:cNvSpPr/>
          <p:nvPr/>
        </p:nvSpPr>
        <p:spPr>
          <a:xfrm rot="5400000">
            <a:off x="4698481" y="3221928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Freeform 111"/>
          <p:cNvSpPr/>
          <p:nvPr/>
        </p:nvSpPr>
        <p:spPr>
          <a:xfrm rot="5400000">
            <a:off x="4698481" y="3556379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Freeform 112"/>
          <p:cNvSpPr/>
          <p:nvPr/>
        </p:nvSpPr>
        <p:spPr>
          <a:xfrm rot="5400000">
            <a:off x="4698481" y="3890831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Freeform 113"/>
          <p:cNvSpPr/>
          <p:nvPr/>
        </p:nvSpPr>
        <p:spPr>
          <a:xfrm rot="5400000">
            <a:off x="4698481" y="4225282"/>
            <a:ext cx="334451" cy="1337804"/>
          </a:xfrm>
          <a:custGeom>
            <a:avLst/>
            <a:gdLst>
              <a:gd name="connsiteX0" fmla="*/ 0 w 334451"/>
              <a:gd name="connsiteY0" fmla="*/ 1337804 h 1337804"/>
              <a:gd name="connsiteX1" fmla="*/ 0 w 334451"/>
              <a:gd name="connsiteY1" fmla="*/ 1003353 h 1337804"/>
              <a:gd name="connsiteX2" fmla="*/ 0 w 334451"/>
              <a:gd name="connsiteY2" fmla="*/ 668902 h 1337804"/>
              <a:gd name="connsiteX3" fmla="*/ 0 w 334451"/>
              <a:gd name="connsiteY3" fmla="*/ 334451 h 1337804"/>
              <a:gd name="connsiteX4" fmla="*/ 0 w 334451"/>
              <a:gd name="connsiteY4" fmla="*/ 0 h 1337804"/>
              <a:gd name="connsiteX5" fmla="*/ 334451 w 334451"/>
              <a:gd name="connsiteY5" fmla="*/ 0 h 1337804"/>
              <a:gd name="connsiteX6" fmla="*/ 334451 w 334451"/>
              <a:gd name="connsiteY6" fmla="*/ 334451 h 1337804"/>
              <a:gd name="connsiteX7" fmla="*/ 334451 w 334451"/>
              <a:gd name="connsiteY7" fmla="*/ 668902 h 1337804"/>
              <a:gd name="connsiteX8" fmla="*/ 334451 w 334451"/>
              <a:gd name="connsiteY8" fmla="*/ 1003353 h 1337804"/>
              <a:gd name="connsiteX9" fmla="*/ 334451 w 334451"/>
              <a:gd name="connsiteY9" fmla="*/ 1337804 h 133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4451" h="1337804">
                <a:moveTo>
                  <a:pt x="0" y="1337804"/>
                </a:moveTo>
                <a:lnTo>
                  <a:pt x="0" y="1003353"/>
                </a:lnTo>
                <a:lnTo>
                  <a:pt x="0" y="668902"/>
                </a:lnTo>
                <a:lnTo>
                  <a:pt x="0" y="334451"/>
                </a:lnTo>
                <a:lnTo>
                  <a:pt x="0" y="0"/>
                </a:lnTo>
                <a:lnTo>
                  <a:pt x="334451" y="0"/>
                </a:lnTo>
                <a:lnTo>
                  <a:pt x="334451" y="334451"/>
                </a:lnTo>
                <a:lnTo>
                  <a:pt x="334451" y="668902"/>
                </a:lnTo>
                <a:lnTo>
                  <a:pt x="334451" y="1003353"/>
                </a:lnTo>
                <a:lnTo>
                  <a:pt x="334451" y="133780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2452049" y="4225574"/>
            <a:ext cx="457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452048" y="3891637"/>
            <a:ext cx="457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426851" y="3545383"/>
            <a:ext cx="507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20</a:t>
            </a:r>
          </a:p>
        </p:txBody>
      </p:sp>
      <p:cxnSp>
        <p:nvCxnSpPr>
          <p:cNvPr id="24" name="Straight Connector 23"/>
          <p:cNvCxnSpPr>
            <a:stCxn id="114" idx="5"/>
          </p:cNvCxnSpPr>
          <p:nvPr/>
        </p:nvCxnSpPr>
        <p:spPr>
          <a:xfrm flipH="1">
            <a:off x="2847783" y="5061410"/>
            <a:ext cx="2686826" cy="70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54238" y="3723605"/>
            <a:ext cx="0" cy="134485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9" name="Picture 1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2005" y="4863614"/>
            <a:ext cx="1029587" cy="6829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281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5" grpId="1"/>
      <p:bldP spid="26" grpId="1"/>
      <p:bldP spid="100" grpId="1"/>
      <p:bldP spid="101" grpId="1"/>
      <p:bldP spid="10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question</a:t>
            </a:r>
            <a:br>
              <a:rPr lang="en-GB" dirty="0">
                <a:cs typeface="Calibri" panose="020F0502020204030204" pitchFamily="34" charset="0"/>
              </a:rPr>
            </a:br>
            <a:r>
              <a:rPr lang="en-GB" dirty="0">
                <a:cs typeface="Calibri" panose="020F0502020204030204" pitchFamily="34" charset="0"/>
              </a:rPr>
              <a:t>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13757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68966" y="1171136"/>
            <a:ext cx="1801491" cy="4107800"/>
            <a:chOff x="1023803" y="1969944"/>
            <a:chExt cx="1801491" cy="4107800"/>
          </a:xfrm>
        </p:grpSpPr>
        <p:grpSp>
          <p:nvGrpSpPr>
            <p:cNvPr id="4" name="Group 3"/>
            <p:cNvGrpSpPr/>
            <p:nvPr/>
          </p:nvGrpSpPr>
          <p:grpSpPr>
            <a:xfrm rot="16200000">
              <a:off x="-438104" y="3671904"/>
              <a:ext cx="4094829" cy="690910"/>
              <a:chOff x="1400810" y="3679269"/>
              <a:chExt cx="4572000" cy="771422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164" b="45653"/>
              <a:stretch/>
            </p:blipFill>
            <p:spPr>
              <a:xfrm>
                <a:off x="1400810" y="3679269"/>
                <a:ext cx="4572000" cy="314801"/>
              </a:xfrm>
              <a:prstGeom prst="rect">
                <a:avLst/>
              </a:prstGeom>
            </p:spPr>
          </p:pic>
          <p:sp>
            <p:nvSpPr>
              <p:cNvPr id="60" name="Rectangle 59"/>
              <p:cNvSpPr/>
              <p:nvPr/>
            </p:nvSpPr>
            <p:spPr>
              <a:xfrm rot="5400000">
                <a:off x="1515110" y="3979822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0</a:t>
                </a:r>
                <a:endParaRPr lang="en-GB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5400000">
                <a:off x="1878280" y="3986946"/>
                <a:ext cx="2888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1</a:t>
                </a:r>
                <a:endParaRPr lang="en-GB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2241450" y="3994070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2</a:t>
                </a:r>
                <a:endParaRPr lang="en-GB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5400000">
                <a:off x="2604620" y="4001194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3</a:t>
                </a:r>
                <a:endParaRPr lang="en-GB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5400000">
                <a:off x="2967790" y="4008318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4</a:t>
                </a:r>
                <a:endParaRPr lang="en-GB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3330960" y="4015442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5</a:t>
                </a:r>
                <a:endParaRPr lang="en-GB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5400000">
                <a:off x="3694130" y="4022566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6</a:t>
                </a:r>
                <a:endParaRPr lang="en-GB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5400000">
                <a:off x="4057300" y="4029690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7</a:t>
                </a:r>
                <a:endParaRPr lang="en-GB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5400000">
                <a:off x="4420470" y="4036814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8</a:t>
                </a:r>
                <a:endParaRPr lang="en-GB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5400000">
                <a:off x="4783640" y="4043938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9</a:t>
                </a:r>
                <a:endParaRPr lang="en-GB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5400000">
                <a:off x="5096010" y="4051062"/>
                <a:ext cx="4299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10</a:t>
                </a:r>
                <a:endParaRPr lang="en-GB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 rot="16200000">
              <a:off x="254775" y="3684875"/>
              <a:ext cx="4094829" cy="690910"/>
              <a:chOff x="1400810" y="3679269"/>
              <a:chExt cx="4572000" cy="771422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164" b="45653"/>
              <a:stretch/>
            </p:blipFill>
            <p:spPr>
              <a:xfrm>
                <a:off x="1400810" y="3679269"/>
                <a:ext cx="4572000" cy="314801"/>
              </a:xfrm>
              <a:prstGeom prst="rect">
                <a:avLst/>
              </a:prstGeom>
            </p:spPr>
          </p:pic>
          <p:sp>
            <p:nvSpPr>
              <p:cNvPr id="74" name="Rectangle 73"/>
              <p:cNvSpPr/>
              <p:nvPr/>
            </p:nvSpPr>
            <p:spPr>
              <a:xfrm rot="5400000">
                <a:off x="1515110" y="3979822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0</a:t>
                </a:r>
                <a:endParaRPr lang="en-GB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5400000">
                <a:off x="1878280" y="3986946"/>
                <a:ext cx="2888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1</a:t>
                </a:r>
                <a:endParaRPr lang="en-GB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5400000">
                <a:off x="2241450" y="3994070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2</a:t>
                </a:r>
                <a:endParaRPr lang="en-GB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5400000">
                <a:off x="2604620" y="4001194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3</a:t>
                </a:r>
                <a:endParaRPr lang="en-GB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5400000">
                <a:off x="2967790" y="4008318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4</a:t>
                </a:r>
                <a:endParaRPr lang="en-GB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3330960" y="4015442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5</a:t>
                </a:r>
                <a:endParaRPr lang="en-GB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5400000">
                <a:off x="3694130" y="4022566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6</a:t>
                </a:r>
                <a:endParaRPr lang="en-GB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5400000">
                <a:off x="4057300" y="4029690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7</a:t>
                </a:r>
                <a:endParaRPr lang="en-GB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4420470" y="4036814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8</a:t>
                </a:r>
                <a:endParaRPr lang="en-GB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5400000">
                <a:off x="4783640" y="4043938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9</a:t>
                </a:r>
                <a:endParaRPr lang="en-GB" dirty="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5400000">
                <a:off x="5096010" y="4051062"/>
                <a:ext cx="4299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10</a:t>
                </a:r>
                <a:endParaRPr lang="en-GB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023803" y="1982915"/>
              <a:ext cx="563984" cy="40244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261310" y="2005142"/>
              <a:ext cx="563984" cy="40244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82953" y="5018888"/>
            <a:ext cx="4094828" cy="663775"/>
            <a:chOff x="1400810" y="2517219"/>
            <a:chExt cx="4572000" cy="741125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64" b="45653"/>
            <a:stretch/>
          </p:blipFill>
          <p:spPr>
            <a:xfrm>
              <a:off x="1400810" y="2517219"/>
              <a:ext cx="4572000" cy="31480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515110" y="2817772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0</a:t>
              </a:r>
              <a:endParaRPr lang="en-GB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78280" y="2824896"/>
              <a:ext cx="2888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1</a:t>
              </a:r>
              <a:endParaRPr lang="en-GB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41450" y="2832020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2</a:t>
              </a:r>
              <a:endParaRPr lang="en-GB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604620" y="2839144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3</a:t>
              </a:r>
              <a:endParaRPr lang="en-GB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967790" y="2846268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4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330960" y="2853392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5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694130" y="2860516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6</a:t>
              </a:r>
              <a:endParaRPr lang="en-GB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057300" y="2867640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7</a:t>
              </a:r>
              <a:endParaRPr lang="en-GB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20470" y="2874764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8</a:t>
              </a:r>
              <a:endParaRPr lang="en-GB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783640" y="2881888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9</a:t>
              </a:r>
              <a:endParaRPr lang="en-GB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096010" y="2889012"/>
              <a:ext cx="4299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10</a:t>
              </a:r>
              <a:endParaRPr lang="en-GB" dirty="0"/>
            </a:p>
          </p:txBody>
        </p:sp>
      </p:grpSp>
      <p:sp>
        <p:nvSpPr>
          <p:cNvPr id="134" name="Cube 133"/>
          <p:cNvSpPr/>
          <p:nvPr/>
        </p:nvSpPr>
        <p:spPr>
          <a:xfrm>
            <a:off x="3220429" y="4604472"/>
            <a:ext cx="436378" cy="436378"/>
          </a:xfrm>
          <a:prstGeom prst="cub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TextBox 156"/>
          <p:cNvSpPr txBox="1"/>
          <p:nvPr/>
        </p:nvSpPr>
        <p:spPr>
          <a:xfrm>
            <a:off x="2310084" y="617898"/>
            <a:ext cx="530726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3600"/>
              </a:spcAft>
              <a:buAutoNum type="arabicParenR"/>
            </a:pPr>
            <a:r>
              <a:rPr lang="en-GB" sz="2400" dirty="0">
                <a:latin typeface="Comic Sans MS" panose="030F0702030302020204" pitchFamily="66" charset="0"/>
              </a:rPr>
              <a:t>What does the number line with orange blocks show?</a:t>
            </a:r>
          </a:p>
          <a:p>
            <a:pPr marL="457200" indent="-457200">
              <a:spcAft>
                <a:spcPts val="3600"/>
              </a:spcAft>
              <a:buAutoNum type="arabicParenR"/>
            </a:pPr>
            <a:r>
              <a:rPr lang="en-GB" sz="2400" dirty="0">
                <a:latin typeface="Comic Sans MS" panose="030F0702030302020204" pitchFamily="66" charset="0"/>
              </a:rPr>
              <a:t>What is the same about the two number lines?</a:t>
            </a:r>
          </a:p>
          <a:p>
            <a:pPr marL="457200" indent="-457200">
              <a:spcAft>
                <a:spcPts val="3600"/>
              </a:spcAft>
              <a:buAutoNum type="arabicParenR"/>
            </a:pPr>
            <a:r>
              <a:rPr lang="en-GB" sz="2400" dirty="0">
                <a:latin typeface="Comic Sans MS" panose="030F0702030302020204" pitchFamily="66" charset="0"/>
              </a:rPr>
              <a:t>What is different about the two number lines?</a:t>
            </a:r>
          </a:p>
          <a:p>
            <a:pPr marL="457200" indent="-457200">
              <a:buAutoNum type="arabicParenR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5" name="Cube 84"/>
          <p:cNvSpPr/>
          <p:nvPr/>
        </p:nvSpPr>
        <p:spPr>
          <a:xfrm>
            <a:off x="1689727" y="4597206"/>
            <a:ext cx="436378" cy="436378"/>
          </a:xfrm>
          <a:prstGeom prst="cub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Cube 94"/>
          <p:cNvSpPr/>
          <p:nvPr/>
        </p:nvSpPr>
        <p:spPr>
          <a:xfrm>
            <a:off x="1689727" y="4275428"/>
            <a:ext cx="436378" cy="436378"/>
          </a:xfrm>
          <a:prstGeom prst="cub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Cube 86"/>
          <p:cNvSpPr/>
          <p:nvPr/>
        </p:nvSpPr>
        <p:spPr>
          <a:xfrm>
            <a:off x="1689677" y="3946129"/>
            <a:ext cx="436378" cy="436378"/>
          </a:xfrm>
          <a:prstGeom prst="cub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Cube 132"/>
          <p:cNvSpPr/>
          <p:nvPr/>
        </p:nvSpPr>
        <p:spPr>
          <a:xfrm>
            <a:off x="1689677" y="3624351"/>
            <a:ext cx="436378" cy="436378"/>
          </a:xfrm>
          <a:prstGeom prst="cub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Cube 87"/>
          <p:cNvSpPr/>
          <p:nvPr/>
        </p:nvSpPr>
        <p:spPr>
          <a:xfrm>
            <a:off x="3541808" y="4604472"/>
            <a:ext cx="436378" cy="436378"/>
          </a:xfrm>
          <a:prstGeom prst="cub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Cube 149"/>
          <p:cNvSpPr/>
          <p:nvPr/>
        </p:nvSpPr>
        <p:spPr>
          <a:xfrm>
            <a:off x="3875273" y="4604472"/>
            <a:ext cx="436378" cy="436378"/>
          </a:xfrm>
          <a:prstGeom prst="cub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Cube 151"/>
          <p:cNvSpPr/>
          <p:nvPr/>
        </p:nvSpPr>
        <p:spPr>
          <a:xfrm>
            <a:off x="4206990" y="4604472"/>
            <a:ext cx="436378" cy="436378"/>
          </a:xfrm>
          <a:prstGeom prst="cub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1623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/>
          <p:cNvSpPr txBox="1"/>
          <p:nvPr/>
        </p:nvSpPr>
        <p:spPr>
          <a:xfrm>
            <a:off x="2310084" y="617898"/>
            <a:ext cx="530726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3600"/>
              </a:spcAft>
              <a:buAutoNum type="arabicParenR"/>
            </a:pPr>
            <a:r>
              <a:rPr lang="en-GB" sz="2400" dirty="0">
                <a:latin typeface="Comic Sans MS" panose="030F0702030302020204" pitchFamily="66" charset="0"/>
              </a:rPr>
              <a:t>What does the number line with orange blocks show?</a:t>
            </a:r>
          </a:p>
          <a:p>
            <a:pPr marL="457200" indent="-457200">
              <a:spcAft>
                <a:spcPts val="3600"/>
              </a:spcAft>
              <a:buAutoNum type="arabicParenR"/>
            </a:pPr>
            <a:r>
              <a:rPr lang="en-GB" sz="2400" dirty="0">
                <a:latin typeface="Comic Sans MS" panose="030F0702030302020204" pitchFamily="66" charset="0"/>
              </a:rPr>
              <a:t>What is the same about the two number lines?</a:t>
            </a:r>
          </a:p>
          <a:p>
            <a:pPr marL="457200" indent="-457200">
              <a:spcAft>
                <a:spcPts val="3600"/>
              </a:spcAft>
              <a:buAutoNum type="arabicParenR"/>
            </a:pPr>
            <a:r>
              <a:rPr lang="en-GB" sz="2400" dirty="0">
                <a:latin typeface="Comic Sans MS" panose="030F0702030302020204" pitchFamily="66" charset="0"/>
              </a:rPr>
              <a:t>What is different about the two number lines?</a:t>
            </a:r>
          </a:p>
          <a:p>
            <a:pPr marL="457200" indent="-457200">
              <a:buAutoNum type="arabicParenR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8966" y="1171136"/>
            <a:ext cx="1801491" cy="4107800"/>
            <a:chOff x="1023803" y="1969944"/>
            <a:chExt cx="1801491" cy="4107800"/>
          </a:xfrm>
        </p:grpSpPr>
        <p:grpSp>
          <p:nvGrpSpPr>
            <p:cNvPr id="4" name="Group 3"/>
            <p:cNvGrpSpPr/>
            <p:nvPr/>
          </p:nvGrpSpPr>
          <p:grpSpPr>
            <a:xfrm rot="16200000">
              <a:off x="-438104" y="3671904"/>
              <a:ext cx="4094829" cy="690910"/>
              <a:chOff x="1400810" y="3679269"/>
              <a:chExt cx="4572000" cy="771422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164" b="45653"/>
              <a:stretch/>
            </p:blipFill>
            <p:spPr>
              <a:xfrm>
                <a:off x="1400810" y="3679269"/>
                <a:ext cx="4572000" cy="314801"/>
              </a:xfrm>
              <a:prstGeom prst="rect">
                <a:avLst/>
              </a:prstGeom>
            </p:spPr>
          </p:pic>
          <p:sp>
            <p:nvSpPr>
              <p:cNvPr id="60" name="Rectangle 59"/>
              <p:cNvSpPr/>
              <p:nvPr/>
            </p:nvSpPr>
            <p:spPr>
              <a:xfrm rot="5400000">
                <a:off x="1515110" y="3979822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0</a:t>
                </a:r>
                <a:endParaRPr lang="en-GB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5400000">
                <a:off x="1878280" y="3986946"/>
                <a:ext cx="2888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1</a:t>
                </a:r>
                <a:endParaRPr lang="en-GB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5400000">
                <a:off x="2241450" y="3994070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2</a:t>
                </a:r>
                <a:endParaRPr lang="en-GB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5400000">
                <a:off x="2604620" y="4001194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3</a:t>
                </a:r>
                <a:endParaRPr lang="en-GB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5400000">
                <a:off x="2967790" y="4008318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4</a:t>
                </a:r>
                <a:endParaRPr lang="en-GB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5400000">
                <a:off x="3330960" y="4015442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5</a:t>
                </a:r>
                <a:endParaRPr lang="en-GB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5400000">
                <a:off x="3694130" y="4022566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6</a:t>
                </a:r>
                <a:endParaRPr lang="en-GB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5400000">
                <a:off x="4057300" y="4029690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7</a:t>
                </a:r>
                <a:endParaRPr lang="en-GB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5400000">
                <a:off x="4420470" y="4036814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8</a:t>
                </a:r>
                <a:endParaRPr lang="en-GB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5400000">
                <a:off x="4783640" y="4043938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9</a:t>
                </a:r>
                <a:endParaRPr lang="en-GB" dirty="0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5400000">
                <a:off x="5096010" y="4051062"/>
                <a:ext cx="4299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10</a:t>
                </a:r>
                <a:endParaRPr lang="en-GB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 rot="16200000">
              <a:off x="254775" y="3684875"/>
              <a:ext cx="4094829" cy="690910"/>
              <a:chOff x="1400810" y="3679269"/>
              <a:chExt cx="4572000" cy="771422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164" b="45653"/>
              <a:stretch/>
            </p:blipFill>
            <p:spPr>
              <a:xfrm>
                <a:off x="1400810" y="3679269"/>
                <a:ext cx="4572000" cy="314801"/>
              </a:xfrm>
              <a:prstGeom prst="rect">
                <a:avLst/>
              </a:prstGeom>
            </p:spPr>
          </p:pic>
          <p:sp>
            <p:nvSpPr>
              <p:cNvPr id="74" name="Rectangle 73"/>
              <p:cNvSpPr/>
              <p:nvPr/>
            </p:nvSpPr>
            <p:spPr>
              <a:xfrm rot="5400000">
                <a:off x="1515110" y="3979822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0</a:t>
                </a:r>
                <a:endParaRPr lang="en-GB" dirty="0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5400000">
                <a:off x="1878280" y="3986946"/>
                <a:ext cx="2888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1</a:t>
                </a:r>
                <a:endParaRPr lang="en-GB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5400000">
                <a:off x="2241450" y="3994070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2</a:t>
                </a:r>
                <a:endParaRPr lang="en-GB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5400000">
                <a:off x="2604620" y="4001194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3</a:t>
                </a:r>
                <a:endParaRPr lang="en-GB" dirty="0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5400000">
                <a:off x="2967790" y="4008318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4</a:t>
                </a:r>
                <a:endParaRPr lang="en-GB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5400000">
                <a:off x="3330960" y="4015442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5</a:t>
                </a:r>
                <a:endParaRPr lang="en-GB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5400000">
                <a:off x="3694130" y="4022566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6</a:t>
                </a:r>
                <a:endParaRPr lang="en-GB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5400000">
                <a:off x="4057300" y="4029690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7</a:t>
                </a:r>
                <a:endParaRPr lang="en-GB" dirty="0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4420470" y="4036814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8</a:t>
                </a:r>
                <a:endParaRPr lang="en-GB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5400000">
                <a:off x="4783640" y="4043938"/>
                <a:ext cx="325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latin typeface="Comic Sans MS" panose="030F0702030302020204" pitchFamily="66" charset="0"/>
                  </a:rPr>
                  <a:t>9</a:t>
                </a:r>
                <a:endParaRPr lang="en-GB" dirty="0"/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5400000">
                <a:off x="5096010" y="4051062"/>
                <a:ext cx="4299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>
                    <a:latin typeface="Comic Sans MS" panose="030F0702030302020204" pitchFamily="66" charset="0"/>
                  </a:rPr>
                  <a:t>10</a:t>
                </a:r>
                <a:endParaRPr lang="en-GB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023803" y="1982915"/>
              <a:ext cx="563984" cy="40244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261310" y="2005142"/>
              <a:ext cx="563984" cy="40244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982953" y="5018888"/>
            <a:ext cx="4094828" cy="663775"/>
            <a:chOff x="1400810" y="2517219"/>
            <a:chExt cx="4572000" cy="741125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64" b="45653"/>
            <a:stretch/>
          </p:blipFill>
          <p:spPr>
            <a:xfrm>
              <a:off x="1400810" y="2517219"/>
              <a:ext cx="4572000" cy="31480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515110" y="2817772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0</a:t>
              </a:r>
              <a:endParaRPr lang="en-GB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78280" y="2824896"/>
              <a:ext cx="2888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1</a:t>
              </a:r>
              <a:endParaRPr lang="en-GB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41450" y="2832020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2</a:t>
              </a:r>
              <a:endParaRPr lang="en-GB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604620" y="2839144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3</a:t>
              </a:r>
              <a:endParaRPr lang="en-GB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967790" y="2846268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4</a:t>
              </a:r>
              <a:endParaRPr lang="en-GB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330960" y="2853392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5</a:t>
              </a:r>
              <a:endParaRPr lang="en-GB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694130" y="2860516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6</a:t>
              </a:r>
              <a:endParaRPr lang="en-GB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057300" y="2867640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7</a:t>
              </a:r>
              <a:endParaRPr lang="en-GB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20470" y="2874764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8</a:t>
              </a:r>
              <a:endParaRPr lang="en-GB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783640" y="2881888"/>
              <a:ext cx="325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9</a:t>
              </a:r>
              <a:endParaRPr lang="en-GB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096010" y="2889012"/>
              <a:ext cx="4299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10</a:t>
              </a:r>
              <a:endParaRPr lang="en-GB" dirty="0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2597361" y="1009169"/>
            <a:ext cx="60608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							    4</a:t>
            </a:r>
          </a:p>
          <a:p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					Both ascend in 1s</a:t>
            </a:r>
          </a:p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					Both show 4</a:t>
            </a:r>
          </a:p>
          <a:p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                        The colour of the cubes</a:t>
            </a:r>
          </a:p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     One is vertical and one is horizontal</a:t>
            </a:r>
          </a:p>
        </p:txBody>
      </p:sp>
      <p:sp>
        <p:nvSpPr>
          <p:cNvPr id="85" name="Cube 84"/>
          <p:cNvSpPr/>
          <p:nvPr/>
        </p:nvSpPr>
        <p:spPr>
          <a:xfrm>
            <a:off x="3220429" y="4604472"/>
            <a:ext cx="436378" cy="436378"/>
          </a:xfrm>
          <a:prstGeom prst="cub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Cube 86"/>
          <p:cNvSpPr/>
          <p:nvPr/>
        </p:nvSpPr>
        <p:spPr>
          <a:xfrm>
            <a:off x="1689727" y="4597206"/>
            <a:ext cx="436378" cy="436378"/>
          </a:xfrm>
          <a:prstGeom prst="cub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Cube 87"/>
          <p:cNvSpPr/>
          <p:nvPr/>
        </p:nvSpPr>
        <p:spPr>
          <a:xfrm>
            <a:off x="1689727" y="4275428"/>
            <a:ext cx="436378" cy="436378"/>
          </a:xfrm>
          <a:prstGeom prst="cub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Cube 88"/>
          <p:cNvSpPr/>
          <p:nvPr/>
        </p:nvSpPr>
        <p:spPr>
          <a:xfrm>
            <a:off x="1689677" y="3946129"/>
            <a:ext cx="436378" cy="436378"/>
          </a:xfrm>
          <a:prstGeom prst="cub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Cube 89"/>
          <p:cNvSpPr/>
          <p:nvPr/>
        </p:nvSpPr>
        <p:spPr>
          <a:xfrm>
            <a:off x="1689677" y="3624351"/>
            <a:ext cx="436378" cy="436378"/>
          </a:xfrm>
          <a:prstGeom prst="cub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Cube 90"/>
          <p:cNvSpPr/>
          <p:nvPr/>
        </p:nvSpPr>
        <p:spPr>
          <a:xfrm>
            <a:off x="3541808" y="4604472"/>
            <a:ext cx="436378" cy="436378"/>
          </a:xfrm>
          <a:prstGeom prst="cub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Cube 91"/>
          <p:cNvSpPr/>
          <p:nvPr/>
        </p:nvSpPr>
        <p:spPr>
          <a:xfrm>
            <a:off x="3875273" y="4604472"/>
            <a:ext cx="436378" cy="436378"/>
          </a:xfrm>
          <a:prstGeom prst="cub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Cube 92"/>
          <p:cNvSpPr/>
          <p:nvPr/>
        </p:nvSpPr>
        <p:spPr>
          <a:xfrm>
            <a:off x="4206990" y="4604472"/>
            <a:ext cx="436378" cy="436378"/>
          </a:xfrm>
          <a:prstGeom prst="cube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072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817465"/>
              </p:ext>
            </p:extLst>
          </p:nvPr>
        </p:nvGraphicFramePr>
        <p:xfrm>
          <a:off x="839807" y="958427"/>
          <a:ext cx="7075467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093">
                  <a:extLst>
                    <a:ext uri="{9D8B030D-6E8A-4147-A177-3AD203B41FA5}">
                      <a16:colId xmlns:a16="http://schemas.microsoft.com/office/drawing/2014/main" val="2276261595"/>
                    </a:ext>
                  </a:extLst>
                </a:gridCol>
                <a:gridCol w="5667374">
                  <a:extLst>
                    <a:ext uri="{9D8B030D-6E8A-4147-A177-3AD203B41FA5}">
                      <a16:colId xmlns:a16="http://schemas.microsoft.com/office/drawing/2014/main" val="16308316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Colour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Cubes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50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Green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017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Yellow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309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50356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450332" y="208230"/>
                <a:ext cx="25795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Key     </a:t>
                </a:r>
                <a14:m>
                  <m:oMath xmlns:m="http://schemas.openxmlformats.org/officeDocument/2006/math">
                    <m:r>
                      <a:rPr lang="en-GB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1 cube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332" y="208230"/>
                <a:ext cx="2579552" cy="461665"/>
              </a:xfrm>
              <a:prstGeom prst="rect">
                <a:avLst/>
              </a:prstGeom>
              <a:blipFill>
                <a:blip r:embed="rId5"/>
                <a:stretch>
                  <a:fillRect l="-3546" t="-10526" r="-2837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58" y="123960"/>
            <a:ext cx="446082" cy="63020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712" y="1420326"/>
            <a:ext cx="454784" cy="64249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65" y="2463339"/>
            <a:ext cx="454784" cy="64249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959" y="1918782"/>
            <a:ext cx="454784" cy="64249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49" y="1420326"/>
            <a:ext cx="454784" cy="6424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786" y="1420326"/>
            <a:ext cx="454784" cy="6424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323" y="1420326"/>
            <a:ext cx="454784" cy="64249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2" y="1918782"/>
            <a:ext cx="454784" cy="64249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45" y="1918782"/>
            <a:ext cx="454784" cy="64249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088" y="1918782"/>
            <a:ext cx="454784" cy="64249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31" y="1918782"/>
            <a:ext cx="454784" cy="64249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174" y="1918782"/>
            <a:ext cx="454784" cy="64249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107" y="1420326"/>
            <a:ext cx="454784" cy="64249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91" y="1420326"/>
            <a:ext cx="454784" cy="64249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75" y="1420326"/>
            <a:ext cx="454784" cy="64249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59" y="1420326"/>
            <a:ext cx="454784" cy="64249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79" y="1918782"/>
            <a:ext cx="454784" cy="64249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784" y="1918782"/>
            <a:ext cx="454784" cy="64249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89" y="1918782"/>
            <a:ext cx="454784" cy="64249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94" y="1918782"/>
            <a:ext cx="454784" cy="64249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699" y="1918782"/>
            <a:ext cx="454784" cy="642494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225040" y="4221480"/>
            <a:ext cx="2636519" cy="777240"/>
          </a:xfrm>
          <a:prstGeom prst="wedgeRoundRectCallout">
            <a:avLst>
              <a:gd name="adj1" fmla="val -63937"/>
              <a:gd name="adj2" fmla="val -55304"/>
              <a:gd name="adj3" fmla="val 16667"/>
            </a:avLst>
          </a:prstGeom>
          <a:ln>
            <a:solidFill>
              <a:srgbClr val="E5BCE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Let’s make real towers using cubes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13" y="3105833"/>
            <a:ext cx="1371025" cy="169072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84" y="3130261"/>
            <a:ext cx="1427798" cy="1722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387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12" y="894801"/>
            <a:ext cx="7102456" cy="2304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450332" y="208230"/>
                <a:ext cx="25795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Key     </a:t>
                </a:r>
                <a14:m>
                  <m:oMath xmlns:m="http://schemas.openxmlformats.org/officeDocument/2006/math">
                    <m:r>
                      <a:rPr lang="en-GB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1 cube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332" y="208230"/>
                <a:ext cx="2579552" cy="461665"/>
              </a:xfrm>
              <a:prstGeom prst="rect">
                <a:avLst/>
              </a:prstGeom>
              <a:blipFill>
                <a:blip r:embed="rId6"/>
                <a:stretch>
                  <a:fillRect l="-3546" t="-10526" r="-2837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58" y="123960"/>
            <a:ext cx="446082" cy="63020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13" y="3105833"/>
            <a:ext cx="1371025" cy="169072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84" y="3130261"/>
            <a:ext cx="1427798" cy="17223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00" y="4904627"/>
            <a:ext cx="634836" cy="8968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814" y="4904627"/>
            <a:ext cx="634836" cy="8968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57" y="4864370"/>
            <a:ext cx="634836" cy="89686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00" y="4608594"/>
            <a:ext cx="634836" cy="8968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00" y="4312561"/>
            <a:ext cx="634836" cy="89686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00" y="4016528"/>
            <a:ext cx="634836" cy="8968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00" y="3720495"/>
            <a:ext cx="634836" cy="8968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00" y="3424462"/>
            <a:ext cx="634836" cy="8968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00" y="3128429"/>
            <a:ext cx="634836" cy="89686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100" y="2832396"/>
            <a:ext cx="634836" cy="8968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57" y="4567860"/>
            <a:ext cx="634836" cy="89686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57" y="4271350"/>
            <a:ext cx="634836" cy="89686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57" y="3974840"/>
            <a:ext cx="634836" cy="89686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57" y="3678330"/>
            <a:ext cx="634836" cy="89686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57" y="3381820"/>
            <a:ext cx="634836" cy="89686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57" y="3085310"/>
            <a:ext cx="634836" cy="89686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57" y="2788800"/>
            <a:ext cx="634836" cy="89686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57" y="2489716"/>
            <a:ext cx="634836" cy="89686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57" y="2193206"/>
            <a:ext cx="634836" cy="8968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57" y="1893028"/>
            <a:ext cx="634836" cy="8968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195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14618 -0.142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-71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258"/>
          <p:cNvSpPr/>
          <p:nvPr/>
        </p:nvSpPr>
        <p:spPr>
          <a:xfrm rot="5400000">
            <a:off x="4660870" y="453627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Rectangle 259"/>
          <p:cNvSpPr/>
          <p:nvPr/>
        </p:nvSpPr>
        <p:spPr>
          <a:xfrm rot="5400000">
            <a:off x="4660870" y="487072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Rectangle 263"/>
          <p:cNvSpPr/>
          <p:nvPr/>
        </p:nvSpPr>
        <p:spPr>
          <a:xfrm rot="5400000">
            <a:off x="4995321" y="453627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Rectangle 264"/>
          <p:cNvSpPr/>
          <p:nvPr/>
        </p:nvSpPr>
        <p:spPr>
          <a:xfrm rot="5400000">
            <a:off x="4995321" y="487072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Rectangle 268"/>
          <p:cNvSpPr/>
          <p:nvPr/>
        </p:nvSpPr>
        <p:spPr>
          <a:xfrm rot="5400000">
            <a:off x="5329773" y="453627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Rectangle 269"/>
          <p:cNvSpPr/>
          <p:nvPr/>
        </p:nvSpPr>
        <p:spPr>
          <a:xfrm rot="5400000">
            <a:off x="5329773" y="487072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Rectangle 273"/>
          <p:cNvSpPr/>
          <p:nvPr/>
        </p:nvSpPr>
        <p:spPr>
          <a:xfrm rot="5400000">
            <a:off x="5664224" y="453627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Rectangle 274"/>
          <p:cNvSpPr/>
          <p:nvPr/>
        </p:nvSpPr>
        <p:spPr>
          <a:xfrm rot="5400000">
            <a:off x="5664224" y="487072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ctangle 278"/>
          <p:cNvSpPr/>
          <p:nvPr/>
        </p:nvSpPr>
        <p:spPr>
          <a:xfrm rot="5400000">
            <a:off x="5998675" y="453627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Rectangle 279"/>
          <p:cNvSpPr/>
          <p:nvPr/>
        </p:nvSpPr>
        <p:spPr>
          <a:xfrm rot="5400000">
            <a:off x="5998675" y="487072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Rectangle 283"/>
          <p:cNvSpPr/>
          <p:nvPr/>
        </p:nvSpPr>
        <p:spPr>
          <a:xfrm rot="5400000">
            <a:off x="6333126" y="453627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Rectangle 284"/>
          <p:cNvSpPr/>
          <p:nvPr/>
        </p:nvSpPr>
        <p:spPr>
          <a:xfrm rot="5400000">
            <a:off x="6333126" y="487072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Rectangle 288"/>
          <p:cNvSpPr/>
          <p:nvPr/>
        </p:nvSpPr>
        <p:spPr>
          <a:xfrm rot="5400000">
            <a:off x="6667577" y="453627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Rectangle 289"/>
          <p:cNvSpPr/>
          <p:nvPr/>
        </p:nvSpPr>
        <p:spPr>
          <a:xfrm rot="5400000">
            <a:off x="6667577" y="487072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Rectangle 293"/>
          <p:cNvSpPr/>
          <p:nvPr/>
        </p:nvSpPr>
        <p:spPr>
          <a:xfrm rot="5400000">
            <a:off x="7002028" y="453627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Rectangle 294"/>
          <p:cNvSpPr/>
          <p:nvPr/>
        </p:nvSpPr>
        <p:spPr>
          <a:xfrm rot="5400000">
            <a:off x="7002028" y="487072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Rectangle 298"/>
          <p:cNvSpPr/>
          <p:nvPr/>
        </p:nvSpPr>
        <p:spPr>
          <a:xfrm rot="5400000">
            <a:off x="7336480" y="453627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" name="Rectangle 299"/>
          <p:cNvSpPr/>
          <p:nvPr/>
        </p:nvSpPr>
        <p:spPr>
          <a:xfrm rot="5400000">
            <a:off x="7336480" y="487072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" name="Rectangle 303"/>
          <p:cNvSpPr/>
          <p:nvPr/>
        </p:nvSpPr>
        <p:spPr>
          <a:xfrm rot="5400000">
            <a:off x="7670931" y="453627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" name="Rectangle 304"/>
          <p:cNvSpPr/>
          <p:nvPr/>
        </p:nvSpPr>
        <p:spPr>
          <a:xfrm rot="5400000">
            <a:off x="7670931" y="487072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660870" y="420117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4995321" y="420117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5329772" y="420117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664224" y="420117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5998675" y="4201175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660870" y="386672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4995321" y="386672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5329772" y="386672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5664224" y="386672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998675" y="386672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4660870" y="3532273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4995321" y="3532273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5329772" y="3532273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5664224" y="3532273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5998675" y="3532273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4660870" y="3197821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4995321" y="3197821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5329772" y="3197821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5664224" y="3197821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5998675" y="3197821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4660870" y="2863370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4995321" y="2863370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>
            <a:off x="5329772" y="2863370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5664224" y="2863370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5998675" y="2863370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/>
          <p:cNvSpPr/>
          <p:nvPr/>
        </p:nvSpPr>
        <p:spPr>
          <a:xfrm>
            <a:off x="4660870" y="2528919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/>
        </p:nvSpPr>
        <p:spPr>
          <a:xfrm>
            <a:off x="4995321" y="2528919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/>
          <p:cNvSpPr/>
          <p:nvPr/>
        </p:nvSpPr>
        <p:spPr>
          <a:xfrm>
            <a:off x="5329772" y="2528919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/>
          <p:cNvSpPr/>
          <p:nvPr/>
        </p:nvSpPr>
        <p:spPr>
          <a:xfrm>
            <a:off x="5664224" y="2528919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5998675" y="2528919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/>
          <p:cNvSpPr/>
          <p:nvPr/>
        </p:nvSpPr>
        <p:spPr>
          <a:xfrm>
            <a:off x="4660870" y="2194468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/>
          <p:cNvSpPr/>
          <p:nvPr/>
        </p:nvSpPr>
        <p:spPr>
          <a:xfrm>
            <a:off x="4995321" y="2194468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/>
          <p:cNvSpPr/>
          <p:nvPr/>
        </p:nvSpPr>
        <p:spPr>
          <a:xfrm>
            <a:off x="5329772" y="2194468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/>
          <p:cNvSpPr/>
          <p:nvPr/>
        </p:nvSpPr>
        <p:spPr>
          <a:xfrm>
            <a:off x="5664224" y="2194468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5998675" y="2194468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4660870" y="1860017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/>
          <p:cNvSpPr/>
          <p:nvPr/>
        </p:nvSpPr>
        <p:spPr>
          <a:xfrm>
            <a:off x="4995321" y="1860017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5329772" y="1860017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/>
        </p:nvSpPr>
        <p:spPr>
          <a:xfrm>
            <a:off x="5664224" y="1860017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5998675" y="1860017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/>
          <p:cNvSpPr/>
          <p:nvPr/>
        </p:nvSpPr>
        <p:spPr>
          <a:xfrm>
            <a:off x="4660870" y="1525566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4995321" y="1525566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/>
          <p:cNvSpPr/>
          <p:nvPr/>
        </p:nvSpPr>
        <p:spPr>
          <a:xfrm>
            <a:off x="5329772" y="1525566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/>
          <p:cNvSpPr/>
          <p:nvPr/>
        </p:nvSpPr>
        <p:spPr>
          <a:xfrm>
            <a:off x="5664224" y="1525566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5998675" y="1525566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/>
          <p:cNvSpPr/>
          <p:nvPr/>
        </p:nvSpPr>
        <p:spPr>
          <a:xfrm>
            <a:off x="4660870" y="119111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4995321" y="119111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5329772" y="119111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/>
          <p:cNvSpPr/>
          <p:nvPr/>
        </p:nvSpPr>
        <p:spPr>
          <a:xfrm>
            <a:off x="5664224" y="119111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5998675" y="1191114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4660870" y="856663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4995321" y="856663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5329772" y="856663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5664224" y="856663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/>
          <p:cNvSpPr/>
          <p:nvPr/>
        </p:nvSpPr>
        <p:spPr>
          <a:xfrm>
            <a:off x="5998675" y="856663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/>
          <p:cNvSpPr/>
          <p:nvPr/>
        </p:nvSpPr>
        <p:spPr>
          <a:xfrm>
            <a:off x="4660870" y="522212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/>
          <p:cNvSpPr/>
          <p:nvPr/>
        </p:nvSpPr>
        <p:spPr>
          <a:xfrm>
            <a:off x="4995321" y="522212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5329772" y="522212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/>
          <p:cNvSpPr/>
          <p:nvPr/>
        </p:nvSpPr>
        <p:spPr>
          <a:xfrm>
            <a:off x="5664224" y="522212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/>
          <p:cNvSpPr/>
          <p:nvPr/>
        </p:nvSpPr>
        <p:spPr>
          <a:xfrm>
            <a:off x="5998675" y="522212"/>
            <a:ext cx="334451" cy="334451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0" name="Group 109"/>
          <p:cNvGrpSpPr/>
          <p:nvPr/>
        </p:nvGrpSpPr>
        <p:grpSpPr>
          <a:xfrm>
            <a:off x="6333126" y="522212"/>
            <a:ext cx="1672256" cy="4013414"/>
            <a:chOff x="6061376" y="-1873250"/>
            <a:chExt cx="1905000" cy="4572000"/>
          </a:xfrm>
        </p:grpSpPr>
        <p:sp>
          <p:nvSpPr>
            <p:cNvPr id="111" name="Rectangle 110"/>
            <p:cNvSpPr/>
            <p:nvPr/>
          </p:nvSpPr>
          <p:spPr>
            <a:xfrm>
              <a:off x="6061376" y="2317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6442376" y="2317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823376" y="2317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7204376" y="2317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585376" y="2317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061376" y="1936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442376" y="1936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823376" y="1936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7204376" y="1936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585376" y="1936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061376" y="1555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6442376" y="1555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823376" y="1555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204376" y="1555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585376" y="1555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061376" y="1174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442376" y="1174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823376" y="1174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7204376" y="1174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7585376" y="1174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6061376" y="793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442376" y="793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823376" y="793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7204376" y="793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585376" y="793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061376" y="412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442376" y="412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823376" y="412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7204376" y="412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585376" y="412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061376" y="31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442376" y="31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823376" y="31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7204376" y="31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7585376" y="317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061376" y="-349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442376" y="-349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823376" y="-349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7204376" y="-349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7585376" y="-349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6061376" y="-730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6442376" y="-730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6823376" y="-730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7204376" y="-730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7585376" y="-730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061376" y="-1111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442376" y="-1111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6823376" y="-1111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7204376" y="-1111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7585376" y="-1111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6061376" y="-1492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6442376" y="-1492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6823376" y="-1492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7204376" y="-1492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7585376" y="-1492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061376" y="-1873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442376" y="-1873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6823376" y="-1873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7204376" y="-1873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7585376" y="-187325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13" y="3105833"/>
            <a:ext cx="1371025" cy="169072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84" y="3130261"/>
            <a:ext cx="1427798" cy="172232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4995321" y="522212"/>
            <a:ext cx="8471" cy="367896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H="1">
            <a:off x="4995321" y="4201175"/>
            <a:ext cx="133780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4652811" y="3831413"/>
            <a:ext cx="35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652811" y="3497476"/>
            <a:ext cx="35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4652811" y="3163539"/>
            <a:ext cx="35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4652811" y="2829602"/>
            <a:ext cx="35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4652811" y="2495665"/>
            <a:ext cx="35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4652811" y="2161728"/>
            <a:ext cx="35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4652811" y="1827791"/>
            <a:ext cx="35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4652811" y="1493854"/>
            <a:ext cx="35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4652811" y="1159917"/>
            <a:ext cx="350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4602818" y="820829"/>
            <a:ext cx="47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83" name="TextBox 182"/>
          <p:cNvSpPr txBox="1"/>
          <p:nvPr/>
        </p:nvSpPr>
        <p:spPr>
          <a:xfrm rot="16200000">
            <a:off x="4657648" y="4313184"/>
            <a:ext cx="99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Green</a:t>
            </a:r>
          </a:p>
        </p:txBody>
      </p:sp>
      <p:sp>
        <p:nvSpPr>
          <p:cNvPr id="184" name="TextBox 183"/>
          <p:cNvSpPr txBox="1"/>
          <p:nvPr/>
        </p:nvSpPr>
        <p:spPr>
          <a:xfrm rot="16200000">
            <a:off x="5000158" y="4336998"/>
            <a:ext cx="99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Yellow</a:t>
            </a:r>
          </a:p>
        </p:txBody>
      </p:sp>
      <p:sp>
        <p:nvSpPr>
          <p:cNvPr id="185" name="TextBox 184"/>
          <p:cNvSpPr txBox="1"/>
          <p:nvPr/>
        </p:nvSpPr>
        <p:spPr>
          <a:xfrm rot="16200000">
            <a:off x="5471484" y="4222759"/>
            <a:ext cx="70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Red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0100" y="1893964"/>
            <a:ext cx="2609314" cy="3907875"/>
          </a:xfrm>
          <a:prstGeom prst="rect">
            <a:avLst/>
          </a:prstGeom>
        </p:spPr>
      </p:pic>
      <p:sp>
        <p:nvSpPr>
          <p:cNvPr id="186" name="TextBox 185"/>
          <p:cNvSpPr txBox="1"/>
          <p:nvPr/>
        </p:nvSpPr>
        <p:spPr>
          <a:xfrm>
            <a:off x="4610103" y="497081"/>
            <a:ext cx="47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72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1.38889E-6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-0.22604 -0.245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-122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03507 0.117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3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3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3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3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3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3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3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3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3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6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74" dur="6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6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4" grpId="0"/>
      <p:bldP spid="1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questions 1 and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4.8|0.7|0.6|0.7|2.8|6.1|1.2|0.4|0.6|0.6|2.4|0.4|5.6|0.3|0.3|0.3|0.3|2|0.3|0.2|0.2|0.4|3.1|7.6|0.5|0.4|2|3.1|0.3|0.4|0.4|0.6|1.9|1|1.7|0.4|0.2|0.3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7.7|4.3|46.6|1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5|0.6|0.6|0.6|0.7|0.6|0.6|0.7|0.7|0.7|0.6|0.7|0.6|0.5|0.6|0.6|0.7|0.6|0.6|0.7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7.7|3.2|16.1|6.7|1.1|18.6|12.2|1.4|1.2|1.3|1|1.1|1|1.1|8.5|3.6|1.5|1.5|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3|12.2|3.1|5.3|10.5|0.9|0.5|0.8|2.3|0.8|3.4|12.2|0.9|0.6|1.1|1.1|0.8|0.8|5.6|18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6.9|8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.5|5.9|14|20.3|1|4.9|17.3|6|1.5|7.8|2.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cee99ee9-287b-4f9a-957c-ba5ae7375c9a"/>
    <ds:schemaRef ds:uri="522d4c35-b548-4432-90ae-af4376e1c4b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4D7929D-997D-4612-BF90-ECA1D5A299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8760</TotalTime>
  <Words>270</Words>
  <Application>Microsoft Office PowerPoint</Application>
  <PresentationFormat>On-screen Show (4:3)</PresentationFormat>
  <Paragraphs>137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Let's learn title</vt:lpstr>
      <vt:lpstr>Let's learn slides</vt:lpstr>
      <vt:lpstr>Your turn</vt:lpstr>
      <vt:lpstr>Your turn activity lesson</vt:lpstr>
      <vt:lpstr>Get ready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PowerPoint Presentation</vt:lpstr>
      <vt:lpstr>PowerPoint Presentation</vt:lpstr>
      <vt:lpstr>Have a go at question 3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252</cp:revision>
  <dcterms:created xsi:type="dcterms:W3CDTF">2019-07-05T11:02:13Z</dcterms:created>
  <dcterms:modified xsi:type="dcterms:W3CDTF">2021-01-25T17:19:18Z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