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5" r:id="rId6"/>
    <p:sldMasterId id="2147483677" r:id="rId7"/>
    <p:sldMasterId id="2147483679" r:id="rId8"/>
    <p:sldMasterId id="2147483682" r:id="rId9"/>
    <p:sldMasterId id="2147483685" r:id="rId10"/>
  </p:sldMasterIdLst>
  <p:notesMasterIdLst>
    <p:notesMasterId r:id="rId23"/>
  </p:notesMasterIdLst>
  <p:sldIdLst>
    <p:sldId id="296" r:id="rId11"/>
    <p:sldId id="297" r:id="rId12"/>
    <p:sldId id="312" r:id="rId13"/>
    <p:sldId id="313" r:id="rId14"/>
    <p:sldId id="299" r:id="rId15"/>
    <p:sldId id="300" r:id="rId16"/>
    <p:sldId id="308" r:id="rId17"/>
    <p:sldId id="309" r:id="rId18"/>
    <p:sldId id="304" r:id="rId19"/>
    <p:sldId id="310" r:id="rId20"/>
    <p:sldId id="311" r:id="rId21"/>
    <p:sldId id="301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" userDrawn="1">
          <p15:clr>
            <a:srgbClr val="A4A3A4"/>
          </p15:clr>
        </p15:guide>
        <p15:guide id="2" pos="45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56B4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113" d="100"/>
          <a:sy n="113" d="100"/>
        </p:scale>
        <p:origin x="872" y="76"/>
      </p:cViewPr>
      <p:guideLst>
        <p:guide orient="horz" pos="210"/>
        <p:guide pos="45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25/01/2021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A521-224D-4C95-824A-3CEFF92EB90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7090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A521-224D-4C95-824A-3CEFF92EB90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8089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25/01/2021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1541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8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197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jpeg"/><Relationship Id="rId7" Type="http://schemas.openxmlformats.org/officeDocument/2006/relationships/image" Target="../media/image30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7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7" Type="http://schemas.openxmlformats.org/officeDocument/2006/relationships/image" Target="../media/image32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8.xml"/><Relationship Id="rId6" Type="http://schemas.openxmlformats.org/officeDocument/2006/relationships/image" Target="../media/image31.png"/><Relationship Id="rId5" Type="http://schemas.openxmlformats.org/officeDocument/2006/relationships/image" Target="../media/image3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.xml"/><Relationship Id="rId6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2.xml"/><Relationship Id="rId6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Relationship Id="rId6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Relationship Id="rId5" Type="http://schemas.openxmlformats.org/officeDocument/2006/relationships/image" Target="../media/image11.png"/><Relationship Id="rId4" Type="http://schemas.openxmlformats.org/officeDocument/2006/relationships/image" Target="../media/image16.png"/><Relationship Id="rId9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Relationship Id="rId10" Type="http://schemas.openxmlformats.org/officeDocument/2006/relationships/image" Target="../media/image20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7.png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6.xml"/><Relationship Id="rId11" Type="http://schemas.openxmlformats.org/officeDocument/2006/relationships/image" Target="../media/image25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49472" y="2302874"/>
            <a:ext cx="5950212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Free Images - SnappyGoat.com- bestof:zebra cartoon animal zoo wildlife wild  nature africa safari cute drawing character happy svg inkscap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9246" y="844007"/>
            <a:ext cx="981005" cy="1839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" name="Picture 10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245" y="900323"/>
            <a:ext cx="2283754" cy="1598628"/>
          </a:xfrm>
          <a:prstGeom prst="rect">
            <a:avLst/>
          </a:prstGeom>
        </p:spPr>
      </p:pic>
      <p:pic>
        <p:nvPicPr>
          <p:cNvPr id="108" name="Picture 10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2781" y="839841"/>
            <a:ext cx="1350034" cy="1540181"/>
          </a:xfrm>
          <a:prstGeom prst="rect">
            <a:avLst/>
          </a:prstGeom>
        </p:spPr>
      </p:pic>
      <p:pic>
        <p:nvPicPr>
          <p:cNvPr id="107" name="Picture 10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613" y="1084830"/>
            <a:ext cx="1350034" cy="1540181"/>
          </a:xfrm>
          <a:prstGeom prst="rect">
            <a:avLst/>
          </a:prstGeom>
        </p:spPr>
      </p:pic>
      <p:pic>
        <p:nvPicPr>
          <p:cNvPr id="106" name="Picture 10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40827" y="406807"/>
            <a:ext cx="1766882" cy="2015740"/>
          </a:xfrm>
          <a:prstGeom prst="rect">
            <a:avLst/>
          </a:prstGeom>
        </p:spPr>
      </p:pic>
      <p:pic>
        <p:nvPicPr>
          <p:cNvPr id="104" name="Picture 10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1283" y="1015488"/>
            <a:ext cx="1350034" cy="1540181"/>
          </a:xfrm>
          <a:prstGeom prst="rect">
            <a:avLst/>
          </a:prstGeom>
        </p:spPr>
      </p:pic>
      <p:pic>
        <p:nvPicPr>
          <p:cNvPr id="105" name="Picture 10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352" y="892481"/>
            <a:ext cx="1350034" cy="1540181"/>
          </a:xfrm>
          <a:prstGeom prst="rect">
            <a:avLst/>
          </a:prstGeom>
        </p:spPr>
      </p:pic>
      <p:pic>
        <p:nvPicPr>
          <p:cNvPr id="102" name="Picture 10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60" y="1036146"/>
            <a:ext cx="1350034" cy="1540181"/>
          </a:xfrm>
          <a:prstGeom prst="rect">
            <a:avLst/>
          </a:prstGeom>
        </p:spPr>
      </p:pic>
      <p:pic>
        <p:nvPicPr>
          <p:cNvPr id="103" name="Picture 10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229" y="913139"/>
            <a:ext cx="1350034" cy="1540181"/>
          </a:xfrm>
          <a:prstGeom prst="rect">
            <a:avLst/>
          </a:prstGeom>
        </p:spPr>
      </p:pic>
      <p:pic>
        <p:nvPicPr>
          <p:cNvPr id="98" name="Picture 2" descr="100+ Free Fence &amp; Fencing Vector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640" y="2128671"/>
            <a:ext cx="1284044" cy="1022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" name="Picture 2" descr="100+ Free Fence &amp; Fencing Vector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0298" y="2128671"/>
            <a:ext cx="1284044" cy="1022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2" descr="100+ Free Fence &amp; Fencing Vector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1106" y="2132726"/>
            <a:ext cx="1284044" cy="1022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" name="Picture 2" descr="100+ Free Fence &amp; Fencing Vector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9764" y="2132726"/>
            <a:ext cx="1284044" cy="1022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100+ Free Fence &amp; Fencing Vector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96" y="2120492"/>
            <a:ext cx="1284044" cy="1022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2" descr="100+ Free Fence &amp; Fencing Vector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654" y="2120492"/>
            <a:ext cx="1284044" cy="1022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6" name="Picture 2" descr="100+ Free Fence &amp; Fencing Vector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462" y="2124547"/>
            <a:ext cx="1284044" cy="1022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" name="Picture 2" descr="100+ Free Fence &amp; Fencing Vectors - Pixaba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120" y="2124547"/>
            <a:ext cx="1284044" cy="1022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6" name="Group 85"/>
          <p:cNvGrpSpPr/>
          <p:nvPr/>
        </p:nvGrpSpPr>
        <p:grpSpPr>
          <a:xfrm rot="2268782">
            <a:off x="2203560" y="1704152"/>
            <a:ext cx="2093985" cy="2395490"/>
            <a:chOff x="2504686" y="4031381"/>
            <a:chExt cx="2093985" cy="2395490"/>
          </a:xfrm>
        </p:grpSpPr>
        <p:pic>
          <p:nvPicPr>
            <p:cNvPr id="87" name="Picture 8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37837">
              <a:off x="3538730" y="4100636"/>
              <a:ext cx="1017030" cy="1561695"/>
            </a:xfrm>
            <a:prstGeom prst="rect">
              <a:avLst/>
            </a:prstGeom>
          </p:spPr>
        </p:pic>
        <p:pic>
          <p:nvPicPr>
            <p:cNvPr id="88" name="Picture 8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91880">
              <a:off x="3581641" y="4420350"/>
              <a:ext cx="1017030" cy="1561695"/>
            </a:xfrm>
            <a:prstGeom prst="rect">
              <a:avLst/>
            </a:prstGeom>
          </p:spPr>
        </p:pic>
        <p:pic>
          <p:nvPicPr>
            <p:cNvPr id="89" name="Picture 88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04809">
              <a:off x="3046722" y="4031381"/>
              <a:ext cx="1017030" cy="1561695"/>
            </a:xfrm>
            <a:prstGeom prst="rect">
              <a:avLst/>
            </a:prstGeom>
          </p:spPr>
        </p:pic>
        <p:pic>
          <p:nvPicPr>
            <p:cNvPr id="90" name="Picture 8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795726">
              <a:off x="2504686" y="4339731"/>
              <a:ext cx="1017030" cy="1561695"/>
            </a:xfrm>
            <a:prstGeom prst="rect">
              <a:avLst/>
            </a:prstGeom>
          </p:spPr>
        </p:pic>
        <p:pic>
          <p:nvPicPr>
            <p:cNvPr id="91" name="Picture 9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37837">
              <a:off x="3318326" y="4294199"/>
              <a:ext cx="1017030" cy="1561695"/>
            </a:xfrm>
            <a:prstGeom prst="rect">
              <a:avLst/>
            </a:prstGeom>
          </p:spPr>
        </p:pic>
        <p:pic>
          <p:nvPicPr>
            <p:cNvPr id="92" name="Picture 9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807726">
              <a:off x="2760590" y="4249189"/>
              <a:ext cx="1017030" cy="1561695"/>
            </a:xfrm>
            <a:prstGeom prst="rect">
              <a:avLst/>
            </a:prstGeom>
          </p:spPr>
        </p:pic>
        <p:pic>
          <p:nvPicPr>
            <p:cNvPr id="93" name="Picture 92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71275">
              <a:off x="2785065" y="4865176"/>
              <a:ext cx="1017030" cy="1561695"/>
            </a:xfrm>
            <a:prstGeom prst="rect">
              <a:avLst/>
            </a:prstGeom>
          </p:spPr>
        </p:pic>
      </p:grpSp>
      <p:grpSp>
        <p:nvGrpSpPr>
          <p:cNvPr id="25" name="Group 24"/>
          <p:cNvGrpSpPr/>
          <p:nvPr/>
        </p:nvGrpSpPr>
        <p:grpSpPr>
          <a:xfrm rot="19986120">
            <a:off x="1310368" y="1966047"/>
            <a:ext cx="2093985" cy="2395490"/>
            <a:chOff x="2504686" y="4031381"/>
            <a:chExt cx="2093985" cy="2395490"/>
          </a:xfrm>
        </p:grpSpPr>
        <p:pic>
          <p:nvPicPr>
            <p:cNvPr id="79" name="Picture 7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37837">
              <a:off x="3538730" y="4100636"/>
              <a:ext cx="1017030" cy="1561695"/>
            </a:xfrm>
            <a:prstGeom prst="rect">
              <a:avLst/>
            </a:prstGeom>
          </p:spPr>
        </p:pic>
        <p:pic>
          <p:nvPicPr>
            <p:cNvPr id="80" name="Picture 79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91880">
              <a:off x="3581641" y="4420350"/>
              <a:ext cx="1017030" cy="1561695"/>
            </a:xfrm>
            <a:prstGeom prst="rect">
              <a:avLst/>
            </a:prstGeom>
          </p:spPr>
        </p:pic>
        <p:pic>
          <p:nvPicPr>
            <p:cNvPr id="81" name="Picture 80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04809">
              <a:off x="3046722" y="4031381"/>
              <a:ext cx="1017030" cy="1561695"/>
            </a:xfrm>
            <a:prstGeom prst="rect">
              <a:avLst/>
            </a:prstGeom>
          </p:spPr>
        </p:pic>
        <p:pic>
          <p:nvPicPr>
            <p:cNvPr id="82" name="Picture 8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795726">
              <a:off x="2504686" y="4339731"/>
              <a:ext cx="1017030" cy="1561695"/>
            </a:xfrm>
            <a:prstGeom prst="rect">
              <a:avLst/>
            </a:prstGeom>
          </p:spPr>
        </p:pic>
        <p:pic>
          <p:nvPicPr>
            <p:cNvPr id="83" name="Picture 8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37837">
              <a:off x="3318326" y="4294199"/>
              <a:ext cx="1017030" cy="1561695"/>
            </a:xfrm>
            <a:prstGeom prst="rect">
              <a:avLst/>
            </a:prstGeom>
          </p:spPr>
        </p:pic>
        <p:pic>
          <p:nvPicPr>
            <p:cNvPr id="84" name="Picture 83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807726">
              <a:off x="2760590" y="4249189"/>
              <a:ext cx="1017030" cy="1561695"/>
            </a:xfrm>
            <a:prstGeom prst="rect">
              <a:avLst/>
            </a:prstGeom>
          </p:spPr>
        </p:pic>
        <p:pic>
          <p:nvPicPr>
            <p:cNvPr id="85" name="Picture 8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71275">
              <a:off x="2785065" y="4865176"/>
              <a:ext cx="1017030" cy="1561695"/>
            </a:xfrm>
            <a:prstGeom prst="rect">
              <a:avLst/>
            </a:prstGeom>
          </p:spPr>
        </p:pic>
      </p:grpSp>
      <p:pic>
        <p:nvPicPr>
          <p:cNvPr id="74" name="Picture 7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2274" flipH="1">
            <a:off x="5926867" y="2784334"/>
            <a:ext cx="1010268" cy="1551311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163" flipH="1">
            <a:off x="5574201" y="2327580"/>
            <a:ext cx="1010268" cy="1551311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37837">
            <a:off x="2969977" y="2189382"/>
            <a:ext cx="1017030" cy="1561695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1880">
            <a:off x="3012888" y="2509096"/>
            <a:ext cx="1017030" cy="1561695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04809">
            <a:off x="2477969" y="2120127"/>
            <a:ext cx="1017030" cy="1561695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95726">
            <a:off x="1935933" y="2428477"/>
            <a:ext cx="1017030" cy="1561695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37837">
            <a:off x="2749573" y="2382945"/>
            <a:ext cx="1017030" cy="1561695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32629">
            <a:off x="2550203" y="2842756"/>
            <a:ext cx="1017030" cy="1561695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07726">
            <a:off x="2191837" y="2337935"/>
            <a:ext cx="1017030" cy="1561695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flipH="1">
            <a:off x="2944041" y="4454267"/>
            <a:ext cx="107950" cy="39274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37837">
            <a:off x="2767844" y="2893170"/>
            <a:ext cx="1017030" cy="15616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07726">
            <a:off x="2394548" y="2842756"/>
            <a:ext cx="1017030" cy="1561695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71275">
            <a:off x="2216312" y="2953922"/>
            <a:ext cx="1017030" cy="1561695"/>
          </a:xfrm>
          <a:prstGeom prst="rect">
            <a:avLst/>
          </a:prstGeom>
        </p:spPr>
      </p:pic>
      <p:cxnSp>
        <p:nvCxnSpPr>
          <p:cNvPr id="37" name="Straight Connector 36"/>
          <p:cNvCxnSpPr/>
          <p:nvPr/>
        </p:nvCxnSpPr>
        <p:spPr>
          <a:xfrm>
            <a:off x="2933946" y="4489837"/>
            <a:ext cx="10095" cy="35717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944188" y="4469497"/>
            <a:ext cx="51517" cy="40206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3" name="Picture 3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915" y="3844368"/>
            <a:ext cx="1395823" cy="1533527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163" flipH="1">
            <a:off x="5355263" y="2135305"/>
            <a:ext cx="1010268" cy="1551311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08120" flipH="1">
            <a:off x="5312637" y="2452893"/>
            <a:ext cx="1010268" cy="1551311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95191" flipH="1">
            <a:off x="5843999" y="2066510"/>
            <a:ext cx="1010268" cy="1551311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4274" flipH="1">
            <a:off x="6382431" y="2372810"/>
            <a:ext cx="1010268" cy="1551311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67371" flipH="1">
            <a:off x="5772246" y="2784334"/>
            <a:ext cx="1010268" cy="1551311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2274" flipH="1">
            <a:off x="6128229" y="2282870"/>
            <a:ext cx="1010268" cy="1551311"/>
          </a:xfrm>
          <a:prstGeom prst="rect">
            <a:avLst/>
          </a:prstGeom>
        </p:spPr>
      </p:pic>
      <p:cxnSp>
        <p:nvCxnSpPr>
          <p:cNvPr id="72" name="Straight Connector 71"/>
          <p:cNvCxnSpPr/>
          <p:nvPr/>
        </p:nvCxnSpPr>
        <p:spPr>
          <a:xfrm>
            <a:off x="6284062" y="4139878"/>
            <a:ext cx="107232" cy="63538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3" name="Picture 7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163" flipH="1">
            <a:off x="5556052" y="2834413"/>
            <a:ext cx="1010268" cy="1551311"/>
          </a:xfrm>
          <a:prstGeom prst="rect">
            <a:avLst/>
          </a:prstGeom>
        </p:spPr>
      </p:pic>
      <p:cxnSp>
        <p:nvCxnSpPr>
          <p:cNvPr id="76" name="Straight Connector 75"/>
          <p:cNvCxnSpPr/>
          <p:nvPr/>
        </p:nvCxnSpPr>
        <p:spPr>
          <a:xfrm flipH="1">
            <a:off x="6391294" y="4217179"/>
            <a:ext cx="40707" cy="55808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6353995" y="4194761"/>
            <a:ext cx="37152" cy="60489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4" name="Picture 9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2558" flipH="1">
            <a:off x="6055417" y="2891468"/>
            <a:ext cx="1010268" cy="1551311"/>
          </a:xfrm>
          <a:prstGeom prst="rect">
            <a:avLst/>
          </a:prstGeom>
        </p:spPr>
      </p:pic>
      <p:pic>
        <p:nvPicPr>
          <p:cNvPr id="78" name="Picture 7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068" y="3734769"/>
            <a:ext cx="1427798" cy="172232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54023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999714"/>
              </p:ext>
            </p:extLst>
          </p:nvPr>
        </p:nvGraphicFramePr>
        <p:xfrm>
          <a:off x="722024" y="839281"/>
          <a:ext cx="3627907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191">
                  <a:extLst>
                    <a:ext uri="{9D8B030D-6E8A-4147-A177-3AD203B41FA5}">
                      <a16:colId xmlns:a16="http://schemas.microsoft.com/office/drawing/2014/main" val="2276261595"/>
                    </a:ext>
                  </a:extLst>
                </a:gridCol>
                <a:gridCol w="2202716">
                  <a:extLst>
                    <a:ext uri="{9D8B030D-6E8A-4147-A177-3AD203B41FA5}">
                      <a16:colId xmlns:a16="http://schemas.microsoft.com/office/drawing/2014/main" val="16308316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Colour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Balloons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50589"/>
                  </a:ext>
                </a:extLst>
              </a:tr>
              <a:tr h="366286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285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01700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05866" y="2477847"/>
                <a:ext cx="38960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Key       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5 balloons</a:t>
                </a: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866" y="2477847"/>
                <a:ext cx="3896022" cy="461665"/>
              </a:xfrm>
              <a:prstGeom prst="rect">
                <a:avLst/>
              </a:prstGeom>
              <a:blipFill>
                <a:blip r:embed="rId5"/>
                <a:stretch>
                  <a:fillRect l="-2504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720028" y="3190995"/>
            <a:ext cx="68205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How many red balloons are there altogether?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How many more balloons does Rosie have than Teddy?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What is the difference in number between Teddy’s red and green balloons?</a:t>
            </a:r>
          </a:p>
        </p:txBody>
      </p:sp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174844"/>
              </p:ext>
            </p:extLst>
          </p:nvPr>
        </p:nvGraphicFramePr>
        <p:xfrm>
          <a:off x="4502331" y="832608"/>
          <a:ext cx="3627907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191">
                  <a:extLst>
                    <a:ext uri="{9D8B030D-6E8A-4147-A177-3AD203B41FA5}">
                      <a16:colId xmlns:a16="http://schemas.microsoft.com/office/drawing/2014/main" val="2276261595"/>
                    </a:ext>
                  </a:extLst>
                </a:gridCol>
                <a:gridCol w="2202716">
                  <a:extLst>
                    <a:ext uri="{9D8B030D-6E8A-4147-A177-3AD203B41FA5}">
                      <a16:colId xmlns:a16="http://schemas.microsoft.com/office/drawing/2014/main" val="16308316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Colour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Balloons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50589"/>
                  </a:ext>
                </a:extLst>
              </a:tr>
              <a:tr h="366286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285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017009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67512" y="406371"/>
            <a:ext cx="24254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Rosie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207135" y="402948"/>
            <a:ext cx="14956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Teddy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83927" y="3510340"/>
            <a:ext cx="1951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15 balloons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483926" y="4291350"/>
            <a:ext cx="18345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15 balloons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545059" y="5397820"/>
            <a:ext cx="1712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0 balloons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05433">
            <a:off x="5982342" y="1204909"/>
            <a:ext cx="440888" cy="67700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05433">
            <a:off x="5982342" y="1674322"/>
            <a:ext cx="440888" cy="67700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05433">
            <a:off x="2187421" y="1205892"/>
            <a:ext cx="440888" cy="67700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05433">
            <a:off x="2582815" y="1205893"/>
            <a:ext cx="440888" cy="67700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05433">
            <a:off x="2190989" y="1660236"/>
            <a:ext cx="440888" cy="67700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05433">
            <a:off x="2959223" y="1670175"/>
            <a:ext cx="440888" cy="67700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05433">
            <a:off x="2572008" y="1670174"/>
            <a:ext cx="440888" cy="67700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82352" y="2220818"/>
            <a:ext cx="5858222" cy="3094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87306" y="2412524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90150" y="2555213"/>
            <a:ext cx="2095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05433">
            <a:off x="1451690" y="2415445"/>
            <a:ext cx="440888" cy="67700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82817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15" grpId="0"/>
      <p:bldP spid="57" grpId="0"/>
      <p:bldP spid="18" grpId="0"/>
      <p:bldP spid="58" grpId="0"/>
      <p:bldP spid="59" grpId="0"/>
      <p:bldP spid="4" grpId="0"/>
      <p:bldP spid="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" panose="020F0502020204030204" pitchFamily="34" charset="0"/>
              </a:rPr>
              <a:t>Have a go at the questions on the worksheet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8775" y="4219474"/>
            <a:ext cx="1069657" cy="112595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1" y="3636209"/>
            <a:ext cx="79415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marR="0" lvl="0" indent="-51435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Who knocked most pins down in game</a:t>
            </a:r>
            <a:r>
              <a:rPr kumimoji="0" lang="en-GB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 1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? </a:t>
            </a:r>
          </a:p>
          <a:p>
            <a:pPr marL="514350" lvl="0" indent="-514350">
              <a:lnSpc>
                <a:spcPct val="150000"/>
              </a:lnSpc>
              <a:buFontTx/>
              <a:buAutoNum type="arabicParenR"/>
            </a:pPr>
            <a:r>
              <a:rPr lang="en-GB" sz="2400" dirty="0">
                <a:solidFill>
                  <a:prstClr val="black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Who knocked most pins down overall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?</a:t>
            </a:r>
          </a:p>
          <a:p>
            <a:pPr marR="0" lvl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3)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GB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Who improved</a:t>
            </a:r>
            <a:r>
              <a:rPr kumimoji="0" lang="en-GB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 most in game 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</p:txBody>
      </p:sp>
      <p:graphicFrame>
        <p:nvGraphicFramePr>
          <p:cNvPr id="119" name="Table 1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429076"/>
              </p:ext>
            </p:extLst>
          </p:nvPr>
        </p:nvGraphicFramePr>
        <p:xfrm>
          <a:off x="695550" y="597117"/>
          <a:ext cx="3613464" cy="198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7510">
                  <a:extLst>
                    <a:ext uri="{9D8B030D-6E8A-4147-A177-3AD203B41FA5}">
                      <a16:colId xmlns:a16="http://schemas.microsoft.com/office/drawing/2014/main" val="4010086473"/>
                    </a:ext>
                  </a:extLst>
                </a:gridCol>
                <a:gridCol w="2685954">
                  <a:extLst>
                    <a:ext uri="{9D8B030D-6E8A-4147-A177-3AD203B41FA5}">
                      <a16:colId xmlns:a16="http://schemas.microsoft.com/office/drawing/2014/main" val="391891469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Game 1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743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Annie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185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Eva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846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Ron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22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Mo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885221"/>
                  </a:ext>
                </a:extLst>
              </a:tr>
            </a:tbl>
          </a:graphicData>
        </a:graphic>
      </p:graphicFrame>
      <p:graphicFrame>
        <p:nvGraphicFramePr>
          <p:cNvPr id="126" name="Table 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756551"/>
              </p:ext>
            </p:extLst>
          </p:nvPr>
        </p:nvGraphicFramePr>
        <p:xfrm>
          <a:off x="4579560" y="597117"/>
          <a:ext cx="3613464" cy="198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7320">
                  <a:extLst>
                    <a:ext uri="{9D8B030D-6E8A-4147-A177-3AD203B41FA5}">
                      <a16:colId xmlns:a16="http://schemas.microsoft.com/office/drawing/2014/main" val="4010086473"/>
                    </a:ext>
                  </a:extLst>
                </a:gridCol>
                <a:gridCol w="2676144">
                  <a:extLst>
                    <a:ext uri="{9D8B030D-6E8A-4147-A177-3AD203B41FA5}">
                      <a16:colId xmlns:a16="http://schemas.microsoft.com/office/drawing/2014/main" val="391891469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Game 2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743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Annie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185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Eva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846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Ron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22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Mo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88522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Rectangle 126"/>
              <p:cNvSpPr/>
              <p:nvPr/>
            </p:nvSpPr>
            <p:spPr>
              <a:xfrm>
                <a:off x="2502282" y="2659284"/>
                <a:ext cx="4603260" cy="461665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Key </a:t>
                </a:r>
                <a14:m>
                  <m:oMath xmlns:m="http://schemas.openxmlformats.org/officeDocument/2006/math">
                    <m:r>
                      <a:rPr kumimoji="0" lang="en-GB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</m:t>
                    </m:r>
                    <m:r>
                      <a:rPr kumimoji="0" lang="en-GB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10 pins knocked down </a:t>
                </a:r>
              </a:p>
            </p:txBody>
          </p:sp>
        </mc:Choice>
        <mc:Fallback xmlns="">
          <p:sp>
            <p:nvSpPr>
              <p:cNvPr id="127" name="Rectangle 1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2282" y="2659284"/>
                <a:ext cx="4603260" cy="461665"/>
              </a:xfrm>
              <a:prstGeom prst="rect">
                <a:avLst/>
              </a:prstGeom>
              <a:blipFill>
                <a:blip r:embed="rId6"/>
                <a:stretch>
                  <a:fillRect l="-1984" t="-10526" r="-3571" b="-289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8" name="Picture 12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212" y="2652331"/>
            <a:ext cx="388188" cy="466452"/>
          </a:xfrm>
          <a:prstGeom prst="rect">
            <a:avLst/>
          </a:prstGeom>
        </p:spPr>
      </p:pic>
      <p:pic>
        <p:nvPicPr>
          <p:cNvPr id="135" name="Picture 13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697" y="1372971"/>
            <a:ext cx="344228" cy="413630"/>
          </a:xfrm>
          <a:prstGeom prst="rect">
            <a:avLst/>
          </a:prstGeom>
        </p:spPr>
      </p:pic>
      <p:pic>
        <p:nvPicPr>
          <p:cNvPr id="136" name="Picture 13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431" y="1372971"/>
            <a:ext cx="344228" cy="413630"/>
          </a:xfrm>
          <a:prstGeom prst="rect">
            <a:avLst/>
          </a:prstGeom>
        </p:spPr>
      </p:pic>
      <p:pic>
        <p:nvPicPr>
          <p:cNvPr id="137" name="Picture 13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4828" y="1372971"/>
            <a:ext cx="344228" cy="413630"/>
          </a:xfrm>
          <a:prstGeom prst="rect">
            <a:avLst/>
          </a:prstGeom>
        </p:spPr>
      </p:pic>
      <p:pic>
        <p:nvPicPr>
          <p:cNvPr id="138" name="Picture 13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562" y="1372971"/>
            <a:ext cx="344228" cy="413630"/>
          </a:xfrm>
          <a:prstGeom prst="rect">
            <a:avLst/>
          </a:prstGeom>
        </p:spPr>
      </p:pic>
      <p:pic>
        <p:nvPicPr>
          <p:cNvPr id="139" name="Picture 13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697" y="1763465"/>
            <a:ext cx="344228" cy="413630"/>
          </a:xfrm>
          <a:prstGeom prst="rect">
            <a:avLst/>
          </a:prstGeom>
        </p:spPr>
      </p:pic>
      <p:pic>
        <p:nvPicPr>
          <p:cNvPr id="140" name="Picture 13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431" y="1763465"/>
            <a:ext cx="344228" cy="413630"/>
          </a:xfrm>
          <a:prstGeom prst="rect">
            <a:avLst/>
          </a:prstGeom>
        </p:spPr>
      </p:pic>
      <p:pic>
        <p:nvPicPr>
          <p:cNvPr id="141" name="Picture 14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4828" y="1763465"/>
            <a:ext cx="344228" cy="413630"/>
          </a:xfrm>
          <a:prstGeom prst="rect">
            <a:avLst/>
          </a:prstGeom>
        </p:spPr>
      </p:pic>
      <p:pic>
        <p:nvPicPr>
          <p:cNvPr id="143" name="Picture 14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1816" y="2168450"/>
            <a:ext cx="344228" cy="413630"/>
          </a:xfrm>
          <a:prstGeom prst="rect">
            <a:avLst/>
          </a:prstGeom>
        </p:spPr>
      </p:pic>
      <p:pic>
        <p:nvPicPr>
          <p:cNvPr id="144" name="Picture 14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9550" y="2168450"/>
            <a:ext cx="344228" cy="413630"/>
          </a:xfrm>
          <a:prstGeom prst="rect">
            <a:avLst/>
          </a:prstGeom>
        </p:spPr>
      </p:pic>
      <p:pic>
        <p:nvPicPr>
          <p:cNvPr id="145" name="Picture 14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947" y="2168450"/>
            <a:ext cx="344228" cy="413630"/>
          </a:xfrm>
          <a:prstGeom prst="rect">
            <a:avLst/>
          </a:prstGeom>
        </p:spPr>
      </p:pic>
      <p:pic>
        <p:nvPicPr>
          <p:cNvPr id="146" name="Picture 14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5681" y="2168450"/>
            <a:ext cx="344228" cy="413630"/>
          </a:xfrm>
          <a:prstGeom prst="rect">
            <a:avLst/>
          </a:prstGeom>
        </p:spPr>
      </p:pic>
      <p:pic>
        <p:nvPicPr>
          <p:cNvPr id="147" name="Picture 14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913" y="2168450"/>
            <a:ext cx="344228" cy="413630"/>
          </a:xfrm>
          <a:prstGeom prst="rect">
            <a:avLst/>
          </a:prstGeom>
        </p:spPr>
      </p:pic>
      <p:pic>
        <p:nvPicPr>
          <p:cNvPr id="153" name="Picture 15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697" y="976370"/>
            <a:ext cx="344228" cy="413630"/>
          </a:xfrm>
          <a:prstGeom prst="rect">
            <a:avLst/>
          </a:prstGeom>
        </p:spPr>
      </p:pic>
      <p:pic>
        <p:nvPicPr>
          <p:cNvPr id="154" name="Picture 15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431" y="976370"/>
            <a:ext cx="344228" cy="413630"/>
          </a:xfrm>
          <a:prstGeom prst="rect">
            <a:avLst/>
          </a:prstGeom>
        </p:spPr>
      </p:pic>
      <p:pic>
        <p:nvPicPr>
          <p:cNvPr id="155" name="Picture 15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4828" y="976370"/>
            <a:ext cx="344228" cy="413630"/>
          </a:xfrm>
          <a:prstGeom prst="rect">
            <a:avLst/>
          </a:prstGeom>
        </p:spPr>
      </p:pic>
      <p:pic>
        <p:nvPicPr>
          <p:cNvPr id="156" name="Picture 15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562" y="976370"/>
            <a:ext cx="344228" cy="413630"/>
          </a:xfrm>
          <a:prstGeom prst="rect">
            <a:avLst/>
          </a:prstGeom>
        </p:spPr>
      </p:pic>
      <p:pic>
        <p:nvPicPr>
          <p:cNvPr id="160" name="Picture 15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8397" y="1365186"/>
            <a:ext cx="344228" cy="413630"/>
          </a:xfrm>
          <a:prstGeom prst="rect">
            <a:avLst/>
          </a:prstGeom>
        </p:spPr>
      </p:pic>
      <p:pic>
        <p:nvPicPr>
          <p:cNvPr id="161" name="Picture 16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6131" y="1365186"/>
            <a:ext cx="344228" cy="413630"/>
          </a:xfrm>
          <a:prstGeom prst="rect">
            <a:avLst/>
          </a:prstGeom>
        </p:spPr>
      </p:pic>
      <p:pic>
        <p:nvPicPr>
          <p:cNvPr id="162" name="Picture 16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363" y="1365186"/>
            <a:ext cx="344228" cy="413630"/>
          </a:xfrm>
          <a:prstGeom prst="rect">
            <a:avLst/>
          </a:prstGeom>
        </p:spPr>
      </p:pic>
      <p:pic>
        <p:nvPicPr>
          <p:cNvPr id="163" name="Picture 16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0639" y="976370"/>
            <a:ext cx="344228" cy="413630"/>
          </a:xfrm>
          <a:prstGeom prst="rect">
            <a:avLst/>
          </a:prstGeom>
        </p:spPr>
      </p:pic>
      <p:pic>
        <p:nvPicPr>
          <p:cNvPr id="164" name="Picture 16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8373" y="976370"/>
            <a:ext cx="344228" cy="413630"/>
          </a:xfrm>
          <a:prstGeom prst="rect">
            <a:avLst/>
          </a:prstGeom>
        </p:spPr>
      </p:pic>
      <p:pic>
        <p:nvPicPr>
          <p:cNvPr id="166" name="Picture 16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2998" y="1372971"/>
            <a:ext cx="344228" cy="413630"/>
          </a:xfrm>
          <a:prstGeom prst="rect">
            <a:avLst/>
          </a:prstGeom>
        </p:spPr>
      </p:pic>
      <p:pic>
        <p:nvPicPr>
          <p:cNvPr id="167" name="Picture 16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0732" y="1372971"/>
            <a:ext cx="344228" cy="413630"/>
          </a:xfrm>
          <a:prstGeom prst="rect">
            <a:avLst/>
          </a:prstGeom>
        </p:spPr>
      </p:pic>
      <p:pic>
        <p:nvPicPr>
          <p:cNvPr id="168" name="Picture 16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129" y="1372971"/>
            <a:ext cx="344228" cy="413630"/>
          </a:xfrm>
          <a:prstGeom prst="rect">
            <a:avLst/>
          </a:prstGeom>
        </p:spPr>
      </p:pic>
      <p:pic>
        <p:nvPicPr>
          <p:cNvPr id="170" name="Picture 16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2998" y="1763465"/>
            <a:ext cx="344228" cy="413630"/>
          </a:xfrm>
          <a:prstGeom prst="rect">
            <a:avLst/>
          </a:prstGeom>
        </p:spPr>
      </p:pic>
      <p:pic>
        <p:nvPicPr>
          <p:cNvPr id="171" name="Picture 17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0732" y="1763465"/>
            <a:ext cx="344228" cy="413630"/>
          </a:xfrm>
          <a:prstGeom prst="rect">
            <a:avLst/>
          </a:prstGeom>
        </p:spPr>
      </p:pic>
      <p:pic>
        <p:nvPicPr>
          <p:cNvPr id="172" name="Picture 17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129" y="1763465"/>
            <a:ext cx="344228" cy="413630"/>
          </a:xfrm>
          <a:prstGeom prst="rect">
            <a:avLst/>
          </a:prstGeom>
        </p:spPr>
      </p:pic>
      <p:pic>
        <p:nvPicPr>
          <p:cNvPr id="173" name="Picture 17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117" y="2168450"/>
            <a:ext cx="344228" cy="413630"/>
          </a:xfrm>
          <a:prstGeom prst="rect">
            <a:avLst/>
          </a:prstGeom>
        </p:spPr>
      </p:pic>
      <p:pic>
        <p:nvPicPr>
          <p:cNvPr id="174" name="Picture 17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851" y="2168450"/>
            <a:ext cx="344228" cy="413630"/>
          </a:xfrm>
          <a:prstGeom prst="rect">
            <a:avLst/>
          </a:prstGeom>
        </p:spPr>
      </p:pic>
      <p:pic>
        <p:nvPicPr>
          <p:cNvPr id="178" name="Picture 17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2998" y="973195"/>
            <a:ext cx="344228" cy="413630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82" y="966727"/>
            <a:ext cx="344228" cy="41363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4036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>
          <a:xfrm>
            <a:off x="251461" y="3636209"/>
            <a:ext cx="79415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marR="0" lvl="0" indent="-51435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Who knocked most pins down in game</a:t>
            </a:r>
            <a:r>
              <a:rPr kumimoji="0" lang="en-GB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 1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? </a:t>
            </a:r>
          </a:p>
          <a:p>
            <a:pPr marL="514350" lvl="0" indent="-514350">
              <a:lnSpc>
                <a:spcPct val="150000"/>
              </a:lnSpc>
              <a:buFontTx/>
              <a:buAutoNum type="arabicParenR"/>
            </a:pPr>
            <a:r>
              <a:rPr lang="en-GB" sz="2400" dirty="0">
                <a:solidFill>
                  <a:prstClr val="black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Who knocked most pins down overall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?</a:t>
            </a:r>
          </a:p>
          <a:p>
            <a:pPr marR="0" lvl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3)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GB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Who improved</a:t>
            </a:r>
            <a:r>
              <a:rPr kumimoji="0" lang="en-GB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 most in game 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</p:txBody>
      </p:sp>
      <p:graphicFrame>
        <p:nvGraphicFramePr>
          <p:cNvPr id="119" name="Table 1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429076"/>
              </p:ext>
            </p:extLst>
          </p:nvPr>
        </p:nvGraphicFramePr>
        <p:xfrm>
          <a:off x="695550" y="597117"/>
          <a:ext cx="3613464" cy="198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7510">
                  <a:extLst>
                    <a:ext uri="{9D8B030D-6E8A-4147-A177-3AD203B41FA5}">
                      <a16:colId xmlns:a16="http://schemas.microsoft.com/office/drawing/2014/main" val="4010086473"/>
                    </a:ext>
                  </a:extLst>
                </a:gridCol>
                <a:gridCol w="2685954">
                  <a:extLst>
                    <a:ext uri="{9D8B030D-6E8A-4147-A177-3AD203B41FA5}">
                      <a16:colId xmlns:a16="http://schemas.microsoft.com/office/drawing/2014/main" val="391891469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Game 1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743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Annie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185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Eva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846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Ron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22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Mo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885221"/>
                  </a:ext>
                </a:extLst>
              </a:tr>
            </a:tbl>
          </a:graphicData>
        </a:graphic>
      </p:graphicFrame>
      <p:graphicFrame>
        <p:nvGraphicFramePr>
          <p:cNvPr id="126" name="Table 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756551"/>
              </p:ext>
            </p:extLst>
          </p:nvPr>
        </p:nvGraphicFramePr>
        <p:xfrm>
          <a:off x="4579560" y="597117"/>
          <a:ext cx="3613464" cy="198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7320">
                  <a:extLst>
                    <a:ext uri="{9D8B030D-6E8A-4147-A177-3AD203B41FA5}">
                      <a16:colId xmlns:a16="http://schemas.microsoft.com/office/drawing/2014/main" val="4010086473"/>
                    </a:ext>
                  </a:extLst>
                </a:gridCol>
                <a:gridCol w="2676144">
                  <a:extLst>
                    <a:ext uri="{9D8B030D-6E8A-4147-A177-3AD203B41FA5}">
                      <a16:colId xmlns:a16="http://schemas.microsoft.com/office/drawing/2014/main" val="391891469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Game 2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743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Annie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185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Eva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846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Ron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22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Mo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88522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Rectangle 126"/>
              <p:cNvSpPr/>
              <p:nvPr/>
            </p:nvSpPr>
            <p:spPr>
              <a:xfrm>
                <a:off x="2502282" y="2659284"/>
                <a:ext cx="4603260" cy="461665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Key </a:t>
                </a:r>
                <a14:m>
                  <m:oMath xmlns:m="http://schemas.openxmlformats.org/officeDocument/2006/math">
                    <m:r>
                      <a:rPr kumimoji="0" lang="en-GB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</m:t>
                    </m:r>
                    <m:r>
                      <a:rPr kumimoji="0" lang="en-GB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10 pins knocked down </a:t>
                </a:r>
              </a:p>
            </p:txBody>
          </p:sp>
        </mc:Choice>
        <mc:Fallback xmlns="">
          <p:sp>
            <p:nvSpPr>
              <p:cNvPr id="127" name="Rectangle 1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2282" y="2659284"/>
                <a:ext cx="4603260" cy="461665"/>
              </a:xfrm>
              <a:prstGeom prst="rect">
                <a:avLst/>
              </a:prstGeom>
              <a:blipFill>
                <a:blip r:embed="rId6"/>
                <a:stretch>
                  <a:fillRect l="-1984" t="-10526" r="-3571" b="-289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8" name="Picture 12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212" y="2652331"/>
            <a:ext cx="388188" cy="466452"/>
          </a:xfrm>
          <a:prstGeom prst="rect">
            <a:avLst/>
          </a:prstGeom>
        </p:spPr>
      </p:pic>
      <p:pic>
        <p:nvPicPr>
          <p:cNvPr id="135" name="Picture 13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697" y="1372971"/>
            <a:ext cx="344228" cy="413630"/>
          </a:xfrm>
          <a:prstGeom prst="rect">
            <a:avLst/>
          </a:prstGeom>
        </p:spPr>
      </p:pic>
      <p:pic>
        <p:nvPicPr>
          <p:cNvPr id="136" name="Picture 13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431" y="1372971"/>
            <a:ext cx="344228" cy="413630"/>
          </a:xfrm>
          <a:prstGeom prst="rect">
            <a:avLst/>
          </a:prstGeom>
        </p:spPr>
      </p:pic>
      <p:pic>
        <p:nvPicPr>
          <p:cNvPr id="137" name="Picture 13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4828" y="1372971"/>
            <a:ext cx="344228" cy="413630"/>
          </a:xfrm>
          <a:prstGeom prst="rect">
            <a:avLst/>
          </a:prstGeom>
        </p:spPr>
      </p:pic>
      <p:pic>
        <p:nvPicPr>
          <p:cNvPr id="138" name="Picture 13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562" y="1372971"/>
            <a:ext cx="344228" cy="413630"/>
          </a:xfrm>
          <a:prstGeom prst="rect">
            <a:avLst/>
          </a:prstGeom>
        </p:spPr>
      </p:pic>
      <p:pic>
        <p:nvPicPr>
          <p:cNvPr id="139" name="Picture 13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697" y="1763465"/>
            <a:ext cx="344228" cy="413630"/>
          </a:xfrm>
          <a:prstGeom prst="rect">
            <a:avLst/>
          </a:prstGeom>
        </p:spPr>
      </p:pic>
      <p:pic>
        <p:nvPicPr>
          <p:cNvPr id="140" name="Picture 13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431" y="1763465"/>
            <a:ext cx="344228" cy="413630"/>
          </a:xfrm>
          <a:prstGeom prst="rect">
            <a:avLst/>
          </a:prstGeom>
        </p:spPr>
      </p:pic>
      <p:pic>
        <p:nvPicPr>
          <p:cNvPr id="141" name="Picture 14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4828" y="1763465"/>
            <a:ext cx="344228" cy="413630"/>
          </a:xfrm>
          <a:prstGeom prst="rect">
            <a:avLst/>
          </a:prstGeom>
        </p:spPr>
      </p:pic>
      <p:pic>
        <p:nvPicPr>
          <p:cNvPr id="143" name="Picture 14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1816" y="2168450"/>
            <a:ext cx="344228" cy="413630"/>
          </a:xfrm>
          <a:prstGeom prst="rect">
            <a:avLst/>
          </a:prstGeom>
        </p:spPr>
      </p:pic>
      <p:pic>
        <p:nvPicPr>
          <p:cNvPr id="144" name="Picture 14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9550" y="2168450"/>
            <a:ext cx="344228" cy="413630"/>
          </a:xfrm>
          <a:prstGeom prst="rect">
            <a:avLst/>
          </a:prstGeom>
        </p:spPr>
      </p:pic>
      <p:pic>
        <p:nvPicPr>
          <p:cNvPr id="145" name="Picture 14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947" y="2168450"/>
            <a:ext cx="344228" cy="413630"/>
          </a:xfrm>
          <a:prstGeom prst="rect">
            <a:avLst/>
          </a:prstGeom>
        </p:spPr>
      </p:pic>
      <p:pic>
        <p:nvPicPr>
          <p:cNvPr id="146" name="Picture 14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5681" y="2168450"/>
            <a:ext cx="344228" cy="413630"/>
          </a:xfrm>
          <a:prstGeom prst="rect">
            <a:avLst/>
          </a:prstGeom>
        </p:spPr>
      </p:pic>
      <p:pic>
        <p:nvPicPr>
          <p:cNvPr id="147" name="Picture 14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913" y="2168450"/>
            <a:ext cx="344228" cy="413630"/>
          </a:xfrm>
          <a:prstGeom prst="rect">
            <a:avLst/>
          </a:prstGeom>
        </p:spPr>
      </p:pic>
      <p:pic>
        <p:nvPicPr>
          <p:cNvPr id="153" name="Picture 15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697" y="976370"/>
            <a:ext cx="344228" cy="413630"/>
          </a:xfrm>
          <a:prstGeom prst="rect">
            <a:avLst/>
          </a:prstGeom>
        </p:spPr>
      </p:pic>
      <p:pic>
        <p:nvPicPr>
          <p:cNvPr id="154" name="Picture 15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431" y="976370"/>
            <a:ext cx="344228" cy="413630"/>
          </a:xfrm>
          <a:prstGeom prst="rect">
            <a:avLst/>
          </a:prstGeom>
        </p:spPr>
      </p:pic>
      <p:pic>
        <p:nvPicPr>
          <p:cNvPr id="155" name="Picture 15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4828" y="976370"/>
            <a:ext cx="344228" cy="413630"/>
          </a:xfrm>
          <a:prstGeom prst="rect">
            <a:avLst/>
          </a:prstGeom>
        </p:spPr>
      </p:pic>
      <p:pic>
        <p:nvPicPr>
          <p:cNvPr id="156" name="Picture 15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562" y="976370"/>
            <a:ext cx="344228" cy="413630"/>
          </a:xfrm>
          <a:prstGeom prst="rect">
            <a:avLst/>
          </a:prstGeom>
        </p:spPr>
      </p:pic>
      <p:pic>
        <p:nvPicPr>
          <p:cNvPr id="160" name="Picture 15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8397" y="1365186"/>
            <a:ext cx="344228" cy="413630"/>
          </a:xfrm>
          <a:prstGeom prst="rect">
            <a:avLst/>
          </a:prstGeom>
        </p:spPr>
      </p:pic>
      <p:pic>
        <p:nvPicPr>
          <p:cNvPr id="161" name="Picture 16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6131" y="1365186"/>
            <a:ext cx="344228" cy="413630"/>
          </a:xfrm>
          <a:prstGeom prst="rect">
            <a:avLst/>
          </a:prstGeom>
        </p:spPr>
      </p:pic>
      <p:pic>
        <p:nvPicPr>
          <p:cNvPr id="162" name="Picture 16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363" y="1365186"/>
            <a:ext cx="344228" cy="413630"/>
          </a:xfrm>
          <a:prstGeom prst="rect">
            <a:avLst/>
          </a:prstGeom>
        </p:spPr>
      </p:pic>
      <p:pic>
        <p:nvPicPr>
          <p:cNvPr id="163" name="Picture 16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0639" y="976370"/>
            <a:ext cx="344228" cy="413630"/>
          </a:xfrm>
          <a:prstGeom prst="rect">
            <a:avLst/>
          </a:prstGeom>
        </p:spPr>
      </p:pic>
      <p:pic>
        <p:nvPicPr>
          <p:cNvPr id="164" name="Picture 16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8373" y="976370"/>
            <a:ext cx="344228" cy="413630"/>
          </a:xfrm>
          <a:prstGeom prst="rect">
            <a:avLst/>
          </a:prstGeom>
        </p:spPr>
      </p:pic>
      <p:pic>
        <p:nvPicPr>
          <p:cNvPr id="166" name="Picture 16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2998" y="1372971"/>
            <a:ext cx="344228" cy="413630"/>
          </a:xfrm>
          <a:prstGeom prst="rect">
            <a:avLst/>
          </a:prstGeom>
        </p:spPr>
      </p:pic>
      <p:pic>
        <p:nvPicPr>
          <p:cNvPr id="167" name="Picture 16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0732" y="1372971"/>
            <a:ext cx="344228" cy="413630"/>
          </a:xfrm>
          <a:prstGeom prst="rect">
            <a:avLst/>
          </a:prstGeom>
        </p:spPr>
      </p:pic>
      <p:pic>
        <p:nvPicPr>
          <p:cNvPr id="168" name="Picture 16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129" y="1372971"/>
            <a:ext cx="344228" cy="413630"/>
          </a:xfrm>
          <a:prstGeom prst="rect">
            <a:avLst/>
          </a:prstGeom>
        </p:spPr>
      </p:pic>
      <p:pic>
        <p:nvPicPr>
          <p:cNvPr id="170" name="Picture 16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2998" y="1763465"/>
            <a:ext cx="344228" cy="413630"/>
          </a:xfrm>
          <a:prstGeom prst="rect">
            <a:avLst/>
          </a:prstGeom>
        </p:spPr>
      </p:pic>
      <p:pic>
        <p:nvPicPr>
          <p:cNvPr id="171" name="Picture 17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0732" y="1763465"/>
            <a:ext cx="344228" cy="413630"/>
          </a:xfrm>
          <a:prstGeom prst="rect">
            <a:avLst/>
          </a:prstGeom>
        </p:spPr>
      </p:pic>
      <p:pic>
        <p:nvPicPr>
          <p:cNvPr id="172" name="Picture 17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129" y="1763465"/>
            <a:ext cx="344228" cy="413630"/>
          </a:xfrm>
          <a:prstGeom prst="rect">
            <a:avLst/>
          </a:prstGeom>
        </p:spPr>
      </p:pic>
      <p:pic>
        <p:nvPicPr>
          <p:cNvPr id="173" name="Picture 17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117" y="2168450"/>
            <a:ext cx="344228" cy="413630"/>
          </a:xfrm>
          <a:prstGeom prst="rect">
            <a:avLst/>
          </a:prstGeom>
        </p:spPr>
      </p:pic>
      <p:pic>
        <p:nvPicPr>
          <p:cNvPr id="174" name="Picture 17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851" y="2168450"/>
            <a:ext cx="344228" cy="413630"/>
          </a:xfrm>
          <a:prstGeom prst="rect">
            <a:avLst/>
          </a:prstGeom>
        </p:spPr>
      </p:pic>
      <p:pic>
        <p:nvPicPr>
          <p:cNvPr id="178" name="Picture 17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2998" y="973195"/>
            <a:ext cx="344228" cy="413630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82" y="966727"/>
            <a:ext cx="344228" cy="413630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6542022" y="3784902"/>
            <a:ext cx="15856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Eva &amp; Ron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542022" y="4348806"/>
            <a:ext cx="6832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Eva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304459" y="4889371"/>
            <a:ext cx="30607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Both Annie and Eva knocked 40 more pins down in game</a:t>
            </a:r>
            <a:r>
              <a:rPr kumimoji="0" lang="en-GB" sz="2400" b="0" i="0" u="none" strike="noStrike" kern="1200" cap="none" spc="0" normalizeH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 2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1363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900592"/>
              </p:ext>
            </p:extLst>
          </p:nvPr>
        </p:nvGraphicFramePr>
        <p:xfrm>
          <a:off x="690024" y="341688"/>
          <a:ext cx="484849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7991">
                  <a:extLst>
                    <a:ext uri="{9D8B030D-6E8A-4147-A177-3AD203B41FA5}">
                      <a16:colId xmlns:a16="http://schemas.microsoft.com/office/drawing/2014/main" val="2276261595"/>
                    </a:ext>
                  </a:extLst>
                </a:gridCol>
                <a:gridCol w="2720507">
                  <a:extLst>
                    <a:ext uri="{9D8B030D-6E8A-4147-A177-3AD203B41FA5}">
                      <a16:colId xmlns:a16="http://schemas.microsoft.com/office/drawing/2014/main" val="16308316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Chickens seen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50589"/>
                  </a:ext>
                </a:extLst>
              </a:tr>
              <a:tr h="366286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Monday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285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Tuesday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01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Wednesday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309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Thursday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5035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Friday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3888083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6897" y="823073"/>
            <a:ext cx="493555" cy="57148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591699" y="442900"/>
                <a:ext cx="2606804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u="sng" dirty="0">
                    <a:latin typeface="Comic Sans MS" panose="030F0702030302020204" pitchFamily="66" charset="0"/>
                  </a:rPr>
                  <a:t>Key</a:t>
                </a:r>
                <a:r>
                  <a:rPr lang="en-GB" sz="2400" dirty="0">
                    <a:latin typeface="Comic Sans MS" panose="030F0702030302020204" pitchFamily="66" charset="0"/>
                  </a:rPr>
                  <a:t>  </a:t>
                </a:r>
              </a:p>
              <a:p>
                <a:endParaRPr lang="en-GB" sz="1100" dirty="0">
                  <a:latin typeface="Comic Sans MS" panose="030F0702030302020204" pitchFamily="66" charset="0"/>
                </a:endParaRPr>
              </a:p>
              <a:p>
                <a:r>
                  <a:rPr lang="en-GB" sz="2400" dirty="0">
                    <a:latin typeface="Comic Sans MS" panose="030F0702030302020204" pitchFamily="66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10 chickens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1699" y="442900"/>
                <a:ext cx="2606804" cy="1015663"/>
              </a:xfrm>
              <a:prstGeom prst="rect">
                <a:avLst/>
              </a:prstGeom>
              <a:blipFill>
                <a:blip r:embed="rId6"/>
                <a:stretch>
                  <a:fillRect l="-3505" t="-4819" r="-2570" b="-120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654" y="896344"/>
            <a:ext cx="539282" cy="62443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6856" y="826881"/>
            <a:ext cx="493555" cy="57148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044" y="1352873"/>
            <a:ext cx="493555" cy="5714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191" y="1870302"/>
            <a:ext cx="493555" cy="57148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6856" y="1879089"/>
            <a:ext cx="493555" cy="57148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767" y="1873774"/>
            <a:ext cx="493555" cy="57148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191" y="2379990"/>
            <a:ext cx="493555" cy="57148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31589" y="3494448"/>
            <a:ext cx="8304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How many chickens were seen on Wednesday? 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_____ chickens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97160" y="3841109"/>
            <a:ext cx="6877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576245" y="1880909"/>
                <a:ext cx="21579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chemeClr val="accent1"/>
                    </a:solidFill>
                    <a:latin typeface="Comic Sans MS" panose="030F0702030302020204" pitchFamily="66" charset="0"/>
                  </a:rPr>
                  <a:t>3 </a:t>
                </a:r>
                <a:r>
                  <a:rPr lang="en-GB" sz="2400" dirty="0">
                    <a:solidFill>
                      <a:schemeClr val="accent1"/>
                    </a:solidFill>
                    <a:latin typeface="Comic Sans MS" panose="030F0702030302020204" pitchFamily="66" charset="0"/>
                    <a:ea typeface="Cambria Math" panose="02040503050406030204" pitchFamily="18" charset="0"/>
                  </a:rPr>
                  <a:t>×</a:t>
                </a:r>
                <a:r>
                  <a:rPr lang="en-GB" sz="2400" dirty="0">
                    <a:solidFill>
                      <a:schemeClr val="accent1"/>
                    </a:solidFill>
                    <a:latin typeface="Comic Sans MS" panose="030F0702030302020204" pitchFamily="66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  <a:latin typeface="Comic Sans MS" panose="030F0702030302020204" pitchFamily="66" charset="0"/>
                  </a:rPr>
                  <a:t> 30</a:t>
                </a: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6245" y="1880909"/>
                <a:ext cx="2157977" cy="461665"/>
              </a:xfrm>
              <a:prstGeom prst="rect">
                <a:avLst/>
              </a:prstGeom>
              <a:blipFill>
                <a:blip r:embed="rId7"/>
                <a:stretch>
                  <a:fillRect l="-4520" t="-12000" b="-3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1014032" y="3841108"/>
            <a:ext cx="6877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Comic Sans MS" panose="030F0702030302020204" pitchFamily="66" charset="0"/>
              </a:rPr>
              <a:t>30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88777" y="4605636"/>
            <a:ext cx="83470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How many chickens were seen on Thursday?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 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_____ chickens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14032" y="5272391"/>
            <a:ext cx="6877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Comic Sans MS" panose="030F0702030302020204" pitchFamily="66" charset="0"/>
              </a:rPr>
              <a:t>20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2876897" y="1908769"/>
            <a:ext cx="2044238" cy="503792"/>
          </a:xfrm>
          <a:prstGeom prst="roundRect">
            <a:avLst/>
          </a:prstGeom>
          <a:noFill/>
          <a:ln w="28575">
            <a:solidFill>
              <a:srgbClr val="E82C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68679" y="2405458"/>
                <a:ext cx="21579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chemeClr val="accent1"/>
                    </a:solidFill>
                    <a:latin typeface="Comic Sans MS" panose="030F0702030302020204" pitchFamily="66" charset="0"/>
                  </a:rPr>
                  <a:t>2 </a:t>
                </a:r>
                <a:r>
                  <a:rPr lang="en-GB" sz="2400" dirty="0">
                    <a:solidFill>
                      <a:schemeClr val="accent1"/>
                    </a:solidFill>
                    <a:latin typeface="Comic Sans MS" panose="030F0702030302020204" pitchFamily="66" charset="0"/>
                    <a:ea typeface="Cambria Math" panose="02040503050406030204" pitchFamily="18" charset="0"/>
                  </a:rPr>
                  <a:t>× </a:t>
                </a:r>
                <a:r>
                  <a:rPr lang="en-GB" sz="2400" dirty="0">
                    <a:solidFill>
                      <a:schemeClr val="accent1"/>
                    </a:solidFill>
                    <a:latin typeface="Comic Sans MS" panose="030F0702030302020204" pitchFamily="66" charset="0"/>
                  </a:rPr>
                  <a:t>10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  <a:latin typeface="Comic Sans MS" panose="030F0702030302020204" pitchFamily="66" charset="0"/>
                  </a:rPr>
                  <a:t> 20</a:t>
                </a: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8679" y="2405458"/>
                <a:ext cx="2157977" cy="461665"/>
              </a:xfrm>
              <a:prstGeom prst="rect">
                <a:avLst/>
              </a:prstGeom>
              <a:blipFill>
                <a:blip r:embed="rId8"/>
                <a:stretch>
                  <a:fillRect l="-4237" t="-12000" b="-3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ounded Rectangle 28"/>
          <p:cNvSpPr/>
          <p:nvPr/>
        </p:nvSpPr>
        <p:spPr>
          <a:xfrm>
            <a:off x="2876897" y="2427812"/>
            <a:ext cx="2044238" cy="503792"/>
          </a:xfrm>
          <a:prstGeom prst="roundRect">
            <a:avLst/>
          </a:prstGeom>
          <a:noFill/>
          <a:ln w="28575">
            <a:solidFill>
              <a:srgbClr val="E82C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4979" y="2379990"/>
            <a:ext cx="493555" cy="57148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1" grpId="0"/>
      <p:bldP spid="21" grpId="1"/>
      <p:bldP spid="22" grpId="0"/>
      <p:bldP spid="23" grpId="0"/>
      <p:bldP spid="24" grpId="0"/>
      <p:bldP spid="26" grpId="0"/>
      <p:bldP spid="27" grpId="0" animBg="1"/>
      <p:bldP spid="27" grpId="1" animBg="1"/>
      <p:bldP spid="28" grpId="0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474982"/>
              </p:ext>
            </p:extLst>
          </p:nvPr>
        </p:nvGraphicFramePr>
        <p:xfrm>
          <a:off x="692553" y="348827"/>
          <a:ext cx="4772346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774">
                  <a:extLst>
                    <a:ext uri="{9D8B030D-6E8A-4147-A177-3AD203B41FA5}">
                      <a16:colId xmlns:a16="http://schemas.microsoft.com/office/drawing/2014/main" val="2276261595"/>
                    </a:ext>
                  </a:extLst>
                </a:gridCol>
                <a:gridCol w="2638572">
                  <a:extLst>
                    <a:ext uri="{9D8B030D-6E8A-4147-A177-3AD203B41FA5}">
                      <a16:colId xmlns:a16="http://schemas.microsoft.com/office/drawing/2014/main" val="16308316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Chickens seen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50589"/>
                  </a:ext>
                </a:extLst>
              </a:tr>
              <a:tr h="366286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Monday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285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Tuesday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01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Wednesday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309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Thursday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5035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Friday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3888083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734118" y="3468059"/>
            <a:ext cx="8304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How many more chickens were seen on Wednesday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than Tuesday?                     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915" y="4692118"/>
            <a:ext cx="1334620" cy="1609923"/>
          </a:xfrm>
          <a:prstGeom prst="rect">
            <a:avLst/>
          </a:prstGeom>
        </p:spPr>
      </p:pic>
      <p:sp>
        <p:nvSpPr>
          <p:cNvPr id="31" name="Rounded Rectangular Callout 30"/>
          <p:cNvSpPr/>
          <p:nvPr/>
        </p:nvSpPr>
        <p:spPr>
          <a:xfrm>
            <a:off x="1793143" y="4741167"/>
            <a:ext cx="2886802" cy="783193"/>
          </a:xfrm>
          <a:prstGeom prst="wedgeRoundRectCallout">
            <a:avLst>
              <a:gd name="adj1" fmla="val -60486"/>
              <a:gd name="adj2" fmla="val 56421"/>
              <a:gd name="adj3" fmla="val 16667"/>
            </a:avLst>
          </a:prstGeom>
          <a:solidFill>
            <a:schemeClr val="bg1">
              <a:alpha val="20000"/>
            </a:schemeClr>
          </a:solidFill>
          <a:ln w="28575">
            <a:solidFill>
              <a:srgbClr val="7030A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I can subtract to find the difference.</a:t>
            </a: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27457" y="4666143"/>
            <a:ext cx="1271288" cy="1533527"/>
          </a:xfrm>
          <a:prstGeom prst="rect">
            <a:avLst/>
          </a:prstGeom>
        </p:spPr>
      </p:pic>
      <p:sp>
        <p:nvSpPr>
          <p:cNvPr id="33" name="Rounded Rectangular Callout 32"/>
          <p:cNvSpPr/>
          <p:nvPr/>
        </p:nvSpPr>
        <p:spPr>
          <a:xfrm>
            <a:off x="4884322" y="4443461"/>
            <a:ext cx="2059344" cy="1123712"/>
          </a:xfrm>
          <a:prstGeom prst="wedgeRoundRectCallout">
            <a:avLst>
              <a:gd name="adj1" fmla="val 68575"/>
              <a:gd name="adj2" fmla="val 42059"/>
              <a:gd name="adj3" fmla="val 16667"/>
            </a:avLst>
          </a:prstGeom>
          <a:solidFill>
            <a:schemeClr val="bg1">
              <a:alpha val="20000"/>
            </a:schemeClr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I know an easier way to compare.</a:t>
            </a: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6897" y="823073"/>
            <a:ext cx="493555" cy="571485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6856" y="826881"/>
            <a:ext cx="493555" cy="571485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044" y="1352873"/>
            <a:ext cx="493555" cy="571485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191" y="1870302"/>
            <a:ext cx="493555" cy="571485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6856" y="1879089"/>
            <a:ext cx="493555" cy="571485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767" y="1873774"/>
            <a:ext cx="493555" cy="571485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191" y="2379990"/>
            <a:ext cx="493555" cy="571485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4979" y="2379990"/>
            <a:ext cx="493555" cy="57148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591699" y="442900"/>
                <a:ext cx="2606804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u="sng" dirty="0">
                    <a:latin typeface="Comic Sans MS" panose="030F0702030302020204" pitchFamily="66" charset="0"/>
                  </a:rPr>
                  <a:t>Key</a:t>
                </a:r>
                <a:r>
                  <a:rPr lang="en-GB" sz="2400" dirty="0">
                    <a:latin typeface="Comic Sans MS" panose="030F0702030302020204" pitchFamily="66" charset="0"/>
                  </a:rPr>
                  <a:t>  </a:t>
                </a:r>
              </a:p>
              <a:p>
                <a:endParaRPr lang="en-GB" sz="1100" dirty="0">
                  <a:latin typeface="Comic Sans MS" panose="030F0702030302020204" pitchFamily="66" charset="0"/>
                </a:endParaRPr>
              </a:p>
              <a:p>
                <a:r>
                  <a:rPr lang="en-GB" sz="2400" dirty="0">
                    <a:latin typeface="Comic Sans MS" panose="030F0702030302020204" pitchFamily="66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10 chickens</a:t>
                </a: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1699" y="442900"/>
                <a:ext cx="2606804" cy="1015663"/>
              </a:xfrm>
              <a:prstGeom prst="rect">
                <a:avLst/>
              </a:prstGeom>
              <a:blipFill>
                <a:blip r:embed="rId9"/>
                <a:stretch>
                  <a:fillRect l="-3505" t="-4819" r="-2570" b="-120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5" name="Picture 4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654" y="896344"/>
            <a:ext cx="539282" cy="62443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557554" y="2379990"/>
            <a:ext cx="287383" cy="705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2387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446927"/>
              </p:ext>
            </p:extLst>
          </p:nvPr>
        </p:nvGraphicFramePr>
        <p:xfrm>
          <a:off x="692239" y="1300340"/>
          <a:ext cx="4772346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4958">
                  <a:extLst>
                    <a:ext uri="{9D8B030D-6E8A-4147-A177-3AD203B41FA5}">
                      <a16:colId xmlns:a16="http://schemas.microsoft.com/office/drawing/2014/main" val="2276261595"/>
                    </a:ext>
                  </a:extLst>
                </a:gridCol>
                <a:gridCol w="2627388">
                  <a:extLst>
                    <a:ext uri="{9D8B030D-6E8A-4147-A177-3AD203B41FA5}">
                      <a16:colId xmlns:a16="http://schemas.microsoft.com/office/drawing/2014/main" val="16308316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Tuesday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01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Wednesday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309593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634" y="1271118"/>
            <a:ext cx="493555" cy="5714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8781" y="1788547"/>
            <a:ext cx="493555" cy="57148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4446" y="1797334"/>
            <a:ext cx="493555" cy="57148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357" y="1792019"/>
            <a:ext cx="493555" cy="57148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667512" y="228603"/>
            <a:ext cx="8304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How many more chickens were seen on Wednesday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than Tuesday?                     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30" y="2267852"/>
            <a:ext cx="1334620" cy="160992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002132" y="2494605"/>
            <a:ext cx="54080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30 chickens were seen on Wednesday.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002132" y="3008462"/>
            <a:ext cx="54080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10 chickens were seen on Tuesday.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033335" y="3495121"/>
                <a:ext cx="540802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omic Sans MS" panose="030F0702030302020204" pitchFamily="66" charset="0"/>
                  </a:rPr>
                  <a:t>30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20</a:t>
                </a: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3335" y="3495121"/>
                <a:ext cx="5408022" cy="400110"/>
              </a:xfrm>
              <a:prstGeom prst="rect">
                <a:avLst/>
              </a:prstGeom>
              <a:blipFill>
                <a:blip r:embed="rId7"/>
                <a:stretch>
                  <a:fillRect l="-1240"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1005379" y="3967294"/>
            <a:ext cx="7187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20 more chickens were seen on Wednesday than Tuesday.</a:t>
            </a: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065" y="4804547"/>
            <a:ext cx="1168772" cy="1409864"/>
          </a:xfrm>
          <a:prstGeom prst="rect">
            <a:avLst/>
          </a:prstGeom>
        </p:spPr>
      </p:pic>
      <p:sp>
        <p:nvSpPr>
          <p:cNvPr id="29" name="Rounded Rectangular Callout 28"/>
          <p:cNvSpPr/>
          <p:nvPr/>
        </p:nvSpPr>
        <p:spPr>
          <a:xfrm>
            <a:off x="2002132" y="4763668"/>
            <a:ext cx="2059344" cy="1123712"/>
          </a:xfrm>
          <a:prstGeom prst="wedgeRoundRectCallout">
            <a:avLst>
              <a:gd name="adj1" fmla="val -72244"/>
              <a:gd name="adj2" fmla="val 32223"/>
              <a:gd name="adj3" fmla="val 16667"/>
            </a:avLst>
          </a:prstGeom>
          <a:solidFill>
            <a:schemeClr val="bg1">
              <a:alpha val="20000"/>
            </a:schemeClr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I can use the pictogram to compare.</a:t>
            </a:r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3277053" y="1105399"/>
            <a:ext cx="0" cy="1326486"/>
          </a:xfrm>
          <a:prstGeom prst="line">
            <a:avLst/>
          </a:prstGeom>
          <a:ln w="38100">
            <a:solidFill>
              <a:srgbClr val="E856B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ular Callout 34"/>
          <p:cNvSpPr/>
          <p:nvPr/>
        </p:nvSpPr>
        <p:spPr>
          <a:xfrm>
            <a:off x="2062906" y="4788662"/>
            <a:ext cx="2733523" cy="1123712"/>
          </a:xfrm>
          <a:prstGeom prst="wedgeRoundRectCallout">
            <a:avLst>
              <a:gd name="adj1" fmla="val -72244"/>
              <a:gd name="adj2" fmla="val 32223"/>
              <a:gd name="adj3" fmla="val 16667"/>
            </a:avLst>
          </a:prstGeom>
          <a:solidFill>
            <a:schemeClr val="bg1">
              <a:alpha val="20000"/>
            </a:schemeClr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I can see there are 20 more chickens on Wednesday.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574157" y="1179780"/>
                <a:ext cx="2606804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u="sng" dirty="0">
                    <a:latin typeface="Comic Sans MS" panose="030F0702030302020204" pitchFamily="66" charset="0"/>
                  </a:rPr>
                  <a:t>Key</a:t>
                </a:r>
                <a:r>
                  <a:rPr lang="en-GB" sz="2400" dirty="0">
                    <a:latin typeface="Comic Sans MS" panose="030F0702030302020204" pitchFamily="66" charset="0"/>
                  </a:rPr>
                  <a:t>  </a:t>
                </a:r>
              </a:p>
              <a:p>
                <a:endParaRPr lang="en-GB" sz="1100" dirty="0">
                  <a:latin typeface="Comic Sans MS" panose="030F0702030302020204" pitchFamily="66" charset="0"/>
                </a:endParaRPr>
              </a:p>
              <a:p>
                <a:r>
                  <a:rPr lang="en-GB" sz="2400" dirty="0">
                    <a:latin typeface="Comic Sans MS" panose="030F0702030302020204" pitchFamily="66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10 chickens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4157" y="1179780"/>
                <a:ext cx="2606804" cy="1015663"/>
              </a:xfrm>
              <a:prstGeom prst="rect">
                <a:avLst/>
              </a:prstGeom>
              <a:blipFill>
                <a:blip r:embed="rId10"/>
                <a:stretch>
                  <a:fillRect l="-3505" t="-4819" r="-2570" b="-120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Pictur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6112" y="1633224"/>
            <a:ext cx="539282" cy="624432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7038792" y="1172295"/>
            <a:ext cx="287383" cy="7058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861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  <p:bldP spid="26" grpId="0"/>
      <p:bldP spid="27" grpId="0"/>
      <p:bldP spid="29" grpId="0" animBg="1"/>
      <p:bldP spid="29" grpId="1" animBg="1"/>
      <p:bldP spid="35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0069" y="3781688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903655" y="395926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624269"/>
              </p:ext>
            </p:extLst>
          </p:nvPr>
        </p:nvGraphicFramePr>
        <p:xfrm>
          <a:off x="739833" y="455359"/>
          <a:ext cx="4146467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7095">
                  <a:extLst>
                    <a:ext uri="{9D8B030D-6E8A-4147-A177-3AD203B41FA5}">
                      <a16:colId xmlns:a16="http://schemas.microsoft.com/office/drawing/2014/main" val="2276261595"/>
                    </a:ext>
                  </a:extLst>
                </a:gridCol>
                <a:gridCol w="2409372">
                  <a:extLst>
                    <a:ext uri="{9D8B030D-6E8A-4147-A177-3AD203B41FA5}">
                      <a16:colId xmlns:a16="http://schemas.microsoft.com/office/drawing/2014/main" val="16308316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Player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Goals scored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50589"/>
                  </a:ext>
                </a:extLst>
              </a:tr>
              <a:tr h="366286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Alex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285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Jack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01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309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Rosie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5035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Whitney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3888083"/>
                  </a:ext>
                </a:extLst>
              </a:tr>
            </a:tbl>
          </a:graphicData>
        </a:graphic>
      </p:graphicFrame>
      <p:pic>
        <p:nvPicPr>
          <p:cNvPr id="7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1155" y="1026642"/>
            <a:ext cx="438249" cy="438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795" y="1026641"/>
            <a:ext cx="438249" cy="438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270" y="2583665"/>
            <a:ext cx="438249" cy="438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404" y="2582652"/>
            <a:ext cx="438249" cy="438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9415" y="2582651"/>
            <a:ext cx="438249" cy="438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271" y="2059039"/>
            <a:ext cx="438249" cy="438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8061" y="2056279"/>
            <a:ext cx="438249" cy="438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269" y="3079129"/>
            <a:ext cx="438249" cy="438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 rot="5400000">
            <a:off x="4139682" y="4686323"/>
            <a:ext cx="189514" cy="4607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36815" y="401694"/>
                <a:ext cx="306852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omic Sans MS" panose="030F0702030302020204" pitchFamily="66" charset="0"/>
                  </a:rPr>
                  <a:t>Key    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2 goals</a:t>
                </a: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6815" y="401694"/>
                <a:ext cx="3068529" cy="523220"/>
              </a:xfrm>
              <a:prstGeom prst="rect">
                <a:avLst/>
              </a:prstGeom>
              <a:blipFill>
                <a:blip r:embed="rId7"/>
                <a:stretch>
                  <a:fillRect l="-4175" t="-12791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2288" y="444179"/>
            <a:ext cx="438249" cy="438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893570" y="3676261"/>
            <a:ext cx="68205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What do you notice?</a:t>
            </a: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28892" y="1463689"/>
            <a:ext cx="1314647" cy="1444343"/>
          </a:xfrm>
          <a:prstGeom prst="rect">
            <a:avLst/>
          </a:prstGeom>
        </p:spPr>
      </p:pic>
      <p:sp>
        <p:nvSpPr>
          <p:cNvPr id="33" name="Rounded Rectangular Callout 32"/>
          <p:cNvSpPr/>
          <p:nvPr/>
        </p:nvSpPr>
        <p:spPr>
          <a:xfrm>
            <a:off x="4948025" y="1241007"/>
            <a:ext cx="2063896" cy="1123712"/>
          </a:xfrm>
          <a:prstGeom prst="wedgeRoundRectCallout">
            <a:avLst>
              <a:gd name="adj1" fmla="val 68575"/>
              <a:gd name="adj2" fmla="val 42059"/>
              <a:gd name="adj3" fmla="val 16667"/>
            </a:avLst>
          </a:prstGeom>
          <a:solidFill>
            <a:schemeClr val="bg1">
              <a:alpha val="20000"/>
            </a:schemeClr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I scored 3. That’s the most goals!</a:t>
            </a:r>
          </a:p>
        </p:txBody>
      </p:sp>
      <p:sp>
        <p:nvSpPr>
          <p:cNvPr id="35" name="Rounded Rectangular Callout 34"/>
          <p:cNvSpPr/>
          <p:nvPr/>
        </p:nvSpPr>
        <p:spPr>
          <a:xfrm>
            <a:off x="6040735" y="3035983"/>
            <a:ext cx="2059344" cy="783193"/>
          </a:xfrm>
          <a:prstGeom prst="wedgeRoundRectCallout">
            <a:avLst>
              <a:gd name="adj1" fmla="val -67897"/>
              <a:gd name="adj2" fmla="val -14982"/>
              <a:gd name="adj3" fmla="val 16667"/>
            </a:avLst>
          </a:prstGeom>
          <a:solidFill>
            <a:schemeClr val="bg1">
              <a:alpha val="20000"/>
            </a:schemeClr>
          </a:solidFill>
          <a:ln w="28575">
            <a:solidFill>
              <a:srgbClr val="E856B4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Mo scored 4 goals.</a:t>
            </a: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34906" y="2412175"/>
            <a:ext cx="1256082" cy="1548980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22024" y="4301625"/>
            <a:ext cx="1186560" cy="1303620"/>
          </a:xfrm>
          <a:prstGeom prst="rect">
            <a:avLst/>
          </a:prstGeom>
        </p:spPr>
      </p:pic>
      <p:sp>
        <p:nvSpPr>
          <p:cNvPr id="38" name="Rounded Rectangular Callout 37"/>
          <p:cNvSpPr/>
          <p:nvPr/>
        </p:nvSpPr>
        <p:spPr>
          <a:xfrm>
            <a:off x="2075518" y="4534373"/>
            <a:ext cx="2059344" cy="1123712"/>
          </a:xfrm>
          <a:prstGeom prst="wedgeRoundRectCallout">
            <a:avLst>
              <a:gd name="adj1" fmla="val -67897"/>
              <a:gd name="adj2" fmla="val -14982"/>
              <a:gd name="adj3" fmla="val 16667"/>
            </a:avLst>
          </a:prstGeom>
          <a:solidFill>
            <a:schemeClr val="bg1">
              <a:alpha val="20000"/>
            </a:schemeClr>
          </a:solidFill>
          <a:ln w="28575">
            <a:solidFill>
              <a:srgbClr val="E856B4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Mo scored 1 more goal than Whitney.</a:t>
            </a:r>
          </a:p>
        </p:txBody>
      </p:sp>
      <p:sp>
        <p:nvSpPr>
          <p:cNvPr id="39" name="Rounded Rectangular Callout 38"/>
          <p:cNvSpPr/>
          <p:nvPr/>
        </p:nvSpPr>
        <p:spPr>
          <a:xfrm>
            <a:off x="4259199" y="4211163"/>
            <a:ext cx="3263578" cy="1804749"/>
          </a:xfrm>
          <a:prstGeom prst="wedgeRoundRectCallout">
            <a:avLst>
              <a:gd name="adj1" fmla="val 61052"/>
              <a:gd name="adj2" fmla="val 1490"/>
              <a:gd name="adj3" fmla="val 16667"/>
            </a:avLst>
          </a:prstGeom>
          <a:solidFill>
            <a:schemeClr val="bg1">
              <a:alpha val="20000"/>
            </a:schemeClr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16 goals were scored altogether. I know this because there are 8  and each    is worth </a:t>
            </a:r>
          </a:p>
          <a:p>
            <a:pPr algn="ctr"/>
            <a:r>
              <a:rPr lang="en-GB" sz="2000" dirty="0">
                <a:latin typeface="Comic Sans MS" panose="030F0702030302020204" pitchFamily="66" charset="0"/>
              </a:rPr>
              <a:t>2 goals.</a:t>
            </a: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1445" y="4187103"/>
            <a:ext cx="1427798" cy="1722321"/>
          </a:xfrm>
          <a:prstGeom prst="rect">
            <a:avLst/>
          </a:prstGeom>
        </p:spPr>
      </p:pic>
      <p:sp>
        <p:nvSpPr>
          <p:cNvPr id="29" name="Cross 28">
            <a:extLst>
              <a:ext uri="{FF2B5EF4-FFF2-40B4-BE49-F238E27FC236}">
                <a16:creationId xmlns:a16="http://schemas.microsoft.com/office/drawing/2014/main" id="{E7371F2E-6A80-7640-8F2A-5A9E3EE7416E}"/>
              </a:ext>
            </a:extLst>
          </p:cNvPr>
          <p:cNvSpPr/>
          <p:nvPr/>
        </p:nvSpPr>
        <p:spPr>
          <a:xfrm rot="2689915">
            <a:off x="5580486" y="1374065"/>
            <a:ext cx="832652" cy="819676"/>
          </a:xfrm>
          <a:prstGeom prst="plus">
            <a:avLst>
              <a:gd name="adj" fmla="val 42546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7742550" y="3197018"/>
            <a:ext cx="329098" cy="616924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Cross 40">
            <a:extLst>
              <a:ext uri="{FF2B5EF4-FFF2-40B4-BE49-F238E27FC236}">
                <a16:creationId xmlns:a16="http://schemas.microsoft.com/office/drawing/2014/main" id="{E7371F2E-6A80-7640-8F2A-5A9E3EE7416E}"/>
              </a:ext>
            </a:extLst>
          </p:cNvPr>
          <p:cNvSpPr/>
          <p:nvPr/>
        </p:nvSpPr>
        <p:spPr>
          <a:xfrm rot="2689915">
            <a:off x="2707834" y="4697602"/>
            <a:ext cx="832652" cy="819676"/>
          </a:xfrm>
          <a:prstGeom prst="plus">
            <a:avLst>
              <a:gd name="adj" fmla="val 42546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7250864" y="5383149"/>
            <a:ext cx="329098" cy="616924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4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475" y="4996594"/>
            <a:ext cx="221692" cy="221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084" y="5304538"/>
            <a:ext cx="221692" cy="221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28" grpId="0"/>
      <p:bldP spid="31" grpId="0"/>
      <p:bldP spid="33" grpId="0" animBg="1"/>
      <p:bldP spid="35" grpId="0" animBg="1"/>
      <p:bldP spid="38" grpId="0" animBg="1"/>
      <p:bldP spid="39" grpId="0" animBg="1"/>
      <p:bldP spid="29" grpId="0" animBg="1"/>
      <p:bldP spid="34" grpId="0" animBg="1"/>
      <p:bldP spid="41" grpId="0" animBg="1"/>
      <p:bldP spid="4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|4.8|0.7|0.6|0.7|2.8|6.1|1.2|0.4|0.6|0.6|2.4|0.4|5.6|0.3|0.3|0.3|0.3|2|0.3|0.2|0.2|0.4|3.1|7.6|0.5|0.4|2|3.1|0.3|0.4|0.4|0.6|1.9|1|1.7|0.4|0.2|0.3|0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2|18|32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7|1.9|7.2|5.4|0.9|9.6|3.4|3.6|13.6|3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|3.4|1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4|4.9|1.6|3.4|3|7.4|8.1|3.2|11.5|8.1|8.7|4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7|11.9|1.1|4.6|19.8|7.3|8.2|10.3|15.2|6.2|21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8|3|12.2|3.1|5.3|10.5|0.9|0.5|0.8|2.3|0.8|3.4|12.2|0.9|0.6|1.1|1.1|0.8|0.8|5.6|18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3.1|2.5|19.8|10.3|12.4|33.5|14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522d4c35-b548-4432-90ae-af4376e1c4b4"/>
    <ds:schemaRef ds:uri="http://schemas.microsoft.com/office/infopath/2007/PartnerControls"/>
    <ds:schemaRef ds:uri="http://schemas.microsoft.com/office/2006/metadata/properties"/>
    <ds:schemaRef ds:uri="cee99ee9-287b-4f9a-957c-ba5ae7375c9a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www.w3.org/XML/1998/namespace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72605FE-4D4A-4562-BA88-F203840E47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8586</TotalTime>
  <Words>382</Words>
  <Application>Microsoft Office PowerPoint</Application>
  <PresentationFormat>On-screen Show (4:3)</PresentationFormat>
  <Paragraphs>116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Let's learn title</vt:lpstr>
      <vt:lpstr>Let's learn slides</vt:lpstr>
      <vt:lpstr>Your turn</vt:lpstr>
      <vt:lpstr>Your turn activity lesson</vt:lpstr>
      <vt:lpstr>Get ready questions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the questions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James Clegg</cp:lastModifiedBy>
  <cp:revision>236</cp:revision>
  <dcterms:created xsi:type="dcterms:W3CDTF">2019-07-05T11:02:13Z</dcterms:created>
  <dcterms:modified xsi:type="dcterms:W3CDTF">2021-01-25T17:18:36Z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