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slideLayouts/slideLayout6.xml" ContentType="application/vnd.openxmlformats-officedocument.presentationml.slideLayout+xml"/>
  <Override PartName="/ppt/theme/theme5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6.xml" ContentType="application/vnd.openxmlformats-officedocument.theme+xml"/>
  <Override PartName="/ppt/slideLayouts/slideLayout9.xml" ContentType="application/vnd.openxmlformats-officedocument.presentationml.slideLayout+xml"/>
  <Override PartName="/ppt/theme/theme7.xml" ContentType="application/vnd.openxmlformats-officedocument.theme+xml"/>
  <Override PartName="/ppt/slideLayouts/slideLayout10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3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9" r:id="rId4"/>
    <p:sldMasterId id="2147483671" r:id="rId5"/>
    <p:sldMasterId id="2147483673" r:id="rId6"/>
    <p:sldMasterId id="2147483675" r:id="rId7"/>
    <p:sldMasterId id="2147483677" r:id="rId8"/>
    <p:sldMasterId id="2147483679" r:id="rId9"/>
    <p:sldMasterId id="2147483682" r:id="rId10"/>
    <p:sldMasterId id="2147483685" r:id="rId11"/>
  </p:sldMasterIdLst>
  <p:notesMasterIdLst>
    <p:notesMasterId r:id="rId25"/>
  </p:notesMasterIdLst>
  <p:sldIdLst>
    <p:sldId id="296" r:id="rId12"/>
    <p:sldId id="297" r:id="rId13"/>
    <p:sldId id="322" r:id="rId14"/>
    <p:sldId id="323" r:id="rId15"/>
    <p:sldId id="299" r:id="rId16"/>
    <p:sldId id="301" r:id="rId17"/>
    <p:sldId id="317" r:id="rId18"/>
    <p:sldId id="315" r:id="rId19"/>
    <p:sldId id="318" r:id="rId20"/>
    <p:sldId id="316" r:id="rId21"/>
    <p:sldId id="320" r:id="rId22"/>
    <p:sldId id="321" r:id="rId23"/>
    <p:sldId id="319" r:id="rId2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45" userDrawn="1">
          <p15:clr>
            <a:srgbClr val="A4A3A4"/>
          </p15:clr>
        </p15:guide>
        <p15:guide id="2" pos="113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m Shutkever" initials="SS" lastIdx="1" clrIdx="0">
    <p:extLst>
      <p:ext uri="{19B8F6BF-5375-455C-9EA6-DF929625EA0E}">
        <p15:presenceInfo xmlns:p15="http://schemas.microsoft.com/office/powerpoint/2012/main" userId="Sam Shutkev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BCE6"/>
    <a:srgbClr val="000000"/>
    <a:srgbClr val="E82C9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16" autoAdjust="0"/>
    <p:restoredTop sz="88488" autoAdjust="0"/>
  </p:normalViewPr>
  <p:slideViewPr>
    <p:cSldViewPr snapToGrid="0" snapToObjects="1">
      <p:cViewPr varScale="1">
        <p:scale>
          <a:sx n="100" d="100"/>
          <a:sy n="100" d="100"/>
        </p:scale>
        <p:origin x="1232" y="48"/>
      </p:cViewPr>
      <p:guideLst>
        <p:guide orient="horz" pos="3045"/>
        <p:guide pos="113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2.xml"/><Relationship Id="rId18" Type="http://schemas.openxmlformats.org/officeDocument/2006/relationships/slide" Target="slides/slide7.xml"/><Relationship Id="rId26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slide" Target="slides/slide10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1.xml"/><Relationship Id="rId17" Type="http://schemas.openxmlformats.org/officeDocument/2006/relationships/slide" Target="slides/slide6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5.xml"/><Relationship Id="rId20" Type="http://schemas.openxmlformats.org/officeDocument/2006/relationships/slide" Target="slides/slide9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Master" Target="slideMasters/slideMaster8.xml"/><Relationship Id="rId24" Type="http://schemas.openxmlformats.org/officeDocument/2006/relationships/slide" Target="slides/slide13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4.xml"/><Relationship Id="rId23" Type="http://schemas.openxmlformats.org/officeDocument/2006/relationships/slide" Target="slides/slide12.xml"/><Relationship Id="rId28" Type="http://schemas.openxmlformats.org/officeDocument/2006/relationships/viewProps" Target="viewProps.xml"/><Relationship Id="rId10" Type="http://schemas.openxmlformats.org/officeDocument/2006/relationships/slideMaster" Target="slideMasters/slideMaster7.xml"/><Relationship Id="rId19" Type="http://schemas.openxmlformats.org/officeDocument/2006/relationships/slide" Target="slides/slide8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3.xml"/><Relationship Id="rId22" Type="http://schemas.openxmlformats.org/officeDocument/2006/relationships/slide" Target="slides/slide1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D1BE4B4D-D867-492E-97B2-A4C94167F287}" type="datetimeFigureOut">
              <a:rPr lang="en-GB" smtClean="0"/>
              <a:pPr/>
              <a:t>25/01/2021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9A63A521-224D-4C95-824A-3CEFF92EB90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04774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63A521-224D-4C95-824A-3CEFF92EB905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701002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63A521-224D-4C95-824A-3CEFF92EB905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309430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What do you notice about the two pictographs?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63A521-224D-4C95-824A-3CEFF92EB905}" type="slidenum">
              <a:rPr lang="en-GB" smtClean="0"/>
              <a:pPr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529504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63A521-224D-4C95-824A-3CEFF92EB905}" type="slidenum">
              <a:rPr lang="en-GB" smtClean="0"/>
              <a:pPr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618109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0" y="2511188"/>
            <a:ext cx="5950424" cy="178785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6600" baseline="0">
                <a:solidFill>
                  <a:schemeClr val="bg1"/>
                </a:solidFill>
                <a:latin typeface="KG Primary Penmanship" panose="02000506000000020003" pitchFamily="2" charset="0"/>
              </a:defRPr>
            </a:lvl1pPr>
          </a:lstStyle>
          <a:p>
            <a:r>
              <a:rPr lang="en-US" dirty="0"/>
              <a:t>TITLE – in caps and saved as a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88181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852619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45335E50-1930-44E5-9B14-893AFBD95C69}" type="datetimeFigureOut">
              <a:rPr lang="en-GB" smtClean="0"/>
              <a:pPr/>
              <a:t>25/01/2021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108BBDC2-4ED5-4A8D-A28C-1B3F6D2413F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1270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80854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01090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89737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24638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sz="4000" u="none" baseline="0">
                <a:latin typeface="Comic Sans MS" panose="030F0702030302020204" pitchFamily="66" charset="0"/>
              </a:defRPr>
            </a:lvl1pPr>
          </a:lstStyle>
          <a:p>
            <a:r>
              <a:rPr lang="en-US" dirty="0"/>
              <a:t>Have a go at questions 		 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4045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baseline="0">
                <a:latin typeface="Comic Sans MS" panose="030F0702030302020204" pitchFamily="66" charset="0"/>
              </a:defRPr>
            </a:lvl1pPr>
          </a:lstStyle>
          <a:p>
            <a:r>
              <a:rPr lang="en-US" dirty="0"/>
              <a:t>Have a go at questions 	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4947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9059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6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theme" Target="../theme/theme6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g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9.xml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theme" Target="../theme/theme8.xml"/><Relationship Id="rId1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F14EDCB3-CC60-E94C-B25C-4D771CB6495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2281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84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02C252DA-A0E8-6A49-900E-07188D62BBE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9520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picture containing table&#10;&#10;Description automatically generated">
            <a:extLst>
              <a:ext uri="{FF2B5EF4-FFF2-40B4-BE49-F238E27FC236}">
                <a16:creationId xmlns:a16="http://schemas.microsoft.com/office/drawing/2014/main" id="{D3D08606-BA4C-8046-935F-20760BC2766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4062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green sign with white text&#10;&#10;Description automatically generated">
            <a:extLst>
              <a:ext uri="{FF2B5EF4-FFF2-40B4-BE49-F238E27FC236}">
                <a16:creationId xmlns:a16="http://schemas.microsoft.com/office/drawing/2014/main" id="{E7898E14-59E6-7D4D-8006-F74307CCB98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0657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able&#10;&#10;Description automatically generated">
            <a:extLst>
              <a:ext uri="{FF2B5EF4-FFF2-40B4-BE49-F238E27FC236}">
                <a16:creationId xmlns:a16="http://schemas.microsoft.com/office/drawing/2014/main" id="{F33BA71E-3CF0-1E4E-BEEE-6280AD06DDC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055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computer&#10;&#10;Description automatically generated">
            <a:extLst>
              <a:ext uri="{FF2B5EF4-FFF2-40B4-BE49-F238E27FC236}">
                <a16:creationId xmlns:a16="http://schemas.microsoft.com/office/drawing/2014/main" id="{3A3B0A72-DFF8-FC43-8B3B-B0D9C1468E83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234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27FE0188-803D-CF41-A7C4-56C7E1D1B2A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424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able&#10;&#10;Description automatically generated">
            <a:extLst>
              <a:ext uri="{FF2B5EF4-FFF2-40B4-BE49-F238E27FC236}">
                <a16:creationId xmlns:a16="http://schemas.microsoft.com/office/drawing/2014/main" id="{F33BA71E-3CF0-1E4E-BEEE-6280AD06DDC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80717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slideLayout" Target="../slideLayouts/slideLayout10.xml"/><Relationship Id="rId1" Type="http://schemas.openxmlformats.org/officeDocument/2006/relationships/tags" Target="../tags/tag6.xml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25.png"/><Relationship Id="rId2" Type="http://schemas.openxmlformats.org/officeDocument/2006/relationships/slideLayout" Target="../slideLayouts/slideLayout10.xml"/><Relationship Id="rId1" Type="http://schemas.openxmlformats.org/officeDocument/2006/relationships/tags" Target="../tags/tag7.xml"/><Relationship Id="rId6" Type="http://schemas.openxmlformats.org/officeDocument/2006/relationships/image" Target="../media/image28.png"/><Relationship Id="rId9" Type="http://schemas.openxmlformats.org/officeDocument/2006/relationships/image" Target="../media/image22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10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.xml"/><Relationship Id="rId6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2.xml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3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6.png"/><Relationship Id="rId7" Type="http://schemas.openxmlformats.org/officeDocument/2006/relationships/image" Target="../media/image19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4.xml"/><Relationship Id="rId10" Type="http://schemas.openxmlformats.org/officeDocument/2006/relationships/image" Target="../media/image21.png"/><Relationship Id="rId4" Type="http://schemas.openxmlformats.org/officeDocument/2006/relationships/image" Target="../media/image17.png"/><Relationship Id="rId9" Type="http://schemas.openxmlformats.org/officeDocument/2006/relationships/image" Target="../media/image20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18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5.xml"/><Relationship Id="rId6" Type="http://schemas.openxmlformats.org/officeDocument/2006/relationships/image" Target="../media/image23.png"/><Relationship Id="rId9" Type="http://schemas.openxmlformats.org/officeDocument/2006/relationships/image" Target="../media/image2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40213" y="2474893"/>
            <a:ext cx="6724471" cy="1908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36398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cs typeface="Calibri" panose="020F0502020204030204" pitchFamily="34" charset="0"/>
              </a:rPr>
              <a:t>Have a go at question 2 on the worksheet</a:t>
            </a:r>
          </a:p>
        </p:txBody>
      </p:sp>
    </p:spTree>
    <p:extLst>
      <p:ext uri="{BB962C8B-B14F-4D97-AF65-F5344CB8AC3E}">
        <p14:creationId xmlns:p14="http://schemas.microsoft.com/office/powerpoint/2010/main" val="42354259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extBox 31"/>
          <p:cNvSpPr txBox="1"/>
          <p:nvPr/>
        </p:nvSpPr>
        <p:spPr>
          <a:xfrm>
            <a:off x="792803" y="4687612"/>
            <a:ext cx="70346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G Primary Penmanship" panose="02000506000000020003" pitchFamily="2" charset="0"/>
                <a:ea typeface="+mn-ea"/>
                <a:cs typeface="+mn-cs"/>
              </a:rPr>
              <a:t>Key              </a:t>
            </a:r>
            <a:r>
              <a:rPr kumimoji="0" lang="en-GB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  <a:cs typeface="+mn-cs"/>
              </a:rPr>
              <a:t>=</a:t>
            </a:r>
            <a:r>
              <a:rPr kumimoji="0" lang="en-GB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G Primary Penmanship" panose="02000506000000020003" pitchFamily="2" charset="0"/>
                <a:ea typeface="+mn-ea"/>
                <a:cs typeface="+mn-cs"/>
              </a:rPr>
              <a:t> ________ minutes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97889" y="5347338"/>
            <a:ext cx="70346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G Primary Penmanship" panose="02000506000000020003" pitchFamily="2" charset="0"/>
                <a:ea typeface="+mn-ea"/>
                <a:cs typeface="+mn-cs"/>
              </a:rPr>
              <a:t>Key              </a:t>
            </a:r>
            <a:r>
              <a:rPr kumimoji="0" lang="en-GB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 Math" panose="02040503050406030204" pitchFamily="18" charset="0"/>
                <a:ea typeface="Cambria Math" panose="02040503050406030204" pitchFamily="18" charset="0"/>
                <a:cs typeface="+mn-cs"/>
              </a:rPr>
              <a:t>=</a:t>
            </a:r>
            <a:r>
              <a:rPr kumimoji="0" lang="en-GB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G Primary Penmanship" panose="02000506000000020003" pitchFamily="2" charset="0"/>
                <a:ea typeface="+mn-ea"/>
                <a:cs typeface="+mn-cs"/>
              </a:rPr>
              <a:t> ________ minutes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97365" y="3971398"/>
            <a:ext cx="747045" cy="74704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723320" y="4670694"/>
            <a:ext cx="20951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Calibri" panose="020F0502020204030204" pitchFamily="34" charset="0"/>
              </a:rPr>
              <a:t>Have a 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Calibri" panose="020F0502020204030204" pitchFamily="34" charset="0"/>
              </a:rPr>
              <a:t>think</a:t>
            </a:r>
          </a:p>
        </p:txBody>
      </p:sp>
      <p:graphicFrame>
        <p:nvGraphicFramePr>
          <p:cNvPr id="28" name="Table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8559212"/>
              </p:ext>
            </p:extLst>
          </p:nvPr>
        </p:nvGraphicFramePr>
        <p:xfrm>
          <a:off x="716596" y="435857"/>
          <a:ext cx="6447775" cy="4145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6286">
                  <a:extLst>
                    <a:ext uri="{9D8B030D-6E8A-4147-A177-3AD203B41FA5}">
                      <a16:colId xmlns:a16="http://schemas.microsoft.com/office/drawing/2014/main" val="1263891223"/>
                    </a:ext>
                  </a:extLst>
                </a:gridCol>
                <a:gridCol w="4251489">
                  <a:extLst>
                    <a:ext uri="{9D8B030D-6E8A-4147-A177-3AD203B41FA5}">
                      <a16:colId xmlns:a16="http://schemas.microsoft.com/office/drawing/2014/main" val="3787007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Day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Minutes spent</a:t>
                      </a:r>
                      <a:r>
                        <a:rPr lang="en-GB" sz="2800" b="0" baseline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reading</a:t>
                      </a:r>
                      <a:endParaRPr lang="en-GB" sz="2800" b="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46552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Monday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20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970042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Tuesday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25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320812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Wednesday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10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514880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Thursday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15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48245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Friday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30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517195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Saturday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55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310411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Sunday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45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20859401"/>
                  </a:ext>
                </a:extLst>
              </a:tr>
            </a:tbl>
          </a:graphicData>
        </a:graphic>
      </p:graphicFrame>
      <p:pic>
        <p:nvPicPr>
          <p:cNvPr id="29" name="Picture 2" descr="File:Book SVG.sv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325" t="22963" r="10495" b="23703"/>
          <a:stretch/>
        </p:blipFill>
        <p:spPr bwMode="auto">
          <a:xfrm>
            <a:off x="1709287" y="4741260"/>
            <a:ext cx="1284096" cy="7361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" name="TextBox 29"/>
          <p:cNvSpPr txBox="1"/>
          <p:nvPr/>
        </p:nvSpPr>
        <p:spPr>
          <a:xfrm>
            <a:off x="3525710" y="4631648"/>
            <a:ext cx="11059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0" i="0" u="none" strike="noStrike" kern="1200" cap="none" spc="0" normalizeH="0" baseline="0" noProof="0" dirty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KG Primary Penmanship" panose="02000506000000020003" pitchFamily="2" charset="0"/>
                <a:ea typeface="+mn-ea"/>
                <a:cs typeface="+mn-cs"/>
              </a:rPr>
              <a:t>10</a:t>
            </a:r>
          </a:p>
        </p:txBody>
      </p:sp>
      <p:pic>
        <p:nvPicPr>
          <p:cNvPr id="33" name="Picture 3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359493" y="435857"/>
            <a:ext cx="1568607" cy="1892177"/>
          </a:xfrm>
          <a:prstGeom prst="rect">
            <a:avLst/>
          </a:prstGeom>
        </p:spPr>
      </p:pic>
      <p:sp>
        <p:nvSpPr>
          <p:cNvPr id="39" name="Rounded Rectangle 38"/>
          <p:cNvSpPr/>
          <p:nvPr/>
        </p:nvSpPr>
        <p:spPr>
          <a:xfrm>
            <a:off x="735330" y="3551210"/>
            <a:ext cx="6429041" cy="503792"/>
          </a:xfrm>
          <a:prstGeom prst="roundRect">
            <a:avLst/>
          </a:prstGeom>
          <a:noFill/>
          <a:ln w="28575">
            <a:solidFill>
              <a:srgbClr val="E82C9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526111" y="5250369"/>
            <a:ext cx="11059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0" i="0" u="none" strike="noStrike" kern="1200" cap="none" spc="0" normalizeH="0" baseline="0" noProof="0" dirty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KG Primary Penmanship" panose="02000506000000020003" pitchFamily="2" charset="0"/>
                <a:ea typeface="+mn-ea"/>
                <a:cs typeface="+mn-cs"/>
              </a:rPr>
              <a:t>5</a:t>
            </a:r>
          </a:p>
        </p:txBody>
      </p:sp>
      <p:pic>
        <p:nvPicPr>
          <p:cNvPr id="17" name="Picture 2" descr="File:Book SVG.sv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325" t="22963" r="10495" b="23703"/>
          <a:stretch/>
        </p:blipFill>
        <p:spPr bwMode="auto">
          <a:xfrm>
            <a:off x="1709287" y="5370155"/>
            <a:ext cx="1284096" cy="7361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715888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4" grpId="0"/>
      <p:bldP spid="4" grpId="1"/>
      <p:bldP spid="30" grpId="0"/>
      <p:bldP spid="39" grpId="0" animBg="1"/>
      <p:bldP spid="1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8243275"/>
              </p:ext>
            </p:extLst>
          </p:nvPr>
        </p:nvGraphicFramePr>
        <p:xfrm>
          <a:off x="694808" y="1128045"/>
          <a:ext cx="7503723" cy="3840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10317">
                  <a:extLst>
                    <a:ext uri="{9D8B030D-6E8A-4147-A177-3AD203B41FA5}">
                      <a16:colId xmlns:a16="http://schemas.microsoft.com/office/drawing/2014/main" val="1263891223"/>
                    </a:ext>
                  </a:extLst>
                </a:gridCol>
                <a:gridCol w="5293406">
                  <a:extLst>
                    <a:ext uri="{9D8B030D-6E8A-4147-A177-3AD203B41FA5}">
                      <a16:colId xmlns:a16="http://schemas.microsoft.com/office/drawing/2014/main" val="37870077"/>
                    </a:ext>
                  </a:extLst>
                </a:gridCol>
              </a:tblGrid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en-GB" sz="29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Monday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3600" b="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24655296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en-GB" sz="29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Tuesday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3600" b="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97004276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en-GB" sz="29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Wednesday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3600" b="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32081269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en-GB" sz="29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Thursday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3600" b="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51488020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en-GB" sz="29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Friday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3600" b="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7797226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en-GB" sz="29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Saturday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3600" b="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09778114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en-GB" sz="2900" b="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Sunday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3600" b="0" dirty="0">
                        <a:solidFill>
                          <a:schemeClr val="tx1"/>
                        </a:solidFill>
                        <a:latin typeface="KG Primary Penmanship" panose="02000506000000020003" pitchFamily="2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71969255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848160" y="424695"/>
                <a:ext cx="508288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 panose="030F0702030302020204" pitchFamily="66" charset="0"/>
                    <a:ea typeface="+mn-ea"/>
                    <a:cs typeface="+mn-cs"/>
                  </a:rPr>
                  <a:t>Key           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=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omic Sans MS" panose="030F0702030302020204" pitchFamily="66" charset="0"/>
                    <a:ea typeface="+mn-ea"/>
                    <a:cs typeface="+mn-cs"/>
                  </a:rPr>
                  <a:t> 10 minutes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8160" y="424695"/>
                <a:ext cx="5082888" cy="523220"/>
              </a:xfrm>
              <a:prstGeom prst="rect">
                <a:avLst/>
              </a:prstGeom>
              <a:blipFill>
                <a:blip r:embed="rId6"/>
                <a:stretch>
                  <a:fillRect l="-2398" t="-12941" b="-3294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2" name="Picture 2" descr="File:Book SVG.svg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325" t="22963" r="10495" b="23703"/>
          <a:stretch/>
        </p:blipFill>
        <p:spPr bwMode="auto">
          <a:xfrm>
            <a:off x="1583486" y="395509"/>
            <a:ext cx="1050532" cy="602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4" name="TextBox 43"/>
          <p:cNvSpPr txBox="1"/>
          <p:nvPr/>
        </p:nvSpPr>
        <p:spPr>
          <a:xfrm>
            <a:off x="667512" y="5126013"/>
            <a:ext cx="741716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On which day</a:t>
            </a:r>
            <a:r>
              <a:rPr kumimoji="0" lang="en-GB" sz="28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 did Alex read the most and by how much?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 </a:t>
            </a:r>
          </a:p>
        </p:txBody>
      </p:sp>
      <p:pic>
        <p:nvPicPr>
          <p:cNvPr id="45" name="Picture 44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832467" y="236776"/>
            <a:ext cx="1477717" cy="1782538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142290" y="5554642"/>
            <a:ext cx="50592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Saturday, by</a:t>
            </a:r>
            <a:r>
              <a:rPr kumimoji="0" lang="en-GB" sz="2800" b="0" i="0" u="none" strike="noStrike" kern="1200" cap="none" spc="0" normalizeH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 10 minutes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75000"/>
                </a:srgbClr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pic>
        <p:nvPicPr>
          <p:cNvPr id="46" name="Picture 2" descr="File:Book SVG.svg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325" t="22963" r="10495" b="23703"/>
          <a:stretch/>
        </p:blipFill>
        <p:spPr bwMode="auto">
          <a:xfrm>
            <a:off x="3040027" y="1167496"/>
            <a:ext cx="829108" cy="4752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7" name="Picture 2" descr="File:Book SVG.svg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325" t="22963" r="10495" b="23703"/>
          <a:stretch/>
        </p:blipFill>
        <p:spPr bwMode="auto">
          <a:xfrm>
            <a:off x="3965230" y="1167495"/>
            <a:ext cx="829108" cy="4752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8" name="Picture 2" descr="File:Book SVG.svg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325" t="22963" r="10495" b="23703"/>
          <a:stretch/>
        </p:blipFill>
        <p:spPr bwMode="auto">
          <a:xfrm>
            <a:off x="3040027" y="1736326"/>
            <a:ext cx="829108" cy="4752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9" name="Picture 2" descr="File:Book SVG.svg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325" t="22963" r="52118" b="23703"/>
          <a:stretch/>
        </p:blipFill>
        <p:spPr bwMode="auto">
          <a:xfrm>
            <a:off x="3965230" y="1736325"/>
            <a:ext cx="387695" cy="4752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" name="Picture 2" descr="File:Book SVG.svg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325" t="22963" r="10495" b="23703"/>
          <a:stretch/>
        </p:blipFill>
        <p:spPr bwMode="auto">
          <a:xfrm>
            <a:off x="3040027" y="2298172"/>
            <a:ext cx="829108" cy="4752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2" name="Picture 2" descr="File:Book SVG.svg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325" t="22963" r="10495" b="23703"/>
          <a:stretch/>
        </p:blipFill>
        <p:spPr bwMode="auto">
          <a:xfrm>
            <a:off x="3965230" y="2810523"/>
            <a:ext cx="829108" cy="4752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3" name="Picture 2" descr="File:Book SVG.svg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325" t="22963" r="10495" b="23703"/>
          <a:stretch/>
        </p:blipFill>
        <p:spPr bwMode="auto">
          <a:xfrm>
            <a:off x="4879803" y="2810522"/>
            <a:ext cx="829108" cy="4752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4" name="Rectangle 53"/>
          <p:cNvSpPr/>
          <p:nvPr/>
        </p:nvSpPr>
        <p:spPr>
          <a:xfrm>
            <a:off x="5244553" y="2835687"/>
            <a:ext cx="485621" cy="39916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/>
          </a:p>
        </p:txBody>
      </p:sp>
      <p:pic>
        <p:nvPicPr>
          <p:cNvPr id="55" name="Picture 2" descr="File:Book SVG.svg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325" t="22963" r="10495" b="23703"/>
          <a:stretch/>
        </p:blipFill>
        <p:spPr bwMode="auto">
          <a:xfrm>
            <a:off x="3040027" y="2849709"/>
            <a:ext cx="829108" cy="4752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6" name="Picture 2" descr="File:Book SVG.svg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325" t="22963" r="10495" b="23703"/>
          <a:stretch/>
        </p:blipFill>
        <p:spPr bwMode="auto">
          <a:xfrm>
            <a:off x="3040027" y="3401950"/>
            <a:ext cx="829108" cy="4752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7" name="Picture 2" descr="File:Book SVG.svg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325" t="22963" r="10495" b="23703"/>
          <a:stretch/>
        </p:blipFill>
        <p:spPr bwMode="auto">
          <a:xfrm>
            <a:off x="3965230" y="3401949"/>
            <a:ext cx="829108" cy="4752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8" name="Picture 2" descr="File:Book SVG.svg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325" t="22963" r="10495" b="23703"/>
          <a:stretch/>
        </p:blipFill>
        <p:spPr bwMode="auto">
          <a:xfrm>
            <a:off x="4887713" y="3353430"/>
            <a:ext cx="829108" cy="4752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9" name="Picture 2" descr="File:Book SVG.svg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325" t="22963" r="10495" b="23703"/>
          <a:stretch/>
        </p:blipFill>
        <p:spPr bwMode="auto">
          <a:xfrm>
            <a:off x="3040027" y="3913244"/>
            <a:ext cx="829108" cy="4752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0" name="Picture 2" descr="File:Book SVG.svg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325" t="22963" r="10495" b="23703"/>
          <a:stretch/>
        </p:blipFill>
        <p:spPr bwMode="auto">
          <a:xfrm>
            <a:off x="3965230" y="3913243"/>
            <a:ext cx="829108" cy="4752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" name="Picture 2" descr="File:Book SVG.svg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325" t="22963" r="10495" b="23703"/>
          <a:stretch/>
        </p:blipFill>
        <p:spPr bwMode="auto">
          <a:xfrm>
            <a:off x="4890877" y="3913243"/>
            <a:ext cx="829108" cy="4752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2" name="Picture 2" descr="File:Book SVG.svg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325" t="22963" r="10495" b="23703"/>
          <a:stretch/>
        </p:blipFill>
        <p:spPr bwMode="auto">
          <a:xfrm>
            <a:off x="5763607" y="3913069"/>
            <a:ext cx="829108" cy="4752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3" name="Picture 2" descr="File:Book SVG.svg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325" t="22963" r="10495" b="23703"/>
          <a:stretch/>
        </p:blipFill>
        <p:spPr bwMode="auto">
          <a:xfrm>
            <a:off x="6636731" y="3913244"/>
            <a:ext cx="829108" cy="4752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4" name="Picture 2" descr="File:Book SVG.svg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325" t="22963" r="56733" b="23703"/>
          <a:stretch/>
        </p:blipFill>
        <p:spPr bwMode="auto">
          <a:xfrm>
            <a:off x="7500330" y="3910479"/>
            <a:ext cx="338745" cy="4752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6" name="Picture 2" descr="File:Book SVG.svg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325" t="22963" r="10495" b="23703"/>
          <a:stretch/>
        </p:blipFill>
        <p:spPr bwMode="auto">
          <a:xfrm>
            <a:off x="3040027" y="4456325"/>
            <a:ext cx="829108" cy="4752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7" name="Picture 2" descr="File:Book SVG.svg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325" t="22963" r="10495" b="23703"/>
          <a:stretch/>
        </p:blipFill>
        <p:spPr bwMode="auto">
          <a:xfrm>
            <a:off x="3965230" y="4456325"/>
            <a:ext cx="829108" cy="4752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8" name="Picture 2" descr="File:Book SVG.svg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325" t="22963" r="10495" b="23703"/>
          <a:stretch/>
        </p:blipFill>
        <p:spPr bwMode="auto">
          <a:xfrm>
            <a:off x="4887713" y="4456151"/>
            <a:ext cx="829108" cy="4752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9" name="Picture 2" descr="File:Book SVG.svg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325" t="22963" r="10495" b="23703"/>
          <a:stretch/>
        </p:blipFill>
        <p:spPr bwMode="auto">
          <a:xfrm>
            <a:off x="5788573" y="4453561"/>
            <a:ext cx="829108" cy="4752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0" name="Picture 2" descr="File:Book SVG.svg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325" t="22963" r="10495" b="23703"/>
          <a:stretch/>
        </p:blipFill>
        <p:spPr bwMode="auto">
          <a:xfrm>
            <a:off x="6676867" y="4453561"/>
            <a:ext cx="829108" cy="4752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" name="Rectangle 70"/>
          <p:cNvSpPr/>
          <p:nvPr/>
        </p:nvSpPr>
        <p:spPr>
          <a:xfrm>
            <a:off x="7129712" y="4453561"/>
            <a:ext cx="485621" cy="39916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/>
          </a:p>
        </p:txBody>
      </p:sp>
      <p:pic>
        <p:nvPicPr>
          <p:cNvPr id="72" name="Picture 71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337633" y="2156345"/>
            <a:ext cx="747045" cy="747045"/>
          </a:xfrm>
          <a:prstGeom prst="rect">
            <a:avLst/>
          </a:prstGeom>
        </p:spPr>
      </p:pic>
      <p:sp>
        <p:nvSpPr>
          <p:cNvPr id="73" name="TextBox 72"/>
          <p:cNvSpPr txBox="1"/>
          <p:nvPr/>
        </p:nvSpPr>
        <p:spPr>
          <a:xfrm>
            <a:off x="5026092" y="2305506"/>
            <a:ext cx="26850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Calibri" panose="020F0502020204030204" pitchFamily="34" charset="0"/>
              </a:rPr>
              <a:t>Have a think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86238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/>
      <p:bldP spid="2" grpId="0"/>
      <p:bldP spid="73" grpId="0"/>
      <p:bldP spid="73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cs typeface="Calibri" panose="020F0502020204030204" pitchFamily="34" charset="0"/>
              </a:rPr>
              <a:t>Have a go at question 3 on the worksheet</a:t>
            </a:r>
          </a:p>
        </p:txBody>
      </p:sp>
    </p:spTree>
    <p:extLst>
      <p:ext uri="{BB962C8B-B14F-4D97-AF65-F5344CB8AC3E}">
        <p14:creationId xmlns:p14="http://schemas.microsoft.com/office/powerpoint/2010/main" val="3284785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619354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5178" y="2992366"/>
            <a:ext cx="7787671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lnSpc>
                <a:spcPct val="150000"/>
              </a:lnSpc>
              <a:buAutoNum type="arabicParenR"/>
            </a:pPr>
            <a:r>
              <a:rPr lang="en-GB" sz="2400" dirty="0">
                <a:latin typeface="Comic Sans MS" panose="030F0702030302020204" pitchFamily="66" charset="0"/>
                <a:cs typeface="Calibri" panose="020F0502020204030204" pitchFamily="34" charset="0"/>
              </a:rPr>
              <a:t>Who ate the most pieces of fruit in week 1? </a:t>
            </a:r>
          </a:p>
          <a:p>
            <a:pPr marL="514350" indent="-514350">
              <a:lnSpc>
                <a:spcPct val="150000"/>
              </a:lnSpc>
              <a:buAutoNum type="arabicParenR"/>
            </a:pPr>
            <a:r>
              <a:rPr lang="en-GB" sz="2400" dirty="0">
                <a:latin typeface="Comic Sans MS" panose="030F0702030302020204" pitchFamily="66" charset="0"/>
                <a:cs typeface="Calibri" panose="020F0502020204030204" pitchFamily="34" charset="0"/>
              </a:rPr>
              <a:t>Who ate the least fruit overall?</a:t>
            </a:r>
          </a:p>
          <a:p>
            <a:pPr marL="514350" indent="-514350">
              <a:lnSpc>
                <a:spcPct val="150000"/>
              </a:lnSpc>
              <a:buAutoNum type="arabicParenR"/>
            </a:pPr>
            <a:r>
              <a:rPr lang="en-GB" sz="2400" dirty="0">
                <a:latin typeface="Comic Sans MS" panose="030F0702030302020204" pitchFamily="66" charset="0"/>
                <a:cs typeface="Calibri" panose="020F0502020204030204" pitchFamily="34" charset="0"/>
              </a:rPr>
              <a:t>What was the difference in amount of fruit between week 1 and week 2 for Ron?</a:t>
            </a:r>
          </a:p>
          <a:p>
            <a:pPr marL="514350" indent="-514350">
              <a:lnSpc>
                <a:spcPct val="150000"/>
              </a:lnSpc>
              <a:buAutoNum type="arabicParenR"/>
            </a:pPr>
            <a:r>
              <a:rPr lang="en-GB" sz="2400" dirty="0">
                <a:latin typeface="Comic Sans MS" panose="030F0702030302020204" pitchFamily="66" charset="0"/>
                <a:cs typeface="Calibri" panose="020F0502020204030204" pitchFamily="34" charset="0"/>
              </a:rPr>
              <a:t>Did Ron have the biggest difference?</a:t>
            </a:r>
            <a:endParaRPr lang="en-GB" sz="2800" dirty="0">
              <a:latin typeface="Comic Sans MS" panose="030F0702030302020204" pitchFamily="66" charset="0"/>
              <a:cs typeface="Calibri" panose="020F0502020204030204" pitchFamily="34" charset="0"/>
            </a:endParaRPr>
          </a:p>
        </p:txBody>
      </p:sp>
      <p:graphicFrame>
        <p:nvGraphicFramePr>
          <p:cNvPr id="119" name="Table 1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010909"/>
              </p:ext>
            </p:extLst>
          </p:nvPr>
        </p:nvGraphicFramePr>
        <p:xfrm>
          <a:off x="695550" y="597117"/>
          <a:ext cx="3613464" cy="1981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27510">
                  <a:extLst>
                    <a:ext uri="{9D8B030D-6E8A-4147-A177-3AD203B41FA5}">
                      <a16:colId xmlns:a16="http://schemas.microsoft.com/office/drawing/2014/main" val="4010086473"/>
                    </a:ext>
                  </a:extLst>
                </a:gridCol>
                <a:gridCol w="2685954">
                  <a:extLst>
                    <a:ext uri="{9D8B030D-6E8A-4147-A177-3AD203B41FA5}">
                      <a16:colId xmlns:a16="http://schemas.microsoft.com/office/drawing/2014/main" val="3918914694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Comic Sans MS" panose="030F0702030302020204" pitchFamily="66" charset="0"/>
                        </a:rPr>
                        <a:t>Week 1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2000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07434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Comic Sans MS" panose="030F0702030302020204" pitchFamily="66" charset="0"/>
                        </a:rPr>
                        <a:t>Annie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31858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Comic Sans MS" panose="030F0702030302020204" pitchFamily="66" charset="0"/>
                        </a:rPr>
                        <a:t>Eva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68465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Comic Sans MS" panose="030F0702030302020204" pitchFamily="66" charset="0"/>
                        </a:rPr>
                        <a:t>Ron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65221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Comic Sans MS" panose="030F0702030302020204" pitchFamily="66" charset="0"/>
                        </a:rPr>
                        <a:t>Mo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1885221"/>
                  </a:ext>
                </a:extLst>
              </a:tr>
            </a:tbl>
          </a:graphicData>
        </a:graphic>
      </p:graphicFrame>
      <p:graphicFrame>
        <p:nvGraphicFramePr>
          <p:cNvPr id="126" name="Table 1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748399"/>
              </p:ext>
            </p:extLst>
          </p:nvPr>
        </p:nvGraphicFramePr>
        <p:xfrm>
          <a:off x="4579560" y="597117"/>
          <a:ext cx="3613464" cy="1981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37320">
                  <a:extLst>
                    <a:ext uri="{9D8B030D-6E8A-4147-A177-3AD203B41FA5}">
                      <a16:colId xmlns:a16="http://schemas.microsoft.com/office/drawing/2014/main" val="4010086473"/>
                    </a:ext>
                  </a:extLst>
                </a:gridCol>
                <a:gridCol w="2676144">
                  <a:extLst>
                    <a:ext uri="{9D8B030D-6E8A-4147-A177-3AD203B41FA5}">
                      <a16:colId xmlns:a16="http://schemas.microsoft.com/office/drawing/2014/main" val="3918914694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Comic Sans MS" panose="030F0702030302020204" pitchFamily="66" charset="0"/>
                        </a:rPr>
                        <a:t>Week 2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2000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07434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Comic Sans MS" panose="030F0702030302020204" pitchFamily="66" charset="0"/>
                        </a:rPr>
                        <a:t>Annie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31858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Comic Sans MS" panose="030F0702030302020204" pitchFamily="66" charset="0"/>
                        </a:rPr>
                        <a:t>Eva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68465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Comic Sans MS" panose="030F0702030302020204" pitchFamily="66" charset="0"/>
                        </a:rPr>
                        <a:t>Ron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65221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Comic Sans MS" panose="030F0702030302020204" pitchFamily="66" charset="0"/>
                        </a:rPr>
                        <a:t>Mo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1885221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27" name="Rectangle 126"/>
              <p:cNvSpPr/>
              <p:nvPr/>
            </p:nvSpPr>
            <p:spPr>
              <a:xfrm>
                <a:off x="2502282" y="2659284"/>
                <a:ext cx="4603260" cy="461665"/>
              </a:xfrm>
              <a:prstGeom prst="rect">
                <a:avLst/>
              </a:prstGeom>
              <a:ln>
                <a:noFill/>
              </a:ln>
            </p:spPr>
            <p:txBody>
              <a:bodyPr wrap="square">
                <a:spAutoFit/>
              </a:bodyPr>
              <a:lstStyle/>
              <a:p>
                <a:r>
                  <a:rPr lang="en-GB" sz="2400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Key </a:t>
                </a:r>
                <a14:m>
                  <m:oMath xmlns:m="http://schemas.openxmlformats.org/officeDocument/2006/math">
                    <m:r>
                      <a:rPr lang="en-GB" sz="2400" b="0" i="0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      </m:t>
                    </m:r>
                    <m:r>
                      <a:rPr lang="en-GB" sz="24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400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 1 piece of fruit</a:t>
                </a:r>
              </a:p>
            </p:txBody>
          </p:sp>
        </mc:Choice>
        <mc:Fallback xmlns="">
          <p:sp>
            <p:nvSpPr>
              <p:cNvPr id="127" name="Rectangle 1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02282" y="2659284"/>
                <a:ext cx="4603260" cy="461665"/>
              </a:xfrm>
              <a:prstGeom prst="rect">
                <a:avLst/>
              </a:prstGeom>
              <a:blipFill>
                <a:blip r:embed="rId6"/>
                <a:stretch>
                  <a:fillRect l="-1984" t="-10526" b="-28947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28" name="Picture 12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6061" y="2640234"/>
            <a:ext cx="502489" cy="490646"/>
          </a:xfrm>
          <a:prstGeom prst="rect">
            <a:avLst/>
          </a:prstGeom>
        </p:spPr>
      </p:pic>
      <p:pic>
        <p:nvPicPr>
          <p:cNvPr id="135" name="Picture 13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8018" y="1362245"/>
            <a:ext cx="445585" cy="435083"/>
          </a:xfrm>
          <a:prstGeom prst="rect">
            <a:avLst/>
          </a:prstGeom>
        </p:spPr>
      </p:pic>
      <p:pic>
        <p:nvPicPr>
          <p:cNvPr id="136" name="Picture 135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5752" y="1362245"/>
            <a:ext cx="445585" cy="435083"/>
          </a:xfrm>
          <a:prstGeom prst="rect">
            <a:avLst/>
          </a:prstGeom>
        </p:spPr>
      </p:pic>
      <p:pic>
        <p:nvPicPr>
          <p:cNvPr id="137" name="Picture 13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4149" y="1362245"/>
            <a:ext cx="445585" cy="435083"/>
          </a:xfrm>
          <a:prstGeom prst="rect">
            <a:avLst/>
          </a:prstGeom>
        </p:spPr>
      </p:pic>
      <p:pic>
        <p:nvPicPr>
          <p:cNvPr id="138" name="Picture 13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1883" y="1362245"/>
            <a:ext cx="445585" cy="435083"/>
          </a:xfrm>
          <a:prstGeom prst="rect">
            <a:avLst/>
          </a:prstGeom>
        </p:spPr>
      </p:pic>
      <p:pic>
        <p:nvPicPr>
          <p:cNvPr id="139" name="Picture 13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8018" y="1752739"/>
            <a:ext cx="445585" cy="435083"/>
          </a:xfrm>
          <a:prstGeom prst="rect">
            <a:avLst/>
          </a:prstGeom>
        </p:spPr>
      </p:pic>
      <p:pic>
        <p:nvPicPr>
          <p:cNvPr id="140" name="Picture 13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5752" y="1752739"/>
            <a:ext cx="445585" cy="435083"/>
          </a:xfrm>
          <a:prstGeom prst="rect">
            <a:avLst/>
          </a:prstGeom>
        </p:spPr>
      </p:pic>
      <p:pic>
        <p:nvPicPr>
          <p:cNvPr id="141" name="Picture 140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4149" y="1752739"/>
            <a:ext cx="445585" cy="435083"/>
          </a:xfrm>
          <a:prstGeom prst="rect">
            <a:avLst/>
          </a:prstGeom>
        </p:spPr>
      </p:pic>
      <p:pic>
        <p:nvPicPr>
          <p:cNvPr id="143" name="Picture 14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1137" y="2157724"/>
            <a:ext cx="445585" cy="435083"/>
          </a:xfrm>
          <a:prstGeom prst="rect">
            <a:avLst/>
          </a:prstGeom>
        </p:spPr>
      </p:pic>
      <p:pic>
        <p:nvPicPr>
          <p:cNvPr id="144" name="Picture 14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8871" y="2157724"/>
            <a:ext cx="445585" cy="435083"/>
          </a:xfrm>
          <a:prstGeom prst="rect">
            <a:avLst/>
          </a:prstGeom>
        </p:spPr>
      </p:pic>
      <p:pic>
        <p:nvPicPr>
          <p:cNvPr id="145" name="Picture 14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7268" y="2157724"/>
            <a:ext cx="445585" cy="435083"/>
          </a:xfrm>
          <a:prstGeom prst="rect">
            <a:avLst/>
          </a:prstGeom>
        </p:spPr>
      </p:pic>
      <p:pic>
        <p:nvPicPr>
          <p:cNvPr id="146" name="Picture 145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5002" y="2157724"/>
            <a:ext cx="445585" cy="435083"/>
          </a:xfrm>
          <a:prstGeom prst="rect">
            <a:avLst/>
          </a:prstGeom>
        </p:spPr>
      </p:pic>
      <p:pic>
        <p:nvPicPr>
          <p:cNvPr id="147" name="Picture 14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3234" y="2157724"/>
            <a:ext cx="445585" cy="435083"/>
          </a:xfrm>
          <a:prstGeom prst="rect">
            <a:avLst/>
          </a:prstGeom>
        </p:spPr>
      </p:pic>
      <p:pic>
        <p:nvPicPr>
          <p:cNvPr id="153" name="Picture 15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8018" y="984694"/>
            <a:ext cx="445585" cy="435083"/>
          </a:xfrm>
          <a:prstGeom prst="rect">
            <a:avLst/>
          </a:prstGeom>
        </p:spPr>
      </p:pic>
      <p:pic>
        <p:nvPicPr>
          <p:cNvPr id="154" name="Picture 15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5752" y="984694"/>
            <a:ext cx="445585" cy="435083"/>
          </a:xfrm>
          <a:prstGeom prst="rect">
            <a:avLst/>
          </a:prstGeom>
        </p:spPr>
      </p:pic>
      <p:pic>
        <p:nvPicPr>
          <p:cNvPr id="155" name="Picture 15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4149" y="984694"/>
            <a:ext cx="445585" cy="435083"/>
          </a:xfrm>
          <a:prstGeom prst="rect">
            <a:avLst/>
          </a:prstGeom>
        </p:spPr>
      </p:pic>
      <p:pic>
        <p:nvPicPr>
          <p:cNvPr id="156" name="Picture 155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1883" y="984694"/>
            <a:ext cx="445585" cy="435083"/>
          </a:xfrm>
          <a:prstGeom prst="rect">
            <a:avLst/>
          </a:prstGeom>
        </p:spPr>
      </p:pic>
      <p:pic>
        <p:nvPicPr>
          <p:cNvPr id="160" name="Picture 15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7718" y="1354460"/>
            <a:ext cx="445585" cy="435083"/>
          </a:xfrm>
          <a:prstGeom prst="rect">
            <a:avLst/>
          </a:prstGeom>
        </p:spPr>
      </p:pic>
      <p:pic>
        <p:nvPicPr>
          <p:cNvPr id="161" name="Picture 160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5452" y="1354460"/>
            <a:ext cx="445585" cy="435083"/>
          </a:xfrm>
          <a:prstGeom prst="rect">
            <a:avLst/>
          </a:prstGeom>
        </p:spPr>
      </p:pic>
      <p:pic>
        <p:nvPicPr>
          <p:cNvPr id="162" name="Picture 16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3684" y="1354460"/>
            <a:ext cx="445585" cy="435083"/>
          </a:xfrm>
          <a:prstGeom prst="rect">
            <a:avLst/>
          </a:prstGeom>
        </p:spPr>
      </p:pic>
      <p:pic>
        <p:nvPicPr>
          <p:cNvPr id="163" name="Picture 16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9960" y="984694"/>
            <a:ext cx="445585" cy="435083"/>
          </a:xfrm>
          <a:prstGeom prst="rect">
            <a:avLst/>
          </a:prstGeom>
        </p:spPr>
      </p:pic>
      <p:pic>
        <p:nvPicPr>
          <p:cNvPr id="164" name="Picture 16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7694" y="984694"/>
            <a:ext cx="445585" cy="435083"/>
          </a:xfrm>
          <a:prstGeom prst="rect">
            <a:avLst/>
          </a:prstGeom>
        </p:spPr>
      </p:pic>
      <p:pic>
        <p:nvPicPr>
          <p:cNvPr id="166" name="Picture 165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2319" y="1362245"/>
            <a:ext cx="445585" cy="435083"/>
          </a:xfrm>
          <a:prstGeom prst="rect">
            <a:avLst/>
          </a:prstGeom>
        </p:spPr>
      </p:pic>
      <p:pic>
        <p:nvPicPr>
          <p:cNvPr id="167" name="Picture 16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0053" y="1362245"/>
            <a:ext cx="445585" cy="435083"/>
          </a:xfrm>
          <a:prstGeom prst="rect">
            <a:avLst/>
          </a:prstGeom>
        </p:spPr>
      </p:pic>
      <p:pic>
        <p:nvPicPr>
          <p:cNvPr id="168" name="Picture 16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8450" y="1362245"/>
            <a:ext cx="445585" cy="435083"/>
          </a:xfrm>
          <a:prstGeom prst="rect">
            <a:avLst/>
          </a:prstGeom>
        </p:spPr>
      </p:pic>
      <p:pic>
        <p:nvPicPr>
          <p:cNvPr id="170" name="Picture 16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2319" y="1752739"/>
            <a:ext cx="445585" cy="435083"/>
          </a:xfrm>
          <a:prstGeom prst="rect">
            <a:avLst/>
          </a:prstGeom>
        </p:spPr>
      </p:pic>
      <p:pic>
        <p:nvPicPr>
          <p:cNvPr id="171" name="Picture 170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0053" y="1752739"/>
            <a:ext cx="445585" cy="435083"/>
          </a:xfrm>
          <a:prstGeom prst="rect">
            <a:avLst/>
          </a:prstGeom>
        </p:spPr>
      </p:pic>
      <p:pic>
        <p:nvPicPr>
          <p:cNvPr id="172" name="Picture 17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8450" y="1752739"/>
            <a:ext cx="445585" cy="435083"/>
          </a:xfrm>
          <a:prstGeom prst="rect">
            <a:avLst/>
          </a:prstGeom>
        </p:spPr>
      </p:pic>
      <p:pic>
        <p:nvPicPr>
          <p:cNvPr id="173" name="Picture 17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5438" y="2157724"/>
            <a:ext cx="445585" cy="435083"/>
          </a:xfrm>
          <a:prstGeom prst="rect">
            <a:avLst/>
          </a:prstGeom>
        </p:spPr>
      </p:pic>
      <p:pic>
        <p:nvPicPr>
          <p:cNvPr id="174" name="Picture 17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3172" y="2157724"/>
            <a:ext cx="445585" cy="435083"/>
          </a:xfrm>
          <a:prstGeom prst="rect">
            <a:avLst/>
          </a:prstGeom>
        </p:spPr>
      </p:pic>
      <p:pic>
        <p:nvPicPr>
          <p:cNvPr id="175" name="Picture 17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1569" y="2157724"/>
            <a:ext cx="445585" cy="435083"/>
          </a:xfrm>
          <a:prstGeom prst="rect">
            <a:avLst/>
          </a:prstGeom>
        </p:spPr>
      </p:pic>
      <p:pic>
        <p:nvPicPr>
          <p:cNvPr id="176" name="Picture 175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9303" y="2157724"/>
            <a:ext cx="445585" cy="435083"/>
          </a:xfrm>
          <a:prstGeom prst="rect">
            <a:avLst/>
          </a:prstGeom>
        </p:spPr>
      </p:pic>
      <p:pic>
        <p:nvPicPr>
          <p:cNvPr id="178" name="Picture 17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2319" y="984694"/>
            <a:ext cx="445585" cy="435083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2904335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5178" y="2992366"/>
            <a:ext cx="7787671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lnSpc>
                <a:spcPct val="150000"/>
              </a:lnSpc>
              <a:buAutoNum type="arabicParenR"/>
            </a:pPr>
            <a:r>
              <a:rPr lang="en-GB" sz="2400" dirty="0">
                <a:latin typeface="Comic Sans MS" panose="030F0702030302020204" pitchFamily="66" charset="0"/>
                <a:cs typeface="Calibri" panose="020F0502020204030204" pitchFamily="34" charset="0"/>
              </a:rPr>
              <a:t>Who ate the most pieces of fruit in week 1? </a:t>
            </a:r>
          </a:p>
          <a:p>
            <a:pPr marL="514350" indent="-514350">
              <a:lnSpc>
                <a:spcPct val="150000"/>
              </a:lnSpc>
              <a:buAutoNum type="arabicParenR"/>
            </a:pPr>
            <a:r>
              <a:rPr lang="en-GB" sz="2400" dirty="0">
                <a:latin typeface="Comic Sans MS" panose="030F0702030302020204" pitchFamily="66" charset="0"/>
                <a:cs typeface="Calibri" panose="020F0502020204030204" pitchFamily="34" charset="0"/>
              </a:rPr>
              <a:t>Who ate the least fruit overall?</a:t>
            </a:r>
          </a:p>
          <a:p>
            <a:pPr marL="514350" indent="-514350">
              <a:lnSpc>
                <a:spcPct val="150000"/>
              </a:lnSpc>
              <a:buAutoNum type="arabicParenR"/>
            </a:pPr>
            <a:r>
              <a:rPr lang="en-GB" sz="2400" dirty="0">
                <a:latin typeface="Comic Sans MS" panose="030F0702030302020204" pitchFamily="66" charset="0"/>
                <a:cs typeface="Calibri" panose="020F0502020204030204" pitchFamily="34" charset="0"/>
              </a:rPr>
              <a:t>What was the difference in amount of fruit between week 1 and week 2 for Ron?</a:t>
            </a:r>
          </a:p>
          <a:p>
            <a:pPr marL="514350" indent="-514350">
              <a:lnSpc>
                <a:spcPct val="150000"/>
              </a:lnSpc>
              <a:buAutoNum type="arabicParenR"/>
            </a:pPr>
            <a:r>
              <a:rPr lang="en-GB" sz="2400" dirty="0">
                <a:latin typeface="Comic Sans MS" panose="030F0702030302020204" pitchFamily="66" charset="0"/>
                <a:cs typeface="Calibri" panose="020F0502020204030204" pitchFamily="34" charset="0"/>
              </a:rPr>
              <a:t>Did Ron have the biggest difference?</a:t>
            </a:r>
            <a:endParaRPr lang="en-GB" sz="2800" dirty="0">
              <a:latin typeface="Comic Sans MS" panose="030F0702030302020204" pitchFamily="66" charset="0"/>
              <a:cs typeface="Calibri" panose="020F0502020204030204" pitchFamily="34" charset="0"/>
            </a:endParaRPr>
          </a:p>
        </p:txBody>
      </p:sp>
      <p:graphicFrame>
        <p:nvGraphicFramePr>
          <p:cNvPr id="119" name="Table 1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010909"/>
              </p:ext>
            </p:extLst>
          </p:nvPr>
        </p:nvGraphicFramePr>
        <p:xfrm>
          <a:off x="695550" y="597117"/>
          <a:ext cx="3613464" cy="1981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27510">
                  <a:extLst>
                    <a:ext uri="{9D8B030D-6E8A-4147-A177-3AD203B41FA5}">
                      <a16:colId xmlns:a16="http://schemas.microsoft.com/office/drawing/2014/main" val="4010086473"/>
                    </a:ext>
                  </a:extLst>
                </a:gridCol>
                <a:gridCol w="2685954">
                  <a:extLst>
                    <a:ext uri="{9D8B030D-6E8A-4147-A177-3AD203B41FA5}">
                      <a16:colId xmlns:a16="http://schemas.microsoft.com/office/drawing/2014/main" val="3918914694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Comic Sans MS" panose="030F0702030302020204" pitchFamily="66" charset="0"/>
                        </a:rPr>
                        <a:t>Week 1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2000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07434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Comic Sans MS" panose="030F0702030302020204" pitchFamily="66" charset="0"/>
                        </a:rPr>
                        <a:t>Annie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31858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Comic Sans MS" panose="030F0702030302020204" pitchFamily="66" charset="0"/>
                        </a:rPr>
                        <a:t>Eva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68465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Comic Sans MS" panose="030F0702030302020204" pitchFamily="66" charset="0"/>
                        </a:rPr>
                        <a:t>Ron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65221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Comic Sans MS" panose="030F0702030302020204" pitchFamily="66" charset="0"/>
                        </a:rPr>
                        <a:t>Mo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1885221"/>
                  </a:ext>
                </a:extLst>
              </a:tr>
            </a:tbl>
          </a:graphicData>
        </a:graphic>
      </p:graphicFrame>
      <p:graphicFrame>
        <p:nvGraphicFramePr>
          <p:cNvPr id="126" name="Table 1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748399"/>
              </p:ext>
            </p:extLst>
          </p:nvPr>
        </p:nvGraphicFramePr>
        <p:xfrm>
          <a:off x="4579560" y="597117"/>
          <a:ext cx="3613464" cy="1981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37320">
                  <a:extLst>
                    <a:ext uri="{9D8B030D-6E8A-4147-A177-3AD203B41FA5}">
                      <a16:colId xmlns:a16="http://schemas.microsoft.com/office/drawing/2014/main" val="4010086473"/>
                    </a:ext>
                  </a:extLst>
                </a:gridCol>
                <a:gridCol w="2676144">
                  <a:extLst>
                    <a:ext uri="{9D8B030D-6E8A-4147-A177-3AD203B41FA5}">
                      <a16:colId xmlns:a16="http://schemas.microsoft.com/office/drawing/2014/main" val="3918914694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Comic Sans MS" panose="030F0702030302020204" pitchFamily="66" charset="0"/>
                        </a:rPr>
                        <a:t>Week 2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2000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07434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Comic Sans MS" panose="030F0702030302020204" pitchFamily="66" charset="0"/>
                        </a:rPr>
                        <a:t>Annie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31858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Comic Sans MS" panose="030F0702030302020204" pitchFamily="66" charset="0"/>
                        </a:rPr>
                        <a:t>Eva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68465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Comic Sans MS" panose="030F0702030302020204" pitchFamily="66" charset="0"/>
                        </a:rPr>
                        <a:t>Ron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65221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Comic Sans MS" panose="030F0702030302020204" pitchFamily="66" charset="0"/>
                        </a:rPr>
                        <a:t>Mo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Comic Sans MS" panose="030F0702030302020204" pitchFamily="66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1885221"/>
                  </a:ext>
                </a:extLst>
              </a:tr>
            </a:tbl>
          </a:graphicData>
        </a:graphic>
      </p:graphicFrame>
      <p:pic>
        <p:nvPicPr>
          <p:cNvPr id="135" name="Picture 13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8018" y="1362245"/>
            <a:ext cx="445585" cy="435083"/>
          </a:xfrm>
          <a:prstGeom prst="rect">
            <a:avLst/>
          </a:prstGeom>
        </p:spPr>
      </p:pic>
      <p:pic>
        <p:nvPicPr>
          <p:cNvPr id="136" name="Picture 13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5752" y="1362245"/>
            <a:ext cx="445585" cy="435083"/>
          </a:xfrm>
          <a:prstGeom prst="rect">
            <a:avLst/>
          </a:prstGeom>
        </p:spPr>
      </p:pic>
      <p:pic>
        <p:nvPicPr>
          <p:cNvPr id="137" name="Picture 13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4149" y="1362245"/>
            <a:ext cx="445585" cy="435083"/>
          </a:xfrm>
          <a:prstGeom prst="rect">
            <a:avLst/>
          </a:prstGeom>
        </p:spPr>
      </p:pic>
      <p:pic>
        <p:nvPicPr>
          <p:cNvPr id="138" name="Picture 13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1883" y="1362245"/>
            <a:ext cx="445585" cy="435083"/>
          </a:xfrm>
          <a:prstGeom prst="rect">
            <a:avLst/>
          </a:prstGeom>
        </p:spPr>
      </p:pic>
      <p:pic>
        <p:nvPicPr>
          <p:cNvPr id="139" name="Picture 13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8018" y="1752739"/>
            <a:ext cx="445585" cy="435083"/>
          </a:xfrm>
          <a:prstGeom prst="rect">
            <a:avLst/>
          </a:prstGeom>
        </p:spPr>
      </p:pic>
      <p:pic>
        <p:nvPicPr>
          <p:cNvPr id="140" name="Picture 13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5752" y="1752739"/>
            <a:ext cx="445585" cy="435083"/>
          </a:xfrm>
          <a:prstGeom prst="rect">
            <a:avLst/>
          </a:prstGeom>
        </p:spPr>
      </p:pic>
      <p:pic>
        <p:nvPicPr>
          <p:cNvPr id="141" name="Picture 14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4149" y="1752739"/>
            <a:ext cx="445585" cy="435083"/>
          </a:xfrm>
          <a:prstGeom prst="rect">
            <a:avLst/>
          </a:prstGeom>
        </p:spPr>
      </p:pic>
      <p:pic>
        <p:nvPicPr>
          <p:cNvPr id="143" name="Picture 14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1137" y="2157724"/>
            <a:ext cx="445585" cy="435083"/>
          </a:xfrm>
          <a:prstGeom prst="rect">
            <a:avLst/>
          </a:prstGeom>
        </p:spPr>
      </p:pic>
      <p:pic>
        <p:nvPicPr>
          <p:cNvPr id="144" name="Picture 14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8871" y="2157724"/>
            <a:ext cx="445585" cy="435083"/>
          </a:xfrm>
          <a:prstGeom prst="rect">
            <a:avLst/>
          </a:prstGeom>
        </p:spPr>
      </p:pic>
      <p:pic>
        <p:nvPicPr>
          <p:cNvPr id="145" name="Picture 14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7268" y="2157724"/>
            <a:ext cx="445585" cy="435083"/>
          </a:xfrm>
          <a:prstGeom prst="rect">
            <a:avLst/>
          </a:prstGeom>
        </p:spPr>
      </p:pic>
      <p:pic>
        <p:nvPicPr>
          <p:cNvPr id="146" name="Picture 14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5002" y="2157724"/>
            <a:ext cx="445585" cy="435083"/>
          </a:xfrm>
          <a:prstGeom prst="rect">
            <a:avLst/>
          </a:prstGeom>
        </p:spPr>
      </p:pic>
      <p:pic>
        <p:nvPicPr>
          <p:cNvPr id="147" name="Picture 14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3234" y="2157724"/>
            <a:ext cx="445585" cy="435083"/>
          </a:xfrm>
          <a:prstGeom prst="rect">
            <a:avLst/>
          </a:prstGeom>
        </p:spPr>
      </p:pic>
      <p:pic>
        <p:nvPicPr>
          <p:cNvPr id="153" name="Picture 15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8018" y="984694"/>
            <a:ext cx="445585" cy="435083"/>
          </a:xfrm>
          <a:prstGeom prst="rect">
            <a:avLst/>
          </a:prstGeom>
        </p:spPr>
      </p:pic>
      <p:pic>
        <p:nvPicPr>
          <p:cNvPr id="154" name="Picture 15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5752" y="984694"/>
            <a:ext cx="445585" cy="435083"/>
          </a:xfrm>
          <a:prstGeom prst="rect">
            <a:avLst/>
          </a:prstGeom>
        </p:spPr>
      </p:pic>
      <p:pic>
        <p:nvPicPr>
          <p:cNvPr id="155" name="Picture 15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4149" y="984694"/>
            <a:ext cx="445585" cy="435083"/>
          </a:xfrm>
          <a:prstGeom prst="rect">
            <a:avLst/>
          </a:prstGeom>
        </p:spPr>
      </p:pic>
      <p:pic>
        <p:nvPicPr>
          <p:cNvPr id="156" name="Picture 15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1883" y="984694"/>
            <a:ext cx="445585" cy="435083"/>
          </a:xfrm>
          <a:prstGeom prst="rect">
            <a:avLst/>
          </a:prstGeom>
        </p:spPr>
      </p:pic>
      <p:pic>
        <p:nvPicPr>
          <p:cNvPr id="160" name="Picture 15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7718" y="1354460"/>
            <a:ext cx="445585" cy="435083"/>
          </a:xfrm>
          <a:prstGeom prst="rect">
            <a:avLst/>
          </a:prstGeom>
        </p:spPr>
      </p:pic>
      <p:pic>
        <p:nvPicPr>
          <p:cNvPr id="161" name="Picture 16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5452" y="1354460"/>
            <a:ext cx="445585" cy="435083"/>
          </a:xfrm>
          <a:prstGeom prst="rect">
            <a:avLst/>
          </a:prstGeom>
        </p:spPr>
      </p:pic>
      <p:pic>
        <p:nvPicPr>
          <p:cNvPr id="162" name="Picture 16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3684" y="1354460"/>
            <a:ext cx="445585" cy="435083"/>
          </a:xfrm>
          <a:prstGeom prst="rect">
            <a:avLst/>
          </a:prstGeom>
        </p:spPr>
      </p:pic>
      <p:pic>
        <p:nvPicPr>
          <p:cNvPr id="163" name="Picture 16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9960" y="984694"/>
            <a:ext cx="445585" cy="435083"/>
          </a:xfrm>
          <a:prstGeom prst="rect">
            <a:avLst/>
          </a:prstGeom>
        </p:spPr>
      </p:pic>
      <p:pic>
        <p:nvPicPr>
          <p:cNvPr id="164" name="Picture 16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7694" y="984694"/>
            <a:ext cx="445585" cy="435083"/>
          </a:xfrm>
          <a:prstGeom prst="rect">
            <a:avLst/>
          </a:prstGeom>
        </p:spPr>
      </p:pic>
      <p:pic>
        <p:nvPicPr>
          <p:cNvPr id="166" name="Picture 16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2319" y="1362245"/>
            <a:ext cx="445585" cy="435083"/>
          </a:xfrm>
          <a:prstGeom prst="rect">
            <a:avLst/>
          </a:prstGeom>
        </p:spPr>
      </p:pic>
      <p:pic>
        <p:nvPicPr>
          <p:cNvPr id="167" name="Picture 16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0053" y="1362245"/>
            <a:ext cx="445585" cy="435083"/>
          </a:xfrm>
          <a:prstGeom prst="rect">
            <a:avLst/>
          </a:prstGeom>
        </p:spPr>
      </p:pic>
      <p:pic>
        <p:nvPicPr>
          <p:cNvPr id="168" name="Picture 16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8450" y="1362245"/>
            <a:ext cx="445585" cy="435083"/>
          </a:xfrm>
          <a:prstGeom prst="rect">
            <a:avLst/>
          </a:prstGeom>
        </p:spPr>
      </p:pic>
      <p:pic>
        <p:nvPicPr>
          <p:cNvPr id="170" name="Picture 16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2319" y="1752739"/>
            <a:ext cx="445585" cy="435083"/>
          </a:xfrm>
          <a:prstGeom prst="rect">
            <a:avLst/>
          </a:prstGeom>
        </p:spPr>
      </p:pic>
      <p:pic>
        <p:nvPicPr>
          <p:cNvPr id="171" name="Picture 17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0053" y="1752739"/>
            <a:ext cx="445585" cy="435083"/>
          </a:xfrm>
          <a:prstGeom prst="rect">
            <a:avLst/>
          </a:prstGeom>
        </p:spPr>
      </p:pic>
      <p:pic>
        <p:nvPicPr>
          <p:cNvPr id="172" name="Picture 17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8450" y="1752739"/>
            <a:ext cx="445585" cy="435083"/>
          </a:xfrm>
          <a:prstGeom prst="rect">
            <a:avLst/>
          </a:prstGeom>
        </p:spPr>
      </p:pic>
      <p:pic>
        <p:nvPicPr>
          <p:cNvPr id="173" name="Picture 17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5438" y="2157724"/>
            <a:ext cx="445585" cy="435083"/>
          </a:xfrm>
          <a:prstGeom prst="rect">
            <a:avLst/>
          </a:prstGeom>
        </p:spPr>
      </p:pic>
      <p:pic>
        <p:nvPicPr>
          <p:cNvPr id="174" name="Picture 17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3172" y="2157724"/>
            <a:ext cx="445585" cy="435083"/>
          </a:xfrm>
          <a:prstGeom prst="rect">
            <a:avLst/>
          </a:prstGeom>
        </p:spPr>
      </p:pic>
      <p:pic>
        <p:nvPicPr>
          <p:cNvPr id="175" name="Picture 17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1569" y="2157724"/>
            <a:ext cx="445585" cy="435083"/>
          </a:xfrm>
          <a:prstGeom prst="rect">
            <a:avLst/>
          </a:prstGeom>
        </p:spPr>
      </p:pic>
      <p:pic>
        <p:nvPicPr>
          <p:cNvPr id="176" name="Picture 17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9303" y="2157724"/>
            <a:ext cx="445585" cy="435083"/>
          </a:xfrm>
          <a:prstGeom prst="rect">
            <a:avLst/>
          </a:prstGeom>
        </p:spPr>
      </p:pic>
      <p:pic>
        <p:nvPicPr>
          <p:cNvPr id="178" name="Picture 17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2319" y="984694"/>
            <a:ext cx="445585" cy="435083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7364144" y="3108970"/>
            <a:ext cx="61908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chemeClr val="accent1"/>
                </a:solidFill>
                <a:latin typeface="Comic Sans MS" panose="030F0702030302020204" pitchFamily="66" charset="0"/>
                <a:cs typeface="Calibri" panose="020F0502020204030204" pitchFamily="34" charset="0"/>
              </a:rPr>
              <a:t>Mo</a:t>
            </a:r>
            <a:endParaRPr lang="en-GB" sz="2400" dirty="0">
              <a:solidFill>
                <a:schemeClr val="accent1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5717634" y="3657610"/>
            <a:ext cx="70243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chemeClr val="accent1"/>
                </a:solidFill>
                <a:latin typeface="Comic Sans MS" panose="030F0702030302020204" pitchFamily="66" charset="0"/>
                <a:cs typeface="Calibri" panose="020F0502020204030204" pitchFamily="34" charset="0"/>
              </a:rPr>
              <a:t>Ron</a:t>
            </a:r>
            <a:endParaRPr lang="en-GB" sz="2400" dirty="0">
              <a:solidFill>
                <a:schemeClr val="accent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6386292" y="4756149"/>
            <a:ext cx="37221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chemeClr val="accent1"/>
                </a:solidFill>
                <a:latin typeface="Comic Sans MS" panose="030F0702030302020204" pitchFamily="66" charset="0"/>
                <a:cs typeface="Calibri" panose="020F0502020204030204" pitchFamily="34" charset="0"/>
              </a:rPr>
              <a:t>0</a:t>
            </a:r>
            <a:endParaRPr lang="en-GB" sz="2400" dirty="0">
              <a:solidFill>
                <a:schemeClr val="accent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3567011" y="5692409"/>
            <a:ext cx="476284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chemeClr val="accent1"/>
                </a:solidFill>
                <a:latin typeface="Comic Sans MS" panose="030F0702030302020204" pitchFamily="66" charset="0"/>
                <a:cs typeface="Calibri" panose="020F0502020204030204" pitchFamily="34" charset="0"/>
              </a:rPr>
              <a:t>No, Annie had a difference of 5</a:t>
            </a:r>
            <a:endParaRPr lang="en-GB" sz="2400" dirty="0">
              <a:solidFill>
                <a:schemeClr val="accent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Rectangle 43"/>
              <p:cNvSpPr/>
              <p:nvPr/>
            </p:nvSpPr>
            <p:spPr>
              <a:xfrm>
                <a:off x="2502282" y="2659284"/>
                <a:ext cx="4603260" cy="461665"/>
              </a:xfrm>
              <a:prstGeom prst="rect">
                <a:avLst/>
              </a:prstGeom>
              <a:ln>
                <a:noFill/>
              </a:ln>
            </p:spPr>
            <p:txBody>
              <a:bodyPr wrap="square">
                <a:spAutoFit/>
              </a:bodyPr>
              <a:lstStyle/>
              <a:p>
                <a:r>
                  <a:rPr lang="en-GB" sz="2400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Key </a:t>
                </a:r>
                <a14:m>
                  <m:oMath xmlns:m="http://schemas.openxmlformats.org/officeDocument/2006/math">
                    <m:r>
                      <a:rPr lang="en-GB" sz="2400" b="0" i="0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      </m:t>
                    </m:r>
                    <m:r>
                      <a:rPr lang="en-GB" sz="24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400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 1 piece of fruit</a:t>
                </a:r>
              </a:p>
            </p:txBody>
          </p:sp>
        </mc:Choice>
        <mc:Fallback xmlns="">
          <p:sp>
            <p:nvSpPr>
              <p:cNvPr id="44" name="Rectangle 4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02282" y="2659284"/>
                <a:ext cx="4603260" cy="461665"/>
              </a:xfrm>
              <a:prstGeom prst="rect">
                <a:avLst/>
              </a:prstGeom>
              <a:blipFill>
                <a:blip r:embed="rId8"/>
                <a:stretch>
                  <a:fillRect l="-1984" t="-10526" b="-28947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5" name="Picture 4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6061" y="2640234"/>
            <a:ext cx="502489" cy="490646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666867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0" grpId="0"/>
      <p:bldP spid="41" grpId="0"/>
      <p:bldP spid="4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954667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cs typeface="Calibri" panose="020F0502020204030204" pitchFamily="34" charset="0"/>
              </a:rPr>
              <a:t>Have a go at question</a:t>
            </a:r>
            <a:br>
              <a:rPr lang="en-GB" dirty="0">
                <a:cs typeface="Calibri" panose="020F0502020204030204" pitchFamily="34" charset="0"/>
              </a:rPr>
            </a:br>
            <a:r>
              <a:rPr lang="en-GB" dirty="0">
                <a:cs typeface="Calibri" panose="020F0502020204030204" pitchFamily="34" charset="0"/>
              </a:rPr>
              <a:t>1 on the worksheet</a:t>
            </a:r>
          </a:p>
        </p:txBody>
      </p:sp>
    </p:spTree>
    <p:extLst>
      <p:ext uri="{BB962C8B-B14F-4D97-AF65-F5344CB8AC3E}">
        <p14:creationId xmlns:p14="http://schemas.microsoft.com/office/powerpoint/2010/main" val="37822426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2435" y="3292425"/>
            <a:ext cx="5288127" cy="2928339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9684" y="408908"/>
            <a:ext cx="5153631" cy="271436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884720" y="1227586"/>
            <a:ext cx="1294451" cy="156146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4720" y="4113524"/>
            <a:ext cx="1427798" cy="156865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932711" y="2618652"/>
            <a:ext cx="358835" cy="34080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301740" y="2618652"/>
            <a:ext cx="358835" cy="34080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039799" y="2618652"/>
            <a:ext cx="358835" cy="340803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670770" y="2618652"/>
            <a:ext cx="358835" cy="340803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408829" y="2618652"/>
            <a:ext cx="358835" cy="340803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777860" y="2618652"/>
            <a:ext cx="358835" cy="340803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136695" y="2618652"/>
            <a:ext cx="358835" cy="340803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505724" y="2618652"/>
            <a:ext cx="358835" cy="340803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7"/>
          <a:srcRect r="7834"/>
          <a:stretch/>
        </p:blipFill>
        <p:spPr>
          <a:xfrm>
            <a:off x="5243783" y="2618652"/>
            <a:ext cx="330723" cy="340803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874754" y="2618652"/>
            <a:ext cx="358835" cy="340803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612813" y="2618652"/>
            <a:ext cx="358835" cy="340803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981844" y="2618652"/>
            <a:ext cx="358835" cy="340803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932711" y="2091168"/>
            <a:ext cx="358835" cy="340803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301740" y="2091168"/>
            <a:ext cx="358835" cy="340803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039799" y="2091168"/>
            <a:ext cx="358835" cy="340803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670770" y="2091168"/>
            <a:ext cx="358835" cy="340803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408829" y="2091168"/>
            <a:ext cx="358835" cy="340803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777860" y="2091168"/>
            <a:ext cx="358835" cy="340803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136695" y="2091168"/>
            <a:ext cx="358835" cy="340803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505724" y="2091168"/>
            <a:ext cx="358835" cy="340803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 rotWithShape="1">
          <a:blip r:embed="rId7"/>
          <a:srcRect r="7834"/>
          <a:stretch/>
        </p:blipFill>
        <p:spPr>
          <a:xfrm>
            <a:off x="5243783" y="2091168"/>
            <a:ext cx="330723" cy="340803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874754" y="2091168"/>
            <a:ext cx="358835" cy="340803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932711" y="1563684"/>
            <a:ext cx="358835" cy="340803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301740" y="1563684"/>
            <a:ext cx="358835" cy="340803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039799" y="1563684"/>
            <a:ext cx="358835" cy="340803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670770" y="1563684"/>
            <a:ext cx="358835" cy="340803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408829" y="1563684"/>
            <a:ext cx="358835" cy="340803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777860" y="1563684"/>
            <a:ext cx="358835" cy="340803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 rotWithShape="1">
          <a:blip r:embed="rId7"/>
          <a:srcRect t="9988"/>
          <a:stretch/>
        </p:blipFill>
        <p:spPr>
          <a:xfrm>
            <a:off x="1932710" y="3078956"/>
            <a:ext cx="358835" cy="306765"/>
          </a:xfrm>
          <a:prstGeom prst="rect">
            <a:avLst/>
          </a:prstGeom>
        </p:spPr>
      </p:pic>
      <p:pic>
        <p:nvPicPr>
          <p:cNvPr id="36" name="Picture 3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922516" y="4550822"/>
            <a:ext cx="358835" cy="340803"/>
          </a:xfrm>
          <a:prstGeom prst="rect">
            <a:avLst/>
          </a:prstGeom>
        </p:spPr>
      </p:pic>
      <p:pic>
        <p:nvPicPr>
          <p:cNvPr id="37" name="Picture 3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291545" y="4550822"/>
            <a:ext cx="358835" cy="340803"/>
          </a:xfrm>
          <a:prstGeom prst="rect">
            <a:avLst/>
          </a:prstGeom>
        </p:spPr>
      </p:pic>
      <p:pic>
        <p:nvPicPr>
          <p:cNvPr id="38" name="Picture 3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660575" y="4550822"/>
            <a:ext cx="358835" cy="340803"/>
          </a:xfrm>
          <a:prstGeom prst="rect">
            <a:avLst/>
          </a:prstGeom>
        </p:spPr>
      </p:pic>
      <p:pic>
        <p:nvPicPr>
          <p:cNvPr id="39" name="Picture 3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922516" y="5102019"/>
            <a:ext cx="358835" cy="340803"/>
          </a:xfrm>
          <a:prstGeom prst="rect">
            <a:avLst/>
          </a:prstGeom>
        </p:spPr>
      </p:pic>
      <p:pic>
        <p:nvPicPr>
          <p:cNvPr id="40" name="Picture 3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291545" y="5102019"/>
            <a:ext cx="358835" cy="340803"/>
          </a:xfrm>
          <a:prstGeom prst="rect">
            <a:avLst/>
          </a:prstGeom>
        </p:spPr>
      </p:pic>
      <p:pic>
        <p:nvPicPr>
          <p:cNvPr id="41" name="Picture 4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029604" y="5102019"/>
            <a:ext cx="358835" cy="340803"/>
          </a:xfrm>
          <a:prstGeom prst="rect">
            <a:avLst/>
          </a:prstGeom>
        </p:spPr>
      </p:pic>
      <p:pic>
        <p:nvPicPr>
          <p:cNvPr id="42" name="Picture 4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660575" y="5102019"/>
            <a:ext cx="358835" cy="340803"/>
          </a:xfrm>
          <a:prstGeom prst="rect">
            <a:avLst/>
          </a:prstGeom>
        </p:spPr>
      </p:pic>
      <p:pic>
        <p:nvPicPr>
          <p:cNvPr id="43" name="Picture 4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398634" y="5102019"/>
            <a:ext cx="358835" cy="340803"/>
          </a:xfrm>
          <a:prstGeom prst="rect">
            <a:avLst/>
          </a:prstGeom>
        </p:spPr>
      </p:pic>
      <p:pic>
        <p:nvPicPr>
          <p:cNvPr id="44" name="Picture 4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932711" y="5631363"/>
            <a:ext cx="358835" cy="340803"/>
          </a:xfrm>
          <a:prstGeom prst="rect">
            <a:avLst/>
          </a:prstGeom>
        </p:spPr>
      </p:pic>
      <p:pic>
        <p:nvPicPr>
          <p:cNvPr id="45" name="Picture 4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301740" y="5631363"/>
            <a:ext cx="358835" cy="340803"/>
          </a:xfrm>
          <a:prstGeom prst="rect">
            <a:avLst/>
          </a:prstGeom>
        </p:spPr>
      </p:pic>
      <p:pic>
        <p:nvPicPr>
          <p:cNvPr id="46" name="Picture 4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039799" y="5631363"/>
            <a:ext cx="358835" cy="340803"/>
          </a:xfrm>
          <a:prstGeom prst="rect">
            <a:avLst/>
          </a:prstGeom>
        </p:spPr>
      </p:pic>
      <p:pic>
        <p:nvPicPr>
          <p:cNvPr id="47" name="Picture 4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670770" y="5631363"/>
            <a:ext cx="358835" cy="340803"/>
          </a:xfrm>
          <a:prstGeom prst="rect">
            <a:avLst/>
          </a:prstGeom>
        </p:spPr>
      </p:pic>
      <p:pic>
        <p:nvPicPr>
          <p:cNvPr id="48" name="Picture 4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408829" y="5631363"/>
            <a:ext cx="358835" cy="340803"/>
          </a:xfrm>
          <a:prstGeom prst="rect">
            <a:avLst/>
          </a:prstGeom>
        </p:spPr>
      </p:pic>
      <p:pic>
        <p:nvPicPr>
          <p:cNvPr id="49" name="Picture 4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777860" y="5631363"/>
            <a:ext cx="358835" cy="340803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899453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3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"/>
                            </p:stCondLst>
                            <p:childTnLst>
                              <p:par>
                                <p:cTn id="9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3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600"/>
                            </p:stCondLst>
                            <p:childTnLst>
                              <p:par>
                                <p:cTn id="13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3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900"/>
                            </p:stCondLst>
                            <p:childTnLst>
                              <p:par>
                                <p:cTn id="17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3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200"/>
                            </p:stCondLst>
                            <p:childTnLst>
                              <p:par>
                                <p:cTn id="21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3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3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"/>
                            </p:stCondLst>
                            <p:childTnLst>
                              <p:par>
                                <p:cTn id="34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6" dur="2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00"/>
                            </p:stCondLst>
                            <p:childTnLst>
                              <p:par>
                                <p:cTn id="38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0" dur="2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600"/>
                            </p:stCondLst>
                            <p:childTnLst>
                              <p:par>
                                <p:cTn id="42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4" dur="2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800"/>
                            </p:stCondLst>
                            <p:childTnLst>
                              <p:par>
                                <p:cTn id="46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8" dur="2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000"/>
                            </p:stCondLst>
                            <p:childTnLst>
                              <p:par>
                                <p:cTn id="50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2" dur="2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200"/>
                            </p:stCondLst>
                            <p:childTnLst>
                              <p:par>
                                <p:cTn id="54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6" dur="2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400"/>
                            </p:stCondLst>
                            <p:childTnLst>
                              <p:par>
                                <p:cTn id="58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0" dur="2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600"/>
                            </p:stCondLst>
                            <p:childTnLst>
                              <p:par>
                                <p:cTn id="62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4" dur="2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800"/>
                            </p:stCondLst>
                            <p:childTnLst>
                              <p:par>
                                <p:cTn id="66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8" dur="2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3" dur="2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200"/>
                            </p:stCondLst>
                            <p:childTnLst>
                              <p:par>
                                <p:cTn id="75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7" dur="2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400"/>
                            </p:stCondLst>
                            <p:childTnLst>
                              <p:par>
                                <p:cTn id="79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1" dur="2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600"/>
                            </p:stCondLst>
                            <p:childTnLst>
                              <p:par>
                                <p:cTn id="83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5" dur="2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800"/>
                            </p:stCondLst>
                            <p:childTnLst>
                              <p:par>
                                <p:cTn id="87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9" dur="2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1000"/>
                            </p:stCondLst>
                            <p:childTnLst>
                              <p:par>
                                <p:cTn id="91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3" dur="2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200"/>
                            </p:stCondLst>
                            <p:childTnLst>
                              <p:par>
                                <p:cTn id="95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7" dur="2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1400"/>
                            </p:stCondLst>
                            <p:childTnLst>
                              <p:par>
                                <p:cTn id="99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1" dur="2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1600"/>
                            </p:stCondLst>
                            <p:childTnLst>
                              <p:par>
                                <p:cTn id="103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5" dur="2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1800"/>
                            </p:stCondLst>
                            <p:childTnLst>
                              <p:par>
                                <p:cTn id="107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9" dur="2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4" dur="6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1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4" dur="2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9" dur="2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0702" y="4254734"/>
            <a:ext cx="1427798" cy="172232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063" y="4197023"/>
            <a:ext cx="1371025" cy="1690725"/>
          </a:xfrm>
          <a:prstGeom prst="rect">
            <a:avLst/>
          </a:prstGeom>
        </p:spPr>
      </p:pic>
      <p:sp>
        <p:nvSpPr>
          <p:cNvPr id="2" name="Rounded Rectangular Callout 1"/>
          <p:cNvSpPr/>
          <p:nvPr/>
        </p:nvSpPr>
        <p:spPr>
          <a:xfrm>
            <a:off x="4206240" y="4575145"/>
            <a:ext cx="2560320" cy="1081498"/>
          </a:xfrm>
          <a:prstGeom prst="wedgeRoundRectCallout">
            <a:avLst>
              <a:gd name="adj1" fmla="val 64881"/>
              <a:gd name="adj2" fmla="val 6784"/>
              <a:gd name="adj3" fmla="val 16667"/>
            </a:avLst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>
                <a:latin typeface="Comic Sans MS" panose="030F0702030302020204" pitchFamily="66" charset="0"/>
              </a:rPr>
              <a:t>The whole class have been video calling our relatives</a:t>
            </a:r>
          </a:p>
        </p:txBody>
      </p:sp>
      <p:sp>
        <p:nvSpPr>
          <p:cNvPr id="10" name="Rounded Rectangular Callout 9"/>
          <p:cNvSpPr/>
          <p:nvPr/>
        </p:nvSpPr>
        <p:spPr>
          <a:xfrm>
            <a:off x="5335776" y="3625171"/>
            <a:ext cx="2058605" cy="696888"/>
          </a:xfrm>
          <a:prstGeom prst="wedgeRoundRectCallout">
            <a:avLst>
              <a:gd name="adj1" fmla="val 44370"/>
              <a:gd name="adj2" fmla="val -112500"/>
              <a:gd name="adj3" fmla="val 16667"/>
            </a:avLst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>
                <a:latin typeface="Comic Sans MS" panose="030F0702030302020204" pitchFamily="66" charset="0"/>
              </a:rPr>
              <a:t>We’ve called 20 grandmas!</a:t>
            </a:r>
          </a:p>
        </p:txBody>
      </p:sp>
      <p:sp>
        <p:nvSpPr>
          <p:cNvPr id="11" name="Rounded Rectangular Callout 10"/>
          <p:cNvSpPr/>
          <p:nvPr/>
        </p:nvSpPr>
        <p:spPr>
          <a:xfrm>
            <a:off x="1155928" y="3667091"/>
            <a:ext cx="2560320" cy="696888"/>
          </a:xfrm>
          <a:prstGeom prst="wedgeRoundRectCallout">
            <a:avLst>
              <a:gd name="adj1" fmla="val -50377"/>
              <a:gd name="adj2" fmla="val -83871"/>
              <a:gd name="adj3" fmla="val 16667"/>
            </a:avLst>
          </a:prstGeom>
          <a:ln>
            <a:solidFill>
              <a:srgbClr val="00B0F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>
                <a:latin typeface="Comic Sans MS" panose="030F0702030302020204" pitchFamily="66" charset="0"/>
              </a:rPr>
              <a:t>And twice as many uncles as grandmas!</a:t>
            </a:r>
          </a:p>
        </p:txBody>
      </p:sp>
      <p:sp>
        <p:nvSpPr>
          <p:cNvPr id="12" name="Rounded Rectangular Callout 11"/>
          <p:cNvSpPr/>
          <p:nvPr/>
        </p:nvSpPr>
        <p:spPr>
          <a:xfrm>
            <a:off x="1576651" y="5101553"/>
            <a:ext cx="2347004" cy="875502"/>
          </a:xfrm>
          <a:prstGeom prst="wedgeRoundRectCallout">
            <a:avLst>
              <a:gd name="adj1" fmla="val -59363"/>
              <a:gd name="adj2" fmla="val -43315"/>
              <a:gd name="adj3" fmla="val 16667"/>
            </a:avLst>
          </a:prstGeom>
          <a:ln>
            <a:solidFill>
              <a:srgbClr val="E5BCE6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>
                <a:latin typeface="Comic Sans MS" panose="030F0702030302020204" pitchFamily="66" charset="0"/>
              </a:rPr>
              <a:t>But five fewer cousins than uncles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/>
              <p:cNvSpPr/>
              <p:nvPr/>
            </p:nvSpPr>
            <p:spPr>
              <a:xfrm>
                <a:off x="3649288" y="353847"/>
                <a:ext cx="4603260" cy="461665"/>
              </a:xfrm>
              <a:prstGeom prst="rect">
                <a:avLst/>
              </a:prstGeom>
              <a:ln>
                <a:noFill/>
              </a:ln>
            </p:spPr>
            <p:txBody>
              <a:bodyPr wrap="square">
                <a:spAutoFit/>
              </a:bodyPr>
              <a:lstStyle/>
              <a:p>
                <a:r>
                  <a:rPr lang="en-GB" sz="2400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Key </a:t>
                </a:r>
                <a14:m>
                  <m:oMath xmlns:m="http://schemas.openxmlformats.org/officeDocument/2006/math">
                    <m:r>
                      <a:rPr lang="en-GB" sz="24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400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         __ relatives called</a:t>
                </a:r>
              </a:p>
            </p:txBody>
          </p:sp>
        </mc:Choice>
        <mc:Fallback xmlns="">
          <p:sp>
            <p:nvSpPr>
              <p:cNvPr id="19" name="Rectangle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49288" y="353847"/>
                <a:ext cx="4603260" cy="461665"/>
              </a:xfrm>
              <a:prstGeom prst="rect">
                <a:avLst/>
              </a:prstGeom>
              <a:blipFill>
                <a:blip r:embed="rId7"/>
                <a:stretch>
                  <a:fillRect l="-2119" t="-10526" b="-28947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/>
          <p:cNvSpPr/>
          <p:nvPr/>
        </p:nvSpPr>
        <p:spPr>
          <a:xfrm>
            <a:off x="524816" y="490451"/>
            <a:ext cx="1806673" cy="54233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24816" y="553369"/>
            <a:ext cx="1806673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200" dirty="0">
                <a:latin typeface="Comic Sans MS" panose="030F0702030302020204" pitchFamily="66" charset="0"/>
              </a:rPr>
              <a:t>Relatives</a:t>
            </a:r>
          </a:p>
        </p:txBody>
      </p:sp>
      <p:sp>
        <p:nvSpPr>
          <p:cNvPr id="16" name="Rectangle 15"/>
          <p:cNvSpPr/>
          <p:nvPr/>
        </p:nvSpPr>
        <p:spPr>
          <a:xfrm>
            <a:off x="524816" y="1032781"/>
            <a:ext cx="1806673" cy="54233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24816" y="1098916"/>
            <a:ext cx="180667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200" dirty="0">
                <a:latin typeface="Comic Sans MS" panose="030F0702030302020204" pitchFamily="66" charset="0"/>
              </a:rPr>
              <a:t>Grandmas</a:t>
            </a:r>
          </a:p>
        </p:txBody>
      </p:sp>
      <p:sp>
        <p:nvSpPr>
          <p:cNvPr id="18" name="Rectangle 17"/>
          <p:cNvSpPr/>
          <p:nvPr/>
        </p:nvSpPr>
        <p:spPr>
          <a:xfrm>
            <a:off x="2331488" y="1032781"/>
            <a:ext cx="5513960" cy="54233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524816" y="1573886"/>
            <a:ext cx="1806673" cy="54233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524816" y="1643069"/>
            <a:ext cx="180667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200" dirty="0">
                <a:latin typeface="Comic Sans MS" panose="030F0702030302020204" pitchFamily="66" charset="0"/>
              </a:rPr>
              <a:t>Uncles</a:t>
            </a:r>
          </a:p>
        </p:txBody>
      </p:sp>
      <p:sp>
        <p:nvSpPr>
          <p:cNvPr id="29" name="Rectangle 28"/>
          <p:cNvSpPr/>
          <p:nvPr/>
        </p:nvSpPr>
        <p:spPr>
          <a:xfrm>
            <a:off x="2331489" y="1573886"/>
            <a:ext cx="5513960" cy="54233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524816" y="2117743"/>
            <a:ext cx="1806673" cy="54233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524817" y="2170602"/>
            <a:ext cx="180667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200" dirty="0">
                <a:latin typeface="Comic Sans MS" panose="030F0702030302020204" pitchFamily="66" charset="0"/>
              </a:rPr>
              <a:t>Cousins</a:t>
            </a:r>
          </a:p>
        </p:txBody>
      </p:sp>
      <p:sp>
        <p:nvSpPr>
          <p:cNvPr id="42" name="Rectangle 41"/>
          <p:cNvSpPr/>
          <p:nvPr/>
        </p:nvSpPr>
        <p:spPr>
          <a:xfrm>
            <a:off x="2331489" y="2117743"/>
            <a:ext cx="5513960" cy="54233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1026" name="Picture 2" descr="100+ Free Wink &amp; Smiley Illustrations - Pixabay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8503" y="169995"/>
            <a:ext cx="664956" cy="6688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78744" y="2290587"/>
            <a:ext cx="1427798" cy="1568657"/>
          </a:xfrm>
          <a:prstGeom prst="rect">
            <a:avLst/>
          </a:prstGeom>
        </p:spPr>
      </p:pic>
      <p:pic>
        <p:nvPicPr>
          <p:cNvPr id="54" name="Picture 2" descr="100+ Free Wink &amp; Smiley Illustrations - Pixabay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6088" y="1069340"/>
            <a:ext cx="473800" cy="4766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5" name="Picture 2" descr="100+ Free Wink &amp; Smiley Illustrations - Pixabay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4487" y="1069340"/>
            <a:ext cx="473800" cy="4766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7" name="Picture 2" descr="100+ Free Wink &amp; Smiley Illustrations - Pixabay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6088" y="1610445"/>
            <a:ext cx="473800" cy="4766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8" name="Picture 2" descr="100+ Free Wink &amp; Smiley Illustrations - Pixabay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4487" y="1610445"/>
            <a:ext cx="473800" cy="4766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9" name="Picture 2" descr="100+ Free Wink &amp; Smiley Illustrations - Pixabay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2886" y="1610445"/>
            <a:ext cx="473800" cy="4766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0" name="Picture 2" descr="100+ Free Wink &amp; Smiley Illustrations - Pixabay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1285" y="1610445"/>
            <a:ext cx="473800" cy="4766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 12"/>
          <p:cNvSpPr/>
          <p:nvPr/>
        </p:nvSpPr>
        <p:spPr>
          <a:xfrm>
            <a:off x="5406662" y="285889"/>
            <a:ext cx="34657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?</a:t>
            </a:r>
          </a:p>
        </p:txBody>
      </p:sp>
      <p:sp>
        <p:nvSpPr>
          <p:cNvPr id="61" name="Rectangle 60"/>
          <p:cNvSpPr/>
          <p:nvPr/>
        </p:nvSpPr>
        <p:spPr>
          <a:xfrm>
            <a:off x="5324909" y="318513"/>
            <a:ext cx="51007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10</a:t>
            </a:r>
          </a:p>
        </p:txBody>
      </p:sp>
      <p:pic>
        <p:nvPicPr>
          <p:cNvPr id="62" name="Picture 2" descr="100+ Free Wink &amp; Smiley Illustrations - Pixabay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6088" y="2143123"/>
            <a:ext cx="473800" cy="4766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3" name="Picture 2" descr="100+ Free Wink &amp; Smiley Illustrations - Pixabay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4487" y="2143123"/>
            <a:ext cx="473800" cy="4766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4" name="Picture 2" descr="100+ Free Wink &amp; Smiley Illustrations - Pixabay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2886" y="2143123"/>
            <a:ext cx="473800" cy="4766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5" name="Picture 2" descr="100+ Free Wink &amp; Smiley Illustrations - Pixabay"/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606"/>
          <a:stretch/>
        </p:blipFill>
        <p:spPr bwMode="auto">
          <a:xfrm>
            <a:off x="4171285" y="2151550"/>
            <a:ext cx="234028" cy="4766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442089"/>
            <a:ext cx="1334620" cy="1609923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961459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9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9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9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47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47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10" grpId="0" animBg="1"/>
      <p:bldP spid="10" grpId="1" animBg="1"/>
      <p:bldP spid="10" grpId="2" animBg="1"/>
      <p:bldP spid="11" grpId="0" animBg="1"/>
      <p:bldP spid="11" grpId="1" animBg="1"/>
      <p:bldP spid="11" grpId="2" animBg="1"/>
      <p:bldP spid="12" grpId="0" animBg="1"/>
      <p:bldP spid="12" grpId="1" animBg="1"/>
      <p:bldP spid="12" grpId="2" animBg="1"/>
      <p:bldP spid="19" grpId="0"/>
      <p:bldP spid="3" grpId="0" animBg="1"/>
      <p:bldP spid="4" grpId="0"/>
      <p:bldP spid="16" grpId="0" animBg="1"/>
      <p:bldP spid="17" grpId="0"/>
      <p:bldP spid="18" grpId="0" animBg="1"/>
      <p:bldP spid="26" grpId="0" animBg="1"/>
      <p:bldP spid="27" grpId="0"/>
      <p:bldP spid="29" grpId="0" animBg="1"/>
      <p:bldP spid="40" grpId="0" animBg="1"/>
      <p:bldP spid="41" grpId="0"/>
      <p:bldP spid="42" grpId="0" animBg="1"/>
      <p:bldP spid="13" grpId="0"/>
      <p:bldP spid="13" grpId="1"/>
      <p:bldP spid="13" grpId="2"/>
      <p:bldP spid="61" grpId="2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/>
              <p:cNvSpPr/>
              <p:nvPr/>
            </p:nvSpPr>
            <p:spPr>
              <a:xfrm>
                <a:off x="3649288" y="353847"/>
                <a:ext cx="4603260" cy="461665"/>
              </a:xfrm>
              <a:prstGeom prst="rect">
                <a:avLst/>
              </a:prstGeom>
              <a:ln>
                <a:noFill/>
              </a:ln>
            </p:spPr>
            <p:txBody>
              <a:bodyPr wrap="square">
                <a:spAutoFit/>
              </a:bodyPr>
              <a:lstStyle/>
              <a:p>
                <a:r>
                  <a:rPr lang="en-GB" sz="2400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Key </a:t>
                </a:r>
                <a14:m>
                  <m:oMath xmlns:m="http://schemas.openxmlformats.org/officeDocument/2006/math">
                    <m:r>
                      <a:rPr lang="en-GB" sz="2400" b="0" i="0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       </m:t>
                    </m:r>
                    <m:r>
                      <a:rPr lang="en-GB" sz="24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  </m:t>
                    </m:r>
                    <m:r>
                      <a:rPr lang="en-GB" sz="24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400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 __ relatives called</a:t>
                </a:r>
              </a:p>
            </p:txBody>
          </p:sp>
        </mc:Choice>
        <mc:Fallback xmlns="">
          <p:sp>
            <p:nvSpPr>
              <p:cNvPr id="19" name="Rectangle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49288" y="353847"/>
                <a:ext cx="4603260" cy="461665"/>
              </a:xfrm>
              <a:prstGeom prst="rect">
                <a:avLst/>
              </a:prstGeom>
              <a:blipFill>
                <a:blip r:embed="rId6"/>
                <a:stretch>
                  <a:fillRect l="-2119" t="-10526" b="-28947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/>
          <p:cNvSpPr/>
          <p:nvPr/>
        </p:nvSpPr>
        <p:spPr>
          <a:xfrm>
            <a:off x="524816" y="490451"/>
            <a:ext cx="1806673" cy="54233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24816" y="553369"/>
            <a:ext cx="1806673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200" dirty="0">
                <a:latin typeface="Comic Sans MS" panose="030F0702030302020204" pitchFamily="66" charset="0"/>
              </a:rPr>
              <a:t>Relatives</a:t>
            </a:r>
          </a:p>
        </p:txBody>
      </p:sp>
      <p:sp>
        <p:nvSpPr>
          <p:cNvPr id="16" name="Rectangle 15"/>
          <p:cNvSpPr/>
          <p:nvPr/>
        </p:nvSpPr>
        <p:spPr>
          <a:xfrm>
            <a:off x="524816" y="1032781"/>
            <a:ext cx="1806673" cy="54233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24816" y="1098916"/>
            <a:ext cx="180667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200" dirty="0">
                <a:latin typeface="Comic Sans MS" panose="030F0702030302020204" pitchFamily="66" charset="0"/>
              </a:rPr>
              <a:t>Grandmas</a:t>
            </a:r>
          </a:p>
        </p:txBody>
      </p:sp>
      <p:sp>
        <p:nvSpPr>
          <p:cNvPr id="18" name="Rectangle 17"/>
          <p:cNvSpPr/>
          <p:nvPr/>
        </p:nvSpPr>
        <p:spPr>
          <a:xfrm>
            <a:off x="2331488" y="1032781"/>
            <a:ext cx="5513960" cy="54233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524816" y="1573886"/>
            <a:ext cx="1806673" cy="54233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524816" y="1643069"/>
            <a:ext cx="180667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200" dirty="0">
                <a:latin typeface="Comic Sans MS" panose="030F0702030302020204" pitchFamily="66" charset="0"/>
              </a:rPr>
              <a:t>Uncles</a:t>
            </a:r>
          </a:p>
        </p:txBody>
      </p:sp>
      <p:sp>
        <p:nvSpPr>
          <p:cNvPr id="29" name="Rectangle 28"/>
          <p:cNvSpPr/>
          <p:nvPr/>
        </p:nvSpPr>
        <p:spPr>
          <a:xfrm>
            <a:off x="2331489" y="1573886"/>
            <a:ext cx="5513960" cy="54233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524816" y="2117743"/>
            <a:ext cx="1806673" cy="54233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524817" y="2170602"/>
            <a:ext cx="180667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200" dirty="0">
                <a:latin typeface="Comic Sans MS" panose="030F0702030302020204" pitchFamily="66" charset="0"/>
              </a:rPr>
              <a:t>Cousins</a:t>
            </a:r>
          </a:p>
        </p:txBody>
      </p:sp>
      <p:sp>
        <p:nvSpPr>
          <p:cNvPr id="42" name="Rectangle 41"/>
          <p:cNvSpPr/>
          <p:nvPr/>
        </p:nvSpPr>
        <p:spPr>
          <a:xfrm>
            <a:off x="2331489" y="2117743"/>
            <a:ext cx="5513960" cy="54233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1026" name="Picture 2" descr="100+ Free Wink &amp; Smiley Illustrations - Pixabay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2903" y="169995"/>
            <a:ext cx="664956" cy="6688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4" name="Picture 2" descr="100+ Free Wink &amp; Smiley Illustrations - Pixabay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6088" y="1069340"/>
            <a:ext cx="473800" cy="4766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5" name="Picture 2" descr="100+ Free Wink &amp; Smiley Illustrations - Pixabay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4487" y="1069340"/>
            <a:ext cx="473800" cy="4766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7" name="Picture 2" descr="100+ Free Wink &amp; Smiley Illustrations - Pixabay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6088" y="1610445"/>
            <a:ext cx="473800" cy="4766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8" name="Picture 2" descr="100+ Free Wink &amp; Smiley Illustrations - Pixabay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4487" y="1610445"/>
            <a:ext cx="473800" cy="4766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9" name="Picture 2" descr="100+ Free Wink &amp; Smiley Illustrations - Pixabay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2886" y="1610445"/>
            <a:ext cx="473800" cy="4766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0" name="Picture 2" descr="100+ Free Wink &amp; Smiley Illustrations - Pixabay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1285" y="1610445"/>
            <a:ext cx="473800" cy="4766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" name="Rectangle 60"/>
          <p:cNvSpPr/>
          <p:nvPr/>
        </p:nvSpPr>
        <p:spPr>
          <a:xfrm>
            <a:off x="5324909" y="318513"/>
            <a:ext cx="51007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10</a:t>
            </a:r>
          </a:p>
        </p:txBody>
      </p:sp>
      <p:pic>
        <p:nvPicPr>
          <p:cNvPr id="62" name="Picture 2" descr="100+ Free Wink &amp; Smiley Illustrations - Pixabay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6088" y="2143123"/>
            <a:ext cx="473800" cy="4766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3" name="Picture 2" descr="100+ Free Wink &amp; Smiley Illustrations - Pixabay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4487" y="2143123"/>
            <a:ext cx="473800" cy="4766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4" name="Picture 2" descr="100+ Free Wink &amp; Smiley Illustrations - Pixabay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2886" y="2143123"/>
            <a:ext cx="473800" cy="4766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5" name="Picture 2" descr="100+ Free Wink &amp; Smiley Illustrations - Pixabay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606"/>
          <a:stretch/>
        </p:blipFill>
        <p:spPr bwMode="auto">
          <a:xfrm>
            <a:off x="4171285" y="2151550"/>
            <a:ext cx="234028" cy="4766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6" name="Rectangle 35"/>
              <p:cNvSpPr/>
              <p:nvPr/>
            </p:nvSpPr>
            <p:spPr>
              <a:xfrm>
                <a:off x="3632113" y="3382450"/>
                <a:ext cx="4603260" cy="461665"/>
              </a:xfrm>
              <a:prstGeom prst="rect">
                <a:avLst/>
              </a:prstGeom>
              <a:ln>
                <a:noFill/>
              </a:ln>
            </p:spPr>
            <p:txBody>
              <a:bodyPr wrap="square">
                <a:spAutoFit/>
              </a:bodyPr>
              <a:lstStyle/>
              <a:p>
                <a:r>
                  <a:rPr lang="en-GB" sz="2400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Key </a:t>
                </a:r>
                <a14:m>
                  <m:oMath xmlns:m="http://schemas.openxmlformats.org/officeDocument/2006/math">
                    <m:r>
                      <a:rPr lang="en-GB" sz="2400" b="0" i="0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           </m:t>
                    </m:r>
                    <m:r>
                      <a:rPr lang="en-GB" sz="24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400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__ relatives called</a:t>
                </a:r>
              </a:p>
            </p:txBody>
          </p:sp>
        </mc:Choice>
        <mc:Fallback xmlns="">
          <p:sp>
            <p:nvSpPr>
              <p:cNvPr id="36" name="Rectangle 3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32113" y="3382450"/>
                <a:ext cx="4603260" cy="461665"/>
              </a:xfrm>
              <a:prstGeom prst="rect">
                <a:avLst/>
              </a:prstGeom>
              <a:blipFill>
                <a:blip r:embed="rId8"/>
                <a:stretch>
                  <a:fillRect l="-2119" t="-10526" b="-28947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Rectangle 36"/>
          <p:cNvSpPr/>
          <p:nvPr/>
        </p:nvSpPr>
        <p:spPr>
          <a:xfrm>
            <a:off x="507641" y="3519054"/>
            <a:ext cx="1806673" cy="54233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507641" y="3581972"/>
            <a:ext cx="1806673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200" dirty="0">
                <a:latin typeface="Comic Sans MS" panose="030F0702030302020204" pitchFamily="66" charset="0"/>
              </a:rPr>
              <a:t>Relatives</a:t>
            </a:r>
          </a:p>
        </p:txBody>
      </p:sp>
      <p:sp>
        <p:nvSpPr>
          <p:cNvPr id="39" name="Rectangle 38"/>
          <p:cNvSpPr/>
          <p:nvPr/>
        </p:nvSpPr>
        <p:spPr>
          <a:xfrm>
            <a:off x="507641" y="4061384"/>
            <a:ext cx="1806673" cy="54233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507641" y="4127519"/>
            <a:ext cx="180667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200" dirty="0">
                <a:latin typeface="Comic Sans MS" panose="030F0702030302020204" pitchFamily="66" charset="0"/>
              </a:rPr>
              <a:t>Grandmas</a:t>
            </a:r>
          </a:p>
        </p:txBody>
      </p:sp>
      <p:sp>
        <p:nvSpPr>
          <p:cNvPr id="44" name="Rectangle 43"/>
          <p:cNvSpPr/>
          <p:nvPr/>
        </p:nvSpPr>
        <p:spPr>
          <a:xfrm>
            <a:off x="2314313" y="4061384"/>
            <a:ext cx="5513960" cy="54233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507641" y="4602489"/>
            <a:ext cx="1806673" cy="54233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507641" y="4671672"/>
            <a:ext cx="180667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200" dirty="0">
                <a:latin typeface="Comic Sans MS" panose="030F0702030302020204" pitchFamily="66" charset="0"/>
              </a:rPr>
              <a:t>Uncles</a:t>
            </a:r>
          </a:p>
        </p:txBody>
      </p:sp>
      <p:sp>
        <p:nvSpPr>
          <p:cNvPr id="47" name="Rectangle 46"/>
          <p:cNvSpPr/>
          <p:nvPr/>
        </p:nvSpPr>
        <p:spPr>
          <a:xfrm>
            <a:off x="2314314" y="4602489"/>
            <a:ext cx="5513960" cy="54233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507641" y="5146346"/>
            <a:ext cx="1806673" cy="54233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507642" y="5199205"/>
            <a:ext cx="180667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200" dirty="0">
                <a:latin typeface="Comic Sans MS" panose="030F0702030302020204" pitchFamily="66" charset="0"/>
              </a:rPr>
              <a:t>Cousins</a:t>
            </a:r>
          </a:p>
        </p:txBody>
      </p:sp>
      <p:sp>
        <p:nvSpPr>
          <p:cNvPr id="50" name="Rectangle 49"/>
          <p:cNvSpPr/>
          <p:nvPr/>
        </p:nvSpPr>
        <p:spPr>
          <a:xfrm>
            <a:off x="2314314" y="5146346"/>
            <a:ext cx="5513960" cy="54233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1" name="Picture 2" descr="100+ Free Wink &amp; Smiley Illustrations - Pixabay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6528" y="3198598"/>
            <a:ext cx="664956" cy="6688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0" name="Rectangle 69"/>
          <p:cNvSpPr/>
          <p:nvPr/>
        </p:nvSpPr>
        <p:spPr>
          <a:xfrm>
            <a:off x="5307734" y="3347116"/>
            <a:ext cx="51007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10</a:t>
            </a:r>
          </a:p>
        </p:txBody>
      </p:sp>
      <p:sp>
        <p:nvSpPr>
          <p:cNvPr id="75" name="Rectangle 74"/>
          <p:cNvSpPr/>
          <p:nvPr/>
        </p:nvSpPr>
        <p:spPr>
          <a:xfrm>
            <a:off x="5376663" y="3353870"/>
            <a:ext cx="37221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070C0"/>
                </a:solidFill>
                <a:latin typeface="Comic Sans MS" panose="030F0702030302020204" pitchFamily="66" charset="0"/>
              </a:rPr>
              <a:t>5</a:t>
            </a:r>
          </a:p>
        </p:txBody>
      </p:sp>
      <p:pic>
        <p:nvPicPr>
          <p:cNvPr id="76" name="Picture 75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697325" y="2695904"/>
            <a:ext cx="747045" cy="747045"/>
          </a:xfrm>
          <a:prstGeom prst="rect">
            <a:avLst/>
          </a:prstGeom>
        </p:spPr>
      </p:pic>
      <p:sp>
        <p:nvSpPr>
          <p:cNvPr id="77" name="TextBox 76"/>
          <p:cNvSpPr txBox="1"/>
          <p:nvPr/>
        </p:nvSpPr>
        <p:spPr>
          <a:xfrm>
            <a:off x="6000169" y="2890749"/>
            <a:ext cx="20951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Comic Sans MS" panose="030F0702030302020204" pitchFamily="66" charset="0"/>
                <a:cs typeface="Calibri" panose="020F0502020204030204" pitchFamily="34" charset="0"/>
              </a:rPr>
              <a:t>Have a think</a:t>
            </a:r>
          </a:p>
        </p:txBody>
      </p:sp>
      <p:pic>
        <p:nvPicPr>
          <p:cNvPr id="78" name="Picture 2" descr="100+ Free Wink &amp; Smiley Illustrations - Pixabay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6088" y="4088060"/>
            <a:ext cx="473800" cy="4766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9" name="Picture 2" descr="100+ Free Wink &amp; Smiley Illustrations - Pixabay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4487" y="4088060"/>
            <a:ext cx="473800" cy="4766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" name="Picture 2" descr="100+ Free Wink &amp; Smiley Illustrations - Pixabay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7148" y="4088060"/>
            <a:ext cx="473800" cy="4766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" name="Picture 2" descr="100+ Free Wink &amp; Smiley Illustrations - Pixabay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5547" y="4088060"/>
            <a:ext cx="473800" cy="4766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7" name="Picture 2" descr="100+ Free Wink &amp; Smiley Illustrations - Pixabay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6088" y="4635741"/>
            <a:ext cx="473800" cy="4766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8" name="Picture 2" descr="100+ Free Wink &amp; Smiley Illustrations - Pixabay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4487" y="4635741"/>
            <a:ext cx="473800" cy="4766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9" name="Picture 2" descr="100+ Free Wink &amp; Smiley Illustrations - Pixabay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7148" y="4635741"/>
            <a:ext cx="473800" cy="4766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0" name="Picture 2" descr="100+ Free Wink &amp; Smiley Illustrations - Pixabay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5547" y="4635741"/>
            <a:ext cx="473800" cy="4766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1" name="Picture 2" descr="100+ Free Wink &amp; Smiley Illustrations - Pixabay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9716" y="4635741"/>
            <a:ext cx="473800" cy="4766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" name="Picture 2" descr="100+ Free Wink &amp; Smiley Illustrations - Pixabay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8115" y="4635741"/>
            <a:ext cx="473800" cy="4766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3" name="Picture 2" descr="100+ Free Wink &amp; Smiley Illustrations - Pixabay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0776" y="4635741"/>
            <a:ext cx="473800" cy="4766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4" name="Picture 2" descr="100+ Free Wink &amp; Smiley Illustrations - Pixabay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9175" y="4635741"/>
            <a:ext cx="473800" cy="4766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5" name="Picture 2" descr="100+ Free Wink &amp; Smiley Illustrations - Pixabay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6088" y="5176825"/>
            <a:ext cx="473800" cy="4766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6" name="Picture 2" descr="100+ Free Wink &amp; Smiley Illustrations - Pixabay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4487" y="5176825"/>
            <a:ext cx="473800" cy="4766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7" name="Picture 2" descr="100+ Free Wink &amp; Smiley Illustrations - Pixabay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2886" y="5176825"/>
            <a:ext cx="473800" cy="4766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9" name="Picture 2" descr="100+ Free Wink &amp; Smiley Illustrations - Pixabay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5547" y="5193862"/>
            <a:ext cx="473800" cy="4766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0" name="Picture 2" descr="100+ Free Wink &amp; Smiley Illustrations - Pixabay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9716" y="5193862"/>
            <a:ext cx="473800" cy="4766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1" name="Picture 2" descr="100+ Free Wink &amp; Smiley Illustrations - Pixabay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8115" y="5193862"/>
            <a:ext cx="473800" cy="4766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" name="Picture 2" descr="100+ Free Wink &amp; Smiley Illustrations - Pixabay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0776" y="5193862"/>
            <a:ext cx="473800" cy="4766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447163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mph" presetSubtype="2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36" dur="7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7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40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7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37" grpId="0" animBg="1"/>
      <p:bldP spid="38" grpId="0"/>
      <p:bldP spid="39" grpId="0" animBg="1"/>
      <p:bldP spid="43" grpId="0"/>
      <p:bldP spid="44" grpId="0" animBg="1"/>
      <p:bldP spid="45" grpId="0" animBg="1"/>
      <p:bldP spid="46" grpId="0"/>
      <p:bldP spid="47" grpId="0" animBg="1"/>
      <p:bldP spid="48" grpId="0" animBg="1"/>
      <p:bldP spid="49" grpId="0"/>
      <p:bldP spid="50" grpId="0" animBg="1"/>
      <p:bldP spid="70" grpId="0"/>
      <p:bldP spid="70" grpId="1"/>
      <p:bldP spid="70" grpId="2"/>
      <p:bldP spid="75" grpId="1"/>
      <p:bldP spid="77" grpId="0"/>
      <p:bldP spid="77" grpId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9|4.8|0.7|0.6|0.7|2.8|6.1|1.2|0.4|0.6|0.6|2.4|0.4|5.6|0.3|0.3|0.3|0.3|2|0.3|0.2|0.2|0.4|3.1|7.6|0.5|0.4|2|3.1|0.3|0.4|0.4|0.6|1.9|1|1.7|0.4|0.2|0.3|0.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.4|9.1|20.6|7.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7|2.5|3.4|8.2|19.6|1.7|1.4|6.4|18.1|6.7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6|4.7|3.8|2.8|4.2|8|0.9|10.7|6.8|13.3|2.8|1.6|6.9|6.9|0.9|2.4|0.6|9.5|8.4|2.2|2.4|3.8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.7|3|1.8|1.2|9.6|12.3|13.5|2.2|15.4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1.9|7|9.4|1.4|5.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|10.9|7.4|20.1"/>
</p:tagLst>
</file>

<file path=ppt/theme/theme1.xml><?xml version="1.0" encoding="utf-8"?>
<a:theme xmlns:a="http://schemas.openxmlformats.org/drawingml/2006/main" name="Title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Get ready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Get ready questio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Let's learn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Let's learn 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w="28575">
          <a:solidFill>
            <a:schemeClr val="tx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Your tur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Your turn activity lesso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1_Let's learn 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10DC92D10A6294EB2D3BAE7684BF2FC" ma:contentTypeVersion="12" ma:contentTypeDescription="Create a new document." ma:contentTypeScope="" ma:versionID="a653c811c94cadf6c6d25bfc4b9fb185">
  <xsd:schema xmlns:xsd="http://www.w3.org/2001/XMLSchema" xmlns:xs="http://www.w3.org/2001/XMLSchema" xmlns:p="http://schemas.microsoft.com/office/2006/metadata/properties" xmlns:ns3="522d4c35-b548-4432-90ae-af4376e1c4b4" xmlns:ns4="cee99ee9-287b-4f9a-957c-ba5ae7375c9a" targetNamespace="http://schemas.microsoft.com/office/2006/metadata/properties" ma:root="true" ma:fieldsID="51905a861ff4a2a8272b9c9df47fbc94" ns3:_="" ns4:_="">
    <xsd:import namespace="522d4c35-b548-4432-90ae-af4376e1c4b4"/>
    <xsd:import namespace="cee99ee9-287b-4f9a-957c-ba5ae7375c9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2d4c35-b548-4432-90ae-af4376e1c4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ee99ee9-287b-4f9a-957c-ba5ae7375c9a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9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FA976BF-BA58-4DED-B6CD-0D8A580477C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1727757-3061-47D3-99FD-9493F136DC43}">
  <ds:schemaRefs>
    <ds:schemaRef ds:uri="http://schemas.openxmlformats.org/package/2006/metadata/core-properties"/>
    <ds:schemaRef ds:uri="cee99ee9-287b-4f9a-957c-ba5ae7375c9a"/>
    <ds:schemaRef ds:uri="http://purl.org/dc/dcmitype/"/>
    <ds:schemaRef ds:uri="http://schemas.microsoft.com/office/infopath/2007/PartnerControls"/>
    <ds:schemaRef ds:uri="http://purl.org/dc/elements/1.1/"/>
    <ds:schemaRef ds:uri="http://www.w3.org/XML/1998/namespace"/>
    <ds:schemaRef ds:uri="http://schemas.microsoft.com/office/2006/documentManagement/types"/>
    <ds:schemaRef ds:uri="522d4c35-b548-4432-90ae-af4376e1c4b4"/>
    <ds:schemaRef ds:uri="http://schemas.microsoft.com/office/2006/metadata/properties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9D19C7C1-F8D1-4615-893F-3F29C22108D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22d4c35-b548-4432-90ae-af4376e1c4b4"/>
    <ds:schemaRef ds:uri="cee99ee9-287b-4f9a-957c-ba5ae7375c9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11698</TotalTime>
  <Words>297</Words>
  <Application>Microsoft Office PowerPoint</Application>
  <PresentationFormat>On-screen Show (4:3)</PresentationFormat>
  <Paragraphs>100</Paragraphs>
  <Slides>13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8</vt:i4>
      </vt:variant>
      <vt:variant>
        <vt:lpstr>Slide Titles</vt:lpstr>
      </vt:variant>
      <vt:variant>
        <vt:i4>13</vt:i4>
      </vt:variant>
    </vt:vector>
  </HeadingPairs>
  <TitlesOfParts>
    <vt:vector size="26" baseType="lpstr">
      <vt:lpstr>Arial</vt:lpstr>
      <vt:lpstr>Calibri</vt:lpstr>
      <vt:lpstr>Cambria Math</vt:lpstr>
      <vt:lpstr>Comic Sans MS</vt:lpstr>
      <vt:lpstr>KG Primary Penmanship</vt:lpstr>
      <vt:lpstr>Title slide</vt:lpstr>
      <vt:lpstr>Get ready title</vt:lpstr>
      <vt:lpstr>Get ready questions</vt:lpstr>
      <vt:lpstr>Let's learn title</vt:lpstr>
      <vt:lpstr>Let's learn slides</vt:lpstr>
      <vt:lpstr>Your turn</vt:lpstr>
      <vt:lpstr>Your turn activity lesson</vt:lpstr>
      <vt:lpstr>1_Let's learn slides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Have a go at question 1 on the worksheet</vt:lpstr>
      <vt:lpstr>PowerPoint Presentation</vt:lpstr>
      <vt:lpstr>PowerPoint Presentation</vt:lpstr>
      <vt:lpstr>PowerPoint Presentation</vt:lpstr>
      <vt:lpstr>Have a go at question 2 on the worksheet</vt:lpstr>
      <vt:lpstr>PowerPoint Presentation</vt:lpstr>
      <vt:lpstr>PowerPoint Presentation</vt:lpstr>
      <vt:lpstr>Have a go at question 3 on the worksheet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Catherine Clarke</dc:creator>
  <cp:lastModifiedBy>James Clegg</cp:lastModifiedBy>
  <cp:revision>260</cp:revision>
  <dcterms:created xsi:type="dcterms:W3CDTF">2019-07-05T11:02:13Z</dcterms:created>
  <dcterms:modified xsi:type="dcterms:W3CDTF">2021-01-25T17:17:50Z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0x010100810DC92D10A6294EB2D3BAE7684BF2FC</vt:lpwstr>
  </property>
</Properties>
</file>