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3"/>
  </p:notesMasterIdLst>
  <p:sldIdLst>
    <p:sldId id="296" r:id="rId11"/>
    <p:sldId id="297" r:id="rId12"/>
    <p:sldId id="307" r:id="rId13"/>
    <p:sldId id="312" r:id="rId14"/>
    <p:sldId id="299" r:id="rId15"/>
    <p:sldId id="300" r:id="rId16"/>
    <p:sldId id="311" r:id="rId17"/>
    <p:sldId id="308" r:id="rId18"/>
    <p:sldId id="309" r:id="rId19"/>
    <p:sldId id="304" r:id="rId20"/>
    <p:sldId id="310" r:id="rId21"/>
    <p:sldId id="30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3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6B4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31" d="100"/>
          <a:sy n="131" d="100"/>
        </p:scale>
        <p:origin x="420" y="88"/>
      </p:cViewPr>
      <p:guideLst>
        <p:guide orient="horz" pos="2251"/>
        <p:guide pos="31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17/01/2021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17/01/2021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11" Type="http://schemas.openxmlformats.org/officeDocument/2006/relationships/image" Target="../media/image22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49472" y="2302874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594" y="5271854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43438" y="5414543"/>
            <a:ext cx="2095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670597"/>
              </p:ext>
            </p:extLst>
          </p:nvPr>
        </p:nvGraphicFramePr>
        <p:xfrm>
          <a:off x="485356" y="445205"/>
          <a:ext cx="4383981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884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949097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Goals scored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366286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Alex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Rosie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Whitney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888083"/>
                  </a:ext>
                </a:extLst>
              </a:tr>
            </a:tbl>
          </a:graphicData>
        </a:graphic>
      </p:graphicFrame>
      <p:pic>
        <p:nvPicPr>
          <p:cNvPr id="12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39" y="1857760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441" y="1857760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 rot="5400000">
            <a:off x="4139682" y="4686323"/>
            <a:ext cx="189514" cy="4607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3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642" y="1857760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36816" y="401694"/>
                <a:ext cx="27971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 goal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6816" y="401694"/>
                <a:ext cx="2797182" cy="461665"/>
              </a:xfrm>
              <a:prstGeom prst="rect">
                <a:avLst/>
              </a:prstGeom>
              <a:blipFill>
                <a:blip r:embed="rId7"/>
                <a:stretch>
                  <a:fillRect l="-348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288" y="444179"/>
            <a:ext cx="438249" cy="43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963861" y="3546984"/>
            <a:ext cx="6820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 do you notice?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28892" y="1463689"/>
            <a:ext cx="1314647" cy="1444343"/>
          </a:xfrm>
          <a:prstGeom prst="rect">
            <a:avLst/>
          </a:prstGeom>
        </p:spPr>
      </p:pic>
      <p:sp>
        <p:nvSpPr>
          <p:cNvPr id="33" name="Rounded Rectangular Callout 32"/>
          <p:cNvSpPr/>
          <p:nvPr/>
        </p:nvSpPr>
        <p:spPr>
          <a:xfrm>
            <a:off x="4948025" y="1241007"/>
            <a:ext cx="2063896" cy="1123712"/>
          </a:xfrm>
          <a:prstGeom prst="wedgeRoundRectCallout">
            <a:avLst>
              <a:gd name="adj1" fmla="val 68575"/>
              <a:gd name="adj2" fmla="val 42059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scored 6. That’s the most goals!</a:t>
            </a:r>
          </a:p>
        </p:txBody>
      </p:sp>
      <p:sp>
        <p:nvSpPr>
          <p:cNvPr id="35" name="Rounded Rectangular Callout 34"/>
          <p:cNvSpPr/>
          <p:nvPr/>
        </p:nvSpPr>
        <p:spPr>
          <a:xfrm>
            <a:off x="6040735" y="3035983"/>
            <a:ext cx="2059344" cy="783193"/>
          </a:xfrm>
          <a:prstGeom prst="wedgeRoundRectCallout">
            <a:avLst>
              <a:gd name="adj1" fmla="val -67897"/>
              <a:gd name="adj2" fmla="val -14982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rgbClr val="E856B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Jack scored 1 goal.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34906" y="2412175"/>
            <a:ext cx="1256082" cy="154898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2024" y="4301625"/>
            <a:ext cx="1186560" cy="1303620"/>
          </a:xfrm>
          <a:prstGeom prst="rect">
            <a:avLst/>
          </a:prstGeom>
        </p:spPr>
      </p:pic>
      <p:sp>
        <p:nvSpPr>
          <p:cNvPr id="38" name="Rounded Rectangular Callout 37"/>
          <p:cNvSpPr/>
          <p:nvPr/>
        </p:nvSpPr>
        <p:spPr>
          <a:xfrm>
            <a:off x="2075518" y="4534373"/>
            <a:ext cx="2059344" cy="1123712"/>
          </a:xfrm>
          <a:prstGeom prst="wedgeRoundRectCallout">
            <a:avLst>
              <a:gd name="adj1" fmla="val -67897"/>
              <a:gd name="adj2" fmla="val -14982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rgbClr val="E856B4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Mo scored 2 more goals than Whitney.</a:t>
            </a:r>
          </a:p>
        </p:txBody>
      </p:sp>
      <p:sp>
        <p:nvSpPr>
          <p:cNvPr id="39" name="Rounded Rectangular Callout 38"/>
          <p:cNvSpPr/>
          <p:nvPr/>
        </p:nvSpPr>
        <p:spPr>
          <a:xfrm>
            <a:off x="4634906" y="4236326"/>
            <a:ext cx="2063896" cy="1123712"/>
          </a:xfrm>
          <a:prstGeom prst="wedgeRoundRectCallout">
            <a:avLst>
              <a:gd name="adj1" fmla="val 76574"/>
              <a:gd name="adj2" fmla="val 1372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19 goals were scored altogether.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759" y="3817397"/>
            <a:ext cx="1427798" cy="1722321"/>
          </a:xfrm>
          <a:prstGeom prst="rect">
            <a:avLst/>
          </a:prstGeom>
        </p:spPr>
      </p:pic>
      <p:pic>
        <p:nvPicPr>
          <p:cNvPr id="44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843" y="1857760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045" y="1857760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240" y="1857760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39" y="1397561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039" y="950692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240" y="950692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891" y="2315624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293" y="2315624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494" y="2315624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695" y="2315624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897" y="2315624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092" y="2315624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891" y="2773488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293" y="2773488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494" y="2773488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Datei:Soccer ball animated.svg – Wikipe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092" y="2773488"/>
            <a:ext cx="377564" cy="377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8" grpId="0"/>
      <p:bldP spid="31" grpId="0"/>
      <p:bldP spid="33" grpId="0" animBg="1"/>
      <p:bldP spid="35" grpId="0" animBg="1"/>
      <p:bldP spid="38" grpId="0" animBg="1"/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594" y="4947658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43438" y="5090347"/>
            <a:ext cx="2095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88059"/>
              </p:ext>
            </p:extLst>
          </p:nvPr>
        </p:nvGraphicFramePr>
        <p:xfrm>
          <a:off x="722024" y="839281"/>
          <a:ext cx="362790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191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202716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Points scored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366286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Amir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103739" y="342029"/>
                <a:ext cx="29835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 point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739" y="342029"/>
                <a:ext cx="2983551" cy="461665"/>
              </a:xfrm>
              <a:prstGeom prst="rect">
                <a:avLst/>
              </a:prstGeom>
              <a:blipFill>
                <a:blip r:embed="rId6"/>
                <a:stretch>
                  <a:fillRect l="-306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703402" y="2783669"/>
            <a:ext cx="68205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points did Ron score overall?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Who scored the most points overall?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In which game were most points scored?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138699"/>
              </p:ext>
            </p:extLst>
          </p:nvPr>
        </p:nvGraphicFramePr>
        <p:xfrm>
          <a:off x="4502331" y="832608"/>
          <a:ext cx="362790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191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202716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Points scored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366286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Amir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</a:tbl>
          </a:graphicData>
        </a:graphic>
      </p:graphicFrame>
      <p:sp>
        <p:nvSpPr>
          <p:cNvPr id="14" name="Smiley Face 13"/>
          <p:cNvSpPr/>
          <p:nvPr/>
        </p:nvSpPr>
        <p:spPr>
          <a:xfrm>
            <a:off x="2191905" y="1360330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2" name="Smiley Face 41"/>
          <p:cNvSpPr/>
          <p:nvPr/>
        </p:nvSpPr>
        <p:spPr>
          <a:xfrm>
            <a:off x="3840219" y="374373"/>
            <a:ext cx="396000" cy="396000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4" name="Smiley Face 43"/>
          <p:cNvSpPr/>
          <p:nvPr/>
        </p:nvSpPr>
        <p:spPr>
          <a:xfrm>
            <a:off x="2642417" y="1360330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5" name="Smiley Face 44"/>
          <p:cNvSpPr/>
          <p:nvPr/>
        </p:nvSpPr>
        <p:spPr>
          <a:xfrm>
            <a:off x="3092929" y="1360330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6" name="Smiley Face 45"/>
          <p:cNvSpPr/>
          <p:nvPr/>
        </p:nvSpPr>
        <p:spPr>
          <a:xfrm>
            <a:off x="3543441" y="1360330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7" name="Smiley Face 46"/>
          <p:cNvSpPr/>
          <p:nvPr/>
        </p:nvSpPr>
        <p:spPr>
          <a:xfrm>
            <a:off x="2191905" y="1826103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8" name="Smiley Face 47"/>
          <p:cNvSpPr/>
          <p:nvPr/>
        </p:nvSpPr>
        <p:spPr>
          <a:xfrm>
            <a:off x="2642417" y="1823270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9" name="Smiley Face 48"/>
          <p:cNvSpPr/>
          <p:nvPr/>
        </p:nvSpPr>
        <p:spPr>
          <a:xfrm>
            <a:off x="3092929" y="1820437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0" name="Smiley Face 49"/>
          <p:cNvSpPr/>
          <p:nvPr/>
        </p:nvSpPr>
        <p:spPr>
          <a:xfrm>
            <a:off x="5989058" y="1352017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1" name="Smiley Face 50"/>
          <p:cNvSpPr/>
          <p:nvPr/>
        </p:nvSpPr>
        <p:spPr>
          <a:xfrm>
            <a:off x="6439570" y="1352017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2" name="Smiley Face 51"/>
          <p:cNvSpPr/>
          <p:nvPr/>
        </p:nvSpPr>
        <p:spPr>
          <a:xfrm>
            <a:off x="7342574" y="1817790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4" name="Smiley Face 53"/>
          <p:cNvSpPr/>
          <p:nvPr/>
        </p:nvSpPr>
        <p:spPr>
          <a:xfrm>
            <a:off x="5989058" y="1817790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5" name="Smiley Face 54"/>
          <p:cNvSpPr/>
          <p:nvPr/>
        </p:nvSpPr>
        <p:spPr>
          <a:xfrm>
            <a:off x="6439570" y="1814957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6" name="Smiley Face 55"/>
          <p:cNvSpPr/>
          <p:nvPr/>
        </p:nvSpPr>
        <p:spPr>
          <a:xfrm>
            <a:off x="6890082" y="1812124"/>
            <a:ext cx="321761" cy="3217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7512" y="406371"/>
            <a:ext cx="1750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Game 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952354" y="402948"/>
            <a:ext cx="1750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Game 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07996" y="2783669"/>
            <a:ext cx="1587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6 points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607996" y="3473080"/>
            <a:ext cx="1587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Amir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656787" y="4223985"/>
            <a:ext cx="1587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Game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402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8" grpId="0"/>
      <p:bldP spid="14" grpId="0" animBg="1"/>
      <p:bldP spid="14" grpId="1" animBg="1"/>
      <p:bldP spid="42" grpId="0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15" grpId="0"/>
      <p:bldP spid="57" grpId="0"/>
      <p:bldP spid="18" grpId="0"/>
      <p:bldP spid="58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86544"/>
            <a:ext cx="749747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If asked to ‘find the difference’, which representation would help you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	a)                            b)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   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If asked, ‘how many more…’,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which representation would help you?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	 a)                         	b)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45425" y="1515168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2194560" y="1515168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2543695" y="1515168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2892830" y="1515168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3241965" y="151516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3591100" y="151516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1845425" y="2081905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2194560" y="2081905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2543695" y="2081905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845425" y="1369002"/>
            <a:ext cx="0" cy="12027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926513" y="2252662"/>
            <a:ext cx="1013722" cy="0"/>
          </a:xfrm>
          <a:prstGeom prst="line">
            <a:avLst/>
          </a:prstGeom>
          <a:ln w="28575">
            <a:solidFill>
              <a:schemeClr val="accent6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295900" y="1689734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5713527" y="1593763"/>
            <a:ext cx="280642" cy="28064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5377713" y="2112341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2" name="Oval 71"/>
          <p:cNvSpPr/>
          <p:nvPr/>
        </p:nvSpPr>
        <p:spPr>
          <a:xfrm>
            <a:off x="6295913" y="1537968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>
            <a:off x="6377726" y="1960575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4" name="Oval 73"/>
          <p:cNvSpPr/>
          <p:nvPr/>
        </p:nvSpPr>
        <p:spPr>
          <a:xfrm>
            <a:off x="5946778" y="2106410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6028591" y="2529017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6713540" y="1734084"/>
            <a:ext cx="280642" cy="28064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5526595" y="2581852"/>
            <a:ext cx="280642" cy="28064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1845425" y="4858920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2194560" y="4858920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2543695" y="4858920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892830" y="4858920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3241965" y="4858919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3591100" y="4858919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1845425" y="542565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2194560" y="542565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543695" y="542565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1845425" y="4712754"/>
            <a:ext cx="0" cy="12027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>
            <a:off x="2926513" y="5596414"/>
            <a:ext cx="1013722" cy="0"/>
          </a:xfrm>
          <a:prstGeom prst="line">
            <a:avLst/>
          </a:prstGeom>
          <a:ln w="28575">
            <a:solidFill>
              <a:schemeClr val="accent6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080455"/>
              </p:ext>
            </p:extLst>
          </p:nvPr>
        </p:nvGraphicFramePr>
        <p:xfrm>
          <a:off x="4629721" y="5274342"/>
          <a:ext cx="3496010" cy="322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601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138395627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3562248181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15505409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2626612694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2647883041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182470552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222514290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3512228322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027883608"/>
                    </a:ext>
                  </a:extLst>
                </a:gridCol>
              </a:tblGrid>
              <a:tr h="16103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16103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89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 flipH="1">
            <a:off x="2926513" y="5596414"/>
            <a:ext cx="1013722" cy="0"/>
          </a:xfrm>
          <a:prstGeom prst="line">
            <a:avLst/>
          </a:prstGeom>
          <a:ln w="28575">
            <a:solidFill>
              <a:schemeClr val="accent6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95550" y="386544"/>
            <a:ext cx="749747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If asked to ‘find the difference’, which representation would help you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	a)                            b)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   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>
              <a:solidFill>
                <a:prstClr val="black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If asked, ‘how many more…’,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 which representation would help you?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 startAt="2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	 a)                         	b)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45425" y="1515168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2194560" y="1515168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2543695" y="1515168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2892830" y="1515168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3241965" y="151516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3591100" y="151516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1845425" y="2081905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2194560" y="2081905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2543695" y="2081905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845425" y="1369002"/>
            <a:ext cx="0" cy="12027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926513" y="2252662"/>
            <a:ext cx="1013722" cy="0"/>
          </a:xfrm>
          <a:prstGeom prst="line">
            <a:avLst/>
          </a:prstGeom>
          <a:ln w="28575">
            <a:solidFill>
              <a:schemeClr val="accent6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295900" y="1689734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5713527" y="1593763"/>
            <a:ext cx="280642" cy="28064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5377713" y="2112341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2" name="Oval 71"/>
          <p:cNvSpPr/>
          <p:nvPr/>
        </p:nvSpPr>
        <p:spPr>
          <a:xfrm>
            <a:off x="6295913" y="1537968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>
            <a:off x="6377726" y="1960575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4" name="Oval 73"/>
          <p:cNvSpPr/>
          <p:nvPr/>
        </p:nvSpPr>
        <p:spPr>
          <a:xfrm>
            <a:off x="5946778" y="2106410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6028591" y="2529017"/>
            <a:ext cx="280642" cy="280642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6" name="Oval 75"/>
          <p:cNvSpPr/>
          <p:nvPr/>
        </p:nvSpPr>
        <p:spPr>
          <a:xfrm>
            <a:off x="6713540" y="1734084"/>
            <a:ext cx="280642" cy="28064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7" name="Oval 76"/>
          <p:cNvSpPr/>
          <p:nvPr/>
        </p:nvSpPr>
        <p:spPr>
          <a:xfrm>
            <a:off x="5526595" y="2581852"/>
            <a:ext cx="280642" cy="28064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1845425" y="4858920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2194560" y="4858920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2543695" y="4858920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2892830" y="4858920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3241965" y="4858919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3591100" y="4858919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1845425" y="542565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2194560" y="542565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543695" y="5425657"/>
            <a:ext cx="349135" cy="349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1845425" y="4712754"/>
            <a:ext cx="0" cy="12027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9" name="Table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080455"/>
              </p:ext>
            </p:extLst>
          </p:nvPr>
        </p:nvGraphicFramePr>
        <p:xfrm>
          <a:off x="4629721" y="5274342"/>
          <a:ext cx="3496010" cy="322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601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138395627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3562248181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15505409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2626612694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2647883041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182470552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222514290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3512228322"/>
                    </a:ext>
                  </a:extLst>
                </a:gridCol>
                <a:gridCol w="349601">
                  <a:extLst>
                    <a:ext uri="{9D8B030D-6E8A-4147-A177-3AD203B41FA5}">
                      <a16:colId xmlns:a16="http://schemas.microsoft.com/office/drawing/2014/main" val="1027883608"/>
                    </a:ext>
                  </a:extLst>
                </a:gridCol>
              </a:tblGrid>
              <a:tr h="16103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161036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51129" marR="51129" marT="25565" marB="2556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p:sp>
        <p:nvSpPr>
          <p:cNvPr id="36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912230" y="2062003"/>
            <a:ext cx="406550" cy="762114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6841848" y="2062003"/>
            <a:ext cx="406550" cy="762114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3912231" y="5326558"/>
            <a:ext cx="406550" cy="762114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-shape 18">
            <a:extLst>
              <a:ext uri="{FF2B5EF4-FFF2-40B4-BE49-F238E27FC236}">
                <a16:creationId xmlns:a16="http://schemas.microsoft.com/office/drawing/2014/main" id="{2733F7A2-12B9-584C-95AF-F625C822A2E9}"/>
              </a:ext>
            </a:extLst>
          </p:cNvPr>
          <p:cNvSpPr/>
          <p:nvPr/>
        </p:nvSpPr>
        <p:spPr>
          <a:xfrm rot="2125914" flipH="1">
            <a:off x="7497572" y="5365969"/>
            <a:ext cx="406550" cy="762114"/>
          </a:xfrm>
          <a:prstGeom prst="corner">
            <a:avLst>
              <a:gd name="adj1" fmla="val 27647"/>
              <a:gd name="adj2" fmla="val 2987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174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04557"/>
              </p:ext>
            </p:extLst>
          </p:nvPr>
        </p:nvGraphicFramePr>
        <p:xfrm>
          <a:off x="508079" y="453331"/>
          <a:ext cx="4772346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75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581571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Dogs seen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50589"/>
                  </a:ext>
                </a:extLst>
              </a:tr>
              <a:tr h="366286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285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5035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8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888083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968" y="934716"/>
            <a:ext cx="540594" cy="5714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69289" y="554543"/>
                <a:ext cx="23968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 dog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289" y="554543"/>
                <a:ext cx="2396810" cy="461665"/>
              </a:xfrm>
              <a:prstGeom prst="rect">
                <a:avLst/>
              </a:prstGeom>
              <a:blipFill>
                <a:blip r:embed="rId6"/>
                <a:stretch>
                  <a:fillRect l="-4071" t="-10526" r="-2799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018" y="453332"/>
            <a:ext cx="590679" cy="6244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927" y="938524"/>
            <a:ext cx="540594" cy="5714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115" y="1464516"/>
            <a:ext cx="540594" cy="5714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262" y="1981945"/>
            <a:ext cx="540594" cy="5714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927" y="1990732"/>
            <a:ext cx="540594" cy="5714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838" y="1985417"/>
            <a:ext cx="540594" cy="5714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262" y="3008344"/>
            <a:ext cx="540594" cy="57148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605" y="3010282"/>
            <a:ext cx="540594" cy="57148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925" y="2989129"/>
            <a:ext cx="540594" cy="57148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780" y="3008344"/>
            <a:ext cx="540594" cy="57148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262" y="2491633"/>
            <a:ext cx="540594" cy="571485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481902" y="2567592"/>
            <a:ext cx="421872" cy="43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9179" y="3798247"/>
            <a:ext cx="830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dogs were seen on Wednesday? 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_____ dogs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09190" y="4151181"/>
            <a:ext cx="687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6367" y="4753601"/>
            <a:ext cx="8347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dogs were seen on Thursday?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_____ dogs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26061" y="5097105"/>
            <a:ext cx="687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2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927" y="2487273"/>
            <a:ext cx="540594" cy="57148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0594" y="5271854"/>
            <a:ext cx="747045" cy="747045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643438" y="5414543"/>
            <a:ext cx="2095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32262" y="1981945"/>
            <a:ext cx="4929447" cy="571485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3.33333E-6 0.0752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26" grpId="0"/>
      <p:bldP spid="32" grpId="0"/>
      <p:bldP spid="32" grpId="1"/>
      <p:bldP spid="33" grpId="0" animBg="1"/>
      <p:bldP spid="3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03238" y="3736162"/>
            <a:ext cx="8304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On which day were the fewest dogs seen?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925" y="395264"/>
            <a:ext cx="7535309" cy="33408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03238" y="4422666"/>
            <a:ext cx="3836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Tuesday, only 1 dog.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4280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503238" y="3741205"/>
            <a:ext cx="830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more dogs were seen on Wednesday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than Tuesday?                     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76" y="4692118"/>
            <a:ext cx="1334620" cy="1609923"/>
          </a:xfrm>
          <a:prstGeom prst="rect">
            <a:avLst/>
          </a:prstGeom>
        </p:spPr>
      </p:pic>
      <p:sp>
        <p:nvSpPr>
          <p:cNvPr id="31" name="Rounded Rectangular Callout 30"/>
          <p:cNvSpPr/>
          <p:nvPr/>
        </p:nvSpPr>
        <p:spPr>
          <a:xfrm>
            <a:off x="1768204" y="4741167"/>
            <a:ext cx="2886802" cy="783193"/>
          </a:xfrm>
          <a:prstGeom prst="wedgeRoundRectCallout">
            <a:avLst>
              <a:gd name="adj1" fmla="val -60486"/>
              <a:gd name="adj2" fmla="val 56421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rgbClr val="7030A0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will subtract to find the difference.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02518" y="4666143"/>
            <a:ext cx="1271288" cy="1533527"/>
          </a:xfrm>
          <a:prstGeom prst="rect">
            <a:avLst/>
          </a:prstGeom>
        </p:spPr>
      </p:pic>
      <p:sp>
        <p:nvSpPr>
          <p:cNvPr id="33" name="Rounded Rectangular Callout 32"/>
          <p:cNvSpPr/>
          <p:nvPr/>
        </p:nvSpPr>
        <p:spPr>
          <a:xfrm>
            <a:off x="4859383" y="4443461"/>
            <a:ext cx="2059344" cy="1123712"/>
          </a:xfrm>
          <a:prstGeom prst="wedgeRoundRectCallout">
            <a:avLst>
              <a:gd name="adj1" fmla="val 68575"/>
              <a:gd name="adj2" fmla="val 42059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know an easier way to compare.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4925" y="395264"/>
            <a:ext cx="7535309" cy="33408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2387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833151"/>
              </p:ext>
            </p:extLst>
          </p:nvPr>
        </p:nvGraphicFramePr>
        <p:xfrm>
          <a:off x="709179" y="1285169"/>
          <a:ext cx="477234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029">
                  <a:extLst>
                    <a:ext uri="{9D8B030D-6E8A-4147-A177-3AD203B41FA5}">
                      <a16:colId xmlns:a16="http://schemas.microsoft.com/office/drawing/2014/main" val="2276261595"/>
                    </a:ext>
                  </a:extLst>
                </a:gridCol>
                <a:gridCol w="2711317">
                  <a:extLst>
                    <a:ext uri="{9D8B030D-6E8A-4147-A177-3AD203B41FA5}">
                      <a16:colId xmlns:a16="http://schemas.microsoft.com/office/drawing/2014/main" val="16308316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017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309593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262" y="1241649"/>
            <a:ext cx="493119" cy="5212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262" y="1698948"/>
            <a:ext cx="493119" cy="5212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927" y="1707735"/>
            <a:ext cx="493119" cy="5212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838" y="1702420"/>
            <a:ext cx="493119" cy="521297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67512" y="228603"/>
            <a:ext cx="8304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How many more dogs were seen on Wednesday</a:t>
            </a:r>
          </a:p>
          <a:p>
            <a:r>
              <a:rPr lang="en-GB" sz="2400">
                <a:latin typeface="Comic Sans MS" panose="030F0702030302020204" pitchFamily="66" charset="0"/>
              </a:rPr>
              <a:t>than </a:t>
            </a:r>
            <a:r>
              <a:rPr lang="en-GB" sz="2400" dirty="0">
                <a:latin typeface="Comic Sans MS" panose="030F0702030302020204" pitchFamily="66" charset="0"/>
              </a:rPr>
              <a:t>Tuesday?                     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30" y="2267852"/>
            <a:ext cx="1334620" cy="160992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02132" y="2494605"/>
            <a:ext cx="5408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3 dogs were seen on Wednesday.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02132" y="3008462"/>
            <a:ext cx="5408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1 dog was seen on Tuesday.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033335" y="3495121"/>
                <a:ext cx="54080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1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335" y="3495121"/>
                <a:ext cx="5408022" cy="400110"/>
              </a:xfrm>
              <a:prstGeom prst="rect">
                <a:avLst/>
              </a:prstGeom>
              <a:blipFill>
                <a:blip r:embed="rId7"/>
                <a:stretch>
                  <a:fillRect l="-1240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1005379" y="3967294"/>
            <a:ext cx="7187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 more dogs were seen on Wednesday than Tuesday.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65" y="4804547"/>
            <a:ext cx="1168772" cy="1409864"/>
          </a:xfrm>
          <a:prstGeom prst="rect">
            <a:avLst/>
          </a:prstGeom>
        </p:spPr>
      </p:pic>
      <p:sp>
        <p:nvSpPr>
          <p:cNvPr id="29" name="Rounded Rectangular Callout 28"/>
          <p:cNvSpPr/>
          <p:nvPr/>
        </p:nvSpPr>
        <p:spPr>
          <a:xfrm>
            <a:off x="2002132" y="4763668"/>
            <a:ext cx="2059344" cy="1123712"/>
          </a:xfrm>
          <a:prstGeom prst="wedgeRoundRectCallout">
            <a:avLst>
              <a:gd name="adj1" fmla="val -72244"/>
              <a:gd name="adj2" fmla="val 32223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can use the pictogram to compare.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H="1" flipV="1">
            <a:off x="3277053" y="1105399"/>
            <a:ext cx="1328" cy="1162453"/>
          </a:xfrm>
          <a:prstGeom prst="line">
            <a:avLst/>
          </a:prstGeom>
          <a:ln w="38100">
            <a:solidFill>
              <a:srgbClr val="E856B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ular Callout 34"/>
          <p:cNvSpPr/>
          <p:nvPr/>
        </p:nvSpPr>
        <p:spPr>
          <a:xfrm>
            <a:off x="2062906" y="4788662"/>
            <a:ext cx="2733523" cy="1123712"/>
          </a:xfrm>
          <a:prstGeom prst="wedgeRoundRectCallout">
            <a:avLst>
              <a:gd name="adj1" fmla="val -72244"/>
              <a:gd name="adj2" fmla="val 32223"/>
              <a:gd name="adj3" fmla="val 16667"/>
            </a:avLst>
          </a:prstGeom>
          <a:solidFill>
            <a:schemeClr val="bg1">
              <a:alpha val="2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I can see there are 2 more dogs on Wednesday.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543074" y="1285169"/>
                <a:ext cx="23054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Key     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 dog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074" y="1285169"/>
                <a:ext cx="2305439" cy="461665"/>
              </a:xfrm>
              <a:prstGeom prst="rect">
                <a:avLst/>
              </a:prstGeom>
              <a:blipFill>
                <a:blip r:embed="rId9"/>
                <a:stretch>
                  <a:fillRect l="-3968" t="-10526" r="-317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803" y="1183958"/>
            <a:ext cx="590679" cy="6244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861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6" grpId="0"/>
      <p:bldP spid="27" grpId="0"/>
      <p:bldP spid="29" grpId="0" animBg="1"/>
      <p:bldP spid="29" grpId="1" animBg="1"/>
      <p:bldP spid="3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10.8|12.9|13.2|8|1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3.6|2|6.4|5.5|2.1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7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2.9|3.6|0.9|3.2|5.2|8.4|5.2|21.9|1.3|4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7.9|24.3|0.9|7.2|9.3|4.9|7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3.2|2.6|23|3.2|7.4|1.5|1.4|1.3|3.3|1|3.2|8|2.4|1.1|2.4|0.8|0.8|0.7|4.7|11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522d4c35-b548-4432-90ae-af4376e1c4b4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10153</TotalTime>
  <Words>332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Caroline Hamilton</cp:lastModifiedBy>
  <cp:revision>232</cp:revision>
  <dcterms:created xsi:type="dcterms:W3CDTF">2019-07-05T11:02:13Z</dcterms:created>
  <dcterms:modified xsi:type="dcterms:W3CDTF">2021-01-17T17:45:52Z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