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321" r:id="rId13"/>
    <p:sldId id="322" r:id="rId14"/>
    <p:sldId id="299" r:id="rId15"/>
    <p:sldId id="300" r:id="rId16"/>
    <p:sldId id="306" r:id="rId17"/>
    <p:sldId id="304" r:id="rId18"/>
    <p:sldId id="309" r:id="rId19"/>
    <p:sldId id="326" r:id="rId20"/>
    <p:sldId id="312" r:id="rId21"/>
    <p:sldId id="313" r:id="rId22"/>
    <p:sldId id="314" r:id="rId23"/>
    <p:sldId id="308" r:id="rId24"/>
    <p:sldId id="315" r:id="rId25"/>
    <p:sldId id="316" r:id="rId26"/>
    <p:sldId id="323" r:id="rId27"/>
    <p:sldId id="32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417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872" y="76"/>
      </p:cViewPr>
      <p:guideLst>
        <p:guide orient="horz" pos="2296"/>
        <p:guide pos="4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5.png"/><Relationship Id="rId18" Type="http://schemas.openxmlformats.org/officeDocument/2006/relationships/image" Target="../media/image57.png"/><Relationship Id="rId21" Type="http://schemas.openxmlformats.org/officeDocument/2006/relationships/image" Target="../media/image60.png"/><Relationship Id="rId7" Type="http://schemas.openxmlformats.org/officeDocument/2006/relationships/image" Target="../media/image39.png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1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19" Type="http://schemas.openxmlformats.org/officeDocument/2006/relationships/image" Target="../media/image58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710" y="2329000"/>
            <a:ext cx="664521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79" y="4997534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00023" y="5167598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997" y="3571980"/>
            <a:ext cx="6780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groups of 10 can you make?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groups of 5?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groups of 4?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groups of 2?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How many groups of 1?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640">
            <a:off x="2218915" y="783600"/>
            <a:ext cx="1848939" cy="2109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27" y="41242"/>
            <a:ext cx="1848939" cy="2109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640">
            <a:off x="302065" y="1851895"/>
            <a:ext cx="1848939" cy="2109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4467285" y="1794448"/>
            <a:ext cx="1848939" cy="2109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39" y="-187408"/>
            <a:ext cx="1848939" cy="210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47" y="729713"/>
            <a:ext cx="1848939" cy="2109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08" y="881839"/>
            <a:ext cx="1848939" cy="2109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12" y="-54174"/>
            <a:ext cx="1848939" cy="2109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6578568" y="68658"/>
            <a:ext cx="1848939" cy="2109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2899460" y="-19575"/>
            <a:ext cx="1848939" cy="2109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2467531" y="1851896"/>
            <a:ext cx="1848939" cy="2109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389260" y="774948"/>
            <a:ext cx="1848939" cy="2109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20" y="662439"/>
            <a:ext cx="1848939" cy="21093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6" y="-219397"/>
            <a:ext cx="1848939" cy="21093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95" y="1681520"/>
            <a:ext cx="1848939" cy="21093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14" y="1471198"/>
            <a:ext cx="1848939" cy="21093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62" y="851742"/>
            <a:ext cx="1848939" cy="21093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2805">
            <a:off x="6477077" y="2091792"/>
            <a:ext cx="1848939" cy="21093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0400">
            <a:off x="3284862" y="1940082"/>
            <a:ext cx="1848939" cy="21093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640">
            <a:off x="6782690" y="1023432"/>
            <a:ext cx="1848939" cy="2109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5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640">
            <a:off x="2218915" y="783600"/>
            <a:ext cx="1848939" cy="2109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27" y="41242"/>
            <a:ext cx="1848939" cy="2109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640">
            <a:off x="302065" y="1851895"/>
            <a:ext cx="1848939" cy="2109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4467285" y="1794448"/>
            <a:ext cx="1848939" cy="210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39" y="-187408"/>
            <a:ext cx="1848939" cy="2109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47" y="729713"/>
            <a:ext cx="1848939" cy="2109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08" y="881839"/>
            <a:ext cx="1848939" cy="2109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12" y="-54174"/>
            <a:ext cx="1848939" cy="2109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6578568" y="68658"/>
            <a:ext cx="1848939" cy="2109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2899460" y="-19575"/>
            <a:ext cx="1848939" cy="2109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2467531" y="1851896"/>
            <a:ext cx="1848939" cy="2109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389260" y="774948"/>
            <a:ext cx="1848939" cy="2109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20" y="662439"/>
            <a:ext cx="1848939" cy="210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6" y="-219397"/>
            <a:ext cx="1848939" cy="2109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95" y="1681520"/>
            <a:ext cx="1848939" cy="2109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14" y="1471198"/>
            <a:ext cx="1848939" cy="2109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62" y="851742"/>
            <a:ext cx="1848939" cy="2109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2805">
            <a:off x="6477077" y="2091792"/>
            <a:ext cx="1848939" cy="2109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0400">
            <a:off x="3284862" y="1940082"/>
            <a:ext cx="1848939" cy="21093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640">
            <a:off x="6782690" y="1023432"/>
            <a:ext cx="1848939" cy="2109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94785" y="4649348"/>
                <a:ext cx="6780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sz="3200" dirty="0">
                    <a:latin typeface="Comic Sans MS" panose="030F0702030302020204" pitchFamily="66" charset="0"/>
                  </a:rPr>
                  <a:t> groups of 10          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85" y="4649348"/>
                <a:ext cx="6780775" cy="646331"/>
              </a:xfrm>
              <a:prstGeom prst="rect">
                <a:avLst/>
              </a:prstGeom>
              <a:blipFill>
                <a:blip r:embed="rId9"/>
                <a:stretch>
                  <a:fillRect l="-2695"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43594" y="415015"/>
            <a:ext cx="3503884" cy="3725938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77487" y="383042"/>
            <a:ext cx="3756945" cy="3725938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2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15451 0.1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2316 0.2189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0400">
            <a:off x="3284862" y="1940082"/>
            <a:ext cx="1848939" cy="2109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640">
            <a:off x="302065" y="1851895"/>
            <a:ext cx="1848939" cy="2109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2805">
            <a:off x="6477077" y="2091792"/>
            <a:ext cx="1848939" cy="210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39" y="-187408"/>
            <a:ext cx="1848939" cy="2109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2899460" y="-19575"/>
            <a:ext cx="1848939" cy="2109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95" y="1681520"/>
            <a:ext cx="1848939" cy="2109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640">
            <a:off x="2218915" y="783600"/>
            <a:ext cx="1848939" cy="2109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27" y="41242"/>
            <a:ext cx="1848939" cy="2109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4467285" y="1794448"/>
            <a:ext cx="1848939" cy="2109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47" y="729713"/>
            <a:ext cx="1848939" cy="2109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08" y="881839"/>
            <a:ext cx="1848939" cy="2109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12" y="-54174"/>
            <a:ext cx="1848939" cy="2109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6564194" y="68657"/>
            <a:ext cx="1848939" cy="2109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2481008" y="1774102"/>
            <a:ext cx="1848939" cy="2109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4972">
            <a:off x="389260" y="774948"/>
            <a:ext cx="1848939" cy="2109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20" y="662439"/>
            <a:ext cx="1848939" cy="210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6" y="-219397"/>
            <a:ext cx="1848939" cy="2109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14" y="1471198"/>
            <a:ext cx="1848939" cy="2109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62" y="851742"/>
            <a:ext cx="1848939" cy="21093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640">
            <a:off x="6782690" y="1023432"/>
            <a:ext cx="1848939" cy="2109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31539" y="5048149"/>
                <a:ext cx="6780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3200" dirty="0">
                    <a:latin typeface="Comic Sans MS" panose="030F0702030302020204" pitchFamily="66" charset="0"/>
                  </a:rPr>
                  <a:t> groups of 5          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39" y="5048149"/>
                <a:ext cx="6780775" cy="646331"/>
              </a:xfrm>
              <a:prstGeom prst="rect">
                <a:avLst/>
              </a:prstGeom>
              <a:blipFill>
                <a:blip r:embed="rId9"/>
                <a:stretch>
                  <a:fillRect l="-2695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43594" y="415015"/>
            <a:ext cx="3503884" cy="1993606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85303" y="433708"/>
            <a:ext cx="3641715" cy="196619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9173" y="2600877"/>
            <a:ext cx="3455883" cy="1993606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366162" y="2590876"/>
            <a:ext cx="3641715" cy="1966190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15173 0.184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9983 0.2962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48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4757 0.3173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1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11337 0.2104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0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15052 0.2699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134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503 0.0532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1857 0.0678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33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1371 0.0571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28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375 0.0465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99" y="132404"/>
            <a:ext cx="5992769" cy="3087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31882" y="3071801"/>
                <a:ext cx="67807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2800" dirty="0">
                    <a:latin typeface="Comic Sans MS" panose="030F0702030302020204" pitchFamily="66" charset="0"/>
                  </a:rPr>
                  <a:t> groups of 4				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82" y="3071801"/>
                <a:ext cx="6780775" cy="523220"/>
              </a:xfrm>
              <a:prstGeom prst="rect">
                <a:avLst/>
              </a:prstGeom>
              <a:blipFill>
                <a:blip r:embed="rId6"/>
                <a:stretch>
                  <a:fillRect l="-1888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31882" y="3718132"/>
                <a:ext cx="67807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en-GB" sz="2800" dirty="0">
                    <a:latin typeface="Comic Sans MS" panose="030F0702030302020204" pitchFamily="66" charset="0"/>
                  </a:rPr>
                  <a:t> groups of 2           	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82" y="3718132"/>
                <a:ext cx="6780775" cy="523220"/>
              </a:xfrm>
              <a:prstGeom prst="rect">
                <a:avLst/>
              </a:prstGeom>
              <a:blipFill>
                <a:blip r:embed="rId7"/>
                <a:stretch>
                  <a:fillRect l="-1888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31882" y="4422547"/>
                <a:ext cx="67807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20</a:t>
                </a:r>
                <a:r>
                  <a:rPr lang="en-GB" sz="2800" dirty="0">
                    <a:latin typeface="Comic Sans MS" panose="030F0702030302020204" pitchFamily="66" charset="0"/>
                  </a:rPr>
                  <a:t> groups of 1           	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20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82" y="4422547"/>
                <a:ext cx="6780775" cy="523220"/>
              </a:xfrm>
              <a:prstGeom prst="rect">
                <a:avLst/>
              </a:prstGeom>
              <a:blipFill>
                <a:blip r:embed="rId8"/>
                <a:stretch>
                  <a:fillRect l="-1888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016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926505" y="556357"/>
                <a:ext cx="784805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05" y="556357"/>
                <a:ext cx="7848055" cy="1261884"/>
              </a:xfrm>
              <a:prstGeom prst="rect">
                <a:avLst/>
              </a:prstGeom>
              <a:blipFill>
                <a:blip r:embed="rId5"/>
                <a:stretch>
                  <a:fillRect l="-3574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" y="2608527"/>
            <a:ext cx="1405916" cy="169592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81505" y="4084347"/>
            <a:ext cx="64947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684335" y="4160192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	0		2		4		6		8		10		12		14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05" y="2608527"/>
            <a:ext cx="1405916" cy="1695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17" y="2608527"/>
            <a:ext cx="1405916" cy="1695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35" y="2608527"/>
            <a:ext cx="1405916" cy="1695926"/>
          </a:xfrm>
          <a:prstGeom prst="rect">
            <a:avLst/>
          </a:prstGeom>
        </p:spPr>
      </p:pic>
      <p:sp>
        <p:nvSpPr>
          <p:cNvPr id="13" name="Arc 12"/>
          <p:cNvSpPr/>
          <p:nvPr/>
        </p:nvSpPr>
        <p:spPr>
          <a:xfrm>
            <a:off x="1303449" y="3627079"/>
            <a:ext cx="898074" cy="825500"/>
          </a:xfrm>
          <a:prstGeom prst="arc">
            <a:avLst>
              <a:gd name="adj1" fmla="val 10763920"/>
              <a:gd name="adj2" fmla="val 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2211659" y="3620729"/>
            <a:ext cx="898074" cy="825500"/>
          </a:xfrm>
          <a:prstGeom prst="arc">
            <a:avLst>
              <a:gd name="adj1" fmla="val 10763920"/>
              <a:gd name="adj2" fmla="val 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3119869" y="3620729"/>
            <a:ext cx="898074" cy="825500"/>
          </a:xfrm>
          <a:prstGeom prst="arc">
            <a:avLst>
              <a:gd name="adj1" fmla="val 10763920"/>
              <a:gd name="adj2" fmla="val 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4028079" y="3620729"/>
            <a:ext cx="898074" cy="825500"/>
          </a:xfrm>
          <a:prstGeom prst="arc">
            <a:avLst>
              <a:gd name="adj1" fmla="val 10763920"/>
              <a:gd name="adj2" fmla="val 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935290" y="497429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GB" sz="3200" dirty="0">
                <a:latin typeface="Comic Sans MS" panose="030F0702030302020204" pitchFamily="66" charset="0"/>
              </a:rPr>
              <a:t>jumps of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GB" sz="3200" dirty="0">
                <a:latin typeface="Comic Sans MS" panose="030F0702030302020204" pitchFamily="66" charset="0"/>
              </a:rPr>
              <a:t>are equal to 8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2813" y="586199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50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2795 -0.04005 C 0.03368 -0.04908 0.04288 -0.05394 0.05174 -0.05394 C 0.06285 -0.05394 0.07135 -0.04908 0.07708 -0.04005 L 0.10642 4.81481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7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2796 -0.05834 C 0.03386 -0.07107 0.04289 -0.07801 0.05191 -0.07801 C 0.06285 -0.07801 0.07118 -0.07107 0.07709 -0.05834 L 0.10625 4.81481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9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4.81481E-6 L 0.0276 -0.05834 C 0.03316 -0.07107 0.04167 -0.07801 0.05017 -0.07801 C 0.06042 -0.07801 0.0684 -0.07107 0.07396 -0.05834 L 0.10156 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391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4.81481E-6 L 0.02761 -0.05834 C 0.03316 -0.07107 0.04167 -0.07801 0.05018 -0.07801 C 0.06042 -0.07801 0.06841 -0.07107 0.07396 -0.05834 L 0.10157 4.81481E-6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39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animBg="1"/>
      <p:bldP spid="16" grpId="0" animBg="1"/>
      <p:bldP spid="1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9" y="2752601"/>
            <a:ext cx="1405916" cy="169592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258441" y="4228421"/>
            <a:ext cx="64947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661271" y="4304266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	</a:t>
            </a:r>
            <a:r>
              <a:rPr lang="en-GB" sz="2800" dirty="0">
                <a:latin typeface="Comic Sans MS" panose="030F0702030302020204" pitchFamily="66" charset="0"/>
              </a:rPr>
              <a:t>0		5		10		15		20	     25    30		35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1" y="2752601"/>
            <a:ext cx="1405916" cy="16959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3" y="2752601"/>
            <a:ext cx="1405916" cy="1695926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>
            <a:off x="1280385" y="3771153"/>
            <a:ext cx="898074" cy="825500"/>
          </a:xfrm>
          <a:prstGeom prst="arc">
            <a:avLst>
              <a:gd name="adj1" fmla="val 10763920"/>
              <a:gd name="adj2" fmla="val 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188595" y="3764803"/>
            <a:ext cx="898074" cy="825500"/>
          </a:xfrm>
          <a:prstGeom prst="arc">
            <a:avLst>
              <a:gd name="adj1" fmla="val 10763920"/>
              <a:gd name="adj2" fmla="val 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3096805" y="3764803"/>
            <a:ext cx="898074" cy="825500"/>
          </a:xfrm>
          <a:prstGeom prst="arc">
            <a:avLst>
              <a:gd name="adj1" fmla="val 10763920"/>
              <a:gd name="adj2" fmla="val 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926505" y="556357"/>
                <a:ext cx="784805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05" y="556357"/>
                <a:ext cx="7848055" cy="1261884"/>
              </a:xfrm>
              <a:prstGeom prst="rect">
                <a:avLst/>
              </a:prstGeom>
              <a:blipFill>
                <a:blip r:embed="rId6"/>
                <a:stretch>
                  <a:fillRect l="-3574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3442568" y="556357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958888" y="5174691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GB" sz="3200" dirty="0">
                <a:latin typeface="Comic Sans MS" panose="030F0702030302020204" pitchFamily="66" charset="0"/>
              </a:rPr>
              <a:t>jumps of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are equal to 15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811" y="602066"/>
            <a:ext cx="747045" cy="7470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378655" y="799508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2796 -0.04005 C 0.03369 -0.04907 0.04289 -0.05394 0.05174 -0.05394 C 0.06285 -0.05394 0.07136 -0.04907 0.07709 -0.04005 L 0.10643 0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02795 -0.05833 C 0.03385 -0.07106 0.04288 -0.07801 0.05191 -0.07801 C 0.06285 -0.07801 0.07118 -0.07106 0.07708 -0.05833 L 0.10625 0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9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 L 0.0276 -0.05833 C 0.03316 -0.07106 0.04166 -0.07801 0.05017 -0.07801 C 0.06041 -0.07801 0.0684 -0.07106 0.07396 -0.05833 L 0.10156 0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39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8" grpId="0"/>
      <p:bldP spid="39" grpId="0"/>
      <p:bldP spid="41" grpId="0"/>
      <p:bldP spid="4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1112282" y="3641815"/>
            <a:ext cx="64947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515112" y="371766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	0	    10		20	     30	  40	   50	    60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926505" y="556357"/>
                <a:ext cx="784805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omic Sans MS" panose="030F0702030302020204" pitchFamily="66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05" y="556357"/>
                <a:ext cx="7848055" cy="1261884"/>
              </a:xfrm>
              <a:prstGeom prst="rect">
                <a:avLst/>
              </a:prstGeom>
              <a:blipFill>
                <a:blip r:embed="rId5"/>
                <a:stretch>
                  <a:fillRect l="-3574" t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935290" y="4974292"/>
            <a:ext cx="78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 </a:t>
            </a:r>
            <a:r>
              <a:rPr lang="en-GB" sz="3200" dirty="0">
                <a:latin typeface="Comic Sans MS" panose="030F0702030302020204" pitchFamily="66" charset="0"/>
              </a:rPr>
              <a:t>jumps of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 </a:t>
            </a:r>
            <a:r>
              <a:rPr lang="en-GB" sz="3200" dirty="0">
                <a:latin typeface="Comic Sans MS" panose="030F0702030302020204" pitchFamily="66" charset="0"/>
              </a:rPr>
              <a:t>are equal to 60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32868" y="556357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811" y="602066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89605" y="788556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6" name="Arc 25"/>
          <p:cNvSpPr/>
          <p:nvPr/>
        </p:nvSpPr>
        <p:spPr>
          <a:xfrm>
            <a:off x="1112282" y="3150381"/>
            <a:ext cx="990130" cy="977482"/>
          </a:xfrm>
          <a:prstGeom prst="arc">
            <a:avLst>
              <a:gd name="adj1" fmla="val 10763920"/>
              <a:gd name="adj2" fmla="val 214608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2102412" y="3150381"/>
            <a:ext cx="990130" cy="977482"/>
          </a:xfrm>
          <a:prstGeom prst="arc">
            <a:avLst>
              <a:gd name="adj1" fmla="val 10763920"/>
              <a:gd name="adj2" fmla="val 214608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3092542" y="3150381"/>
            <a:ext cx="990130" cy="977482"/>
          </a:xfrm>
          <a:prstGeom prst="arc">
            <a:avLst>
              <a:gd name="adj1" fmla="val 10763920"/>
              <a:gd name="adj2" fmla="val 214608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4082672" y="3108999"/>
            <a:ext cx="990130" cy="977482"/>
          </a:xfrm>
          <a:prstGeom prst="arc">
            <a:avLst>
              <a:gd name="adj1" fmla="val 10763920"/>
              <a:gd name="adj2" fmla="val 214608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5072802" y="3105839"/>
            <a:ext cx="990130" cy="977482"/>
          </a:xfrm>
          <a:prstGeom prst="arc">
            <a:avLst>
              <a:gd name="adj1" fmla="val 10763920"/>
              <a:gd name="adj2" fmla="val 214608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6085681" y="3069882"/>
            <a:ext cx="990130" cy="977482"/>
          </a:xfrm>
          <a:prstGeom prst="arc">
            <a:avLst>
              <a:gd name="adj1" fmla="val 10763920"/>
              <a:gd name="adj2" fmla="val 214608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7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5" grpId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926505" y="556357"/>
                <a:ext cx="78480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>
                    <a:latin typeface="Comic Sans MS" panose="030F0702030302020204" pitchFamily="66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omic Sans MS" panose="030F0702030302020204" pitchFamily="66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omic Sans MS" panose="030F0702030302020204" pitchFamily="66" charset="0"/>
                </a:endParaRPr>
              </a:p>
              <a:p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05" y="556357"/>
                <a:ext cx="7848055" cy="1446550"/>
              </a:xfrm>
              <a:prstGeom prst="rect">
                <a:avLst/>
              </a:prstGeom>
              <a:blipFill>
                <a:blip r:embed="rId5"/>
                <a:stretch>
                  <a:fillRect l="-3186" t="-8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208016" y="2896385"/>
                <a:ext cx="7848055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18 </a:t>
                </a:r>
                <a:r>
                  <a:rPr lang="en-GB" sz="2800" dirty="0">
                    <a:latin typeface="Comic Sans MS" panose="030F0702030302020204" pitchFamily="66" charset="0"/>
                  </a:rPr>
                  <a:t>jumps of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1 </a:t>
                </a:r>
                <a:r>
                  <a:rPr lang="en-GB" sz="2800" dirty="0">
                    <a:latin typeface="Comic Sans MS" panose="030F0702030302020204" pitchFamily="66" charset="0"/>
                  </a:rPr>
                  <a:t>         	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18</a:t>
                </a:r>
              </a:p>
              <a:p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 9 </a:t>
                </a:r>
                <a:r>
                  <a:rPr lang="en-GB" sz="2800" dirty="0">
                    <a:latin typeface="Comic Sans MS" panose="030F0702030302020204" pitchFamily="66" charset="0"/>
                  </a:rPr>
                  <a:t>jumps of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2 </a:t>
                </a:r>
                <a:r>
                  <a:rPr lang="en-GB" sz="2800" dirty="0">
                    <a:latin typeface="Comic Sans MS" panose="030F0702030302020204" pitchFamily="66" charset="0"/>
                  </a:rPr>
                  <a:t>         	18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9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 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6 </a:t>
                </a:r>
                <a:r>
                  <a:rPr lang="en-GB" sz="2800" dirty="0">
                    <a:latin typeface="Comic Sans MS" panose="030F0702030302020204" pitchFamily="66" charset="0"/>
                  </a:rPr>
                  <a:t>jumps of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3 </a:t>
                </a:r>
                <a:r>
                  <a:rPr lang="en-GB" sz="2800" dirty="0">
                    <a:latin typeface="Comic Sans MS" panose="030F0702030302020204" pitchFamily="66" charset="0"/>
                  </a:rPr>
                  <a:t>         	18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6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 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3 </a:t>
                </a:r>
                <a:r>
                  <a:rPr lang="en-GB" sz="2800" dirty="0">
                    <a:latin typeface="Comic Sans MS" panose="030F0702030302020204" pitchFamily="66" charset="0"/>
                  </a:rPr>
                  <a:t>jumps of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lang="en-GB" sz="2800" dirty="0">
                    <a:latin typeface="Comic Sans MS" panose="030F0702030302020204" pitchFamily="66" charset="0"/>
                  </a:rPr>
                  <a:t>          	18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 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2 </a:t>
                </a:r>
                <a:r>
                  <a:rPr lang="en-GB" sz="2800" dirty="0">
                    <a:latin typeface="Comic Sans MS" panose="030F0702030302020204" pitchFamily="66" charset="0"/>
                  </a:rPr>
                  <a:t>jumps of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9 </a:t>
                </a:r>
                <a:r>
                  <a:rPr lang="en-GB" sz="2800" dirty="0">
                    <a:latin typeface="Comic Sans MS" panose="030F0702030302020204" pitchFamily="66" charset="0"/>
                  </a:rPr>
                  <a:t>         	18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 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1 </a:t>
                </a:r>
                <a:r>
                  <a:rPr lang="en-GB" sz="2800" dirty="0">
                    <a:latin typeface="Comic Sans MS" panose="030F0702030302020204" pitchFamily="66" charset="0"/>
                  </a:rPr>
                  <a:t>jump of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18 </a:t>
                </a:r>
                <a:r>
                  <a:rPr lang="en-GB" sz="2800" dirty="0">
                    <a:latin typeface="Comic Sans MS" panose="030F0702030302020204" pitchFamily="66" charset="0"/>
                  </a:rPr>
                  <a:t>        		18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16" y="2896385"/>
                <a:ext cx="7848055" cy="4832092"/>
              </a:xfrm>
              <a:prstGeom prst="rect">
                <a:avLst/>
              </a:prstGeom>
              <a:blipFill>
                <a:blip r:embed="rId6"/>
                <a:stretch>
                  <a:fillRect l="-1553" t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811" y="602066"/>
            <a:ext cx="747045" cy="74704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378655" y="799505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451509" y="556358"/>
            <a:ext cx="846397" cy="7927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8"/>
          <a:srcRect r="1656"/>
          <a:stretch/>
        </p:blipFill>
        <p:spPr>
          <a:xfrm>
            <a:off x="687196" y="1651474"/>
            <a:ext cx="7505828" cy="982241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4123488" y="553564"/>
            <a:ext cx="846397" cy="7927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8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/>
              <p:nvPr/>
            </p:nvSpPr>
            <p:spPr>
              <a:xfrm>
                <a:off x="1694418" y="2013934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GB" sz="3200" b="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18" y="2013934"/>
                <a:ext cx="2554928" cy="584775"/>
              </a:xfrm>
              <a:prstGeom prst="rect">
                <a:avLst/>
              </a:prstGeom>
              <a:blipFill>
                <a:blip r:embed="rId5"/>
                <a:stretch>
                  <a:fillRect l="-620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/>
              <p:nvPr/>
            </p:nvSpPr>
            <p:spPr>
              <a:xfrm>
                <a:off x="2922983" y="2015383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30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983" y="2015383"/>
                <a:ext cx="2554928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97" y="221074"/>
            <a:ext cx="1957218" cy="1822237"/>
          </a:xfrm>
          <a:prstGeom prst="rect">
            <a:avLst/>
          </a:prstGeom>
        </p:spPr>
      </p:pic>
      <p:pic>
        <p:nvPicPr>
          <p:cNvPr id="50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71" y="76148"/>
            <a:ext cx="1957218" cy="18222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138418C-9FFF-3E46-88F0-D477D10D0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391" y="333327"/>
            <a:ext cx="1427798" cy="1703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/>
              <p:nvPr/>
            </p:nvSpPr>
            <p:spPr>
              <a:xfrm>
                <a:off x="1694418" y="2587976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GB" sz="3200" b="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18" y="2587976"/>
                <a:ext cx="2554928" cy="584775"/>
              </a:xfrm>
              <a:prstGeom prst="rect">
                <a:avLst/>
              </a:prstGeom>
              <a:blipFill>
                <a:blip r:embed="rId9"/>
                <a:stretch>
                  <a:fillRect l="-6205" t="-13684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/>
              <p:nvPr/>
            </p:nvSpPr>
            <p:spPr>
              <a:xfrm>
                <a:off x="2922983" y="2603237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15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983" y="2603237"/>
                <a:ext cx="2554928" cy="584775"/>
              </a:xfrm>
              <a:prstGeom prst="rect">
                <a:avLst/>
              </a:prstGeom>
              <a:blipFill>
                <a:blip r:embed="rId10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/>
              <p:nvPr/>
            </p:nvSpPr>
            <p:spPr>
              <a:xfrm>
                <a:off x="1685929" y="3215129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GB" sz="3200" b="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9" y="3215129"/>
                <a:ext cx="2554928" cy="584775"/>
              </a:xfrm>
              <a:prstGeom prst="rect">
                <a:avLst/>
              </a:prstGeom>
              <a:blipFill>
                <a:blip r:embed="rId11"/>
                <a:stretch>
                  <a:fillRect l="-620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/>
              <p:nvPr/>
            </p:nvSpPr>
            <p:spPr>
              <a:xfrm>
                <a:off x="2926756" y="3215129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56" y="3215129"/>
                <a:ext cx="2554928" cy="584775"/>
              </a:xfrm>
              <a:prstGeom prst="rect">
                <a:avLst/>
              </a:prstGeom>
              <a:blipFill>
                <a:blip r:embed="rId1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51CCE2ED-1357-6149-A197-847BD26113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7957" y="4928131"/>
            <a:ext cx="903784" cy="90378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076523D-98B9-804E-A6FD-5FC441DAAFF2}"/>
              </a:ext>
            </a:extLst>
          </p:cNvPr>
          <p:cNvSpPr txBox="1"/>
          <p:nvPr/>
        </p:nvSpPr>
        <p:spPr>
          <a:xfrm>
            <a:off x="4802639" y="5132720"/>
            <a:ext cx="266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/>
              <p:nvPr/>
            </p:nvSpPr>
            <p:spPr>
              <a:xfrm>
                <a:off x="1694418" y="3827496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GB" sz="3200" b="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418" y="3827496"/>
                <a:ext cx="2554928" cy="584775"/>
              </a:xfrm>
              <a:prstGeom prst="rect">
                <a:avLst/>
              </a:prstGeom>
              <a:blipFill>
                <a:blip r:embed="rId14"/>
                <a:stretch>
                  <a:fillRect l="-620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/>
              <p:nvPr/>
            </p:nvSpPr>
            <p:spPr>
              <a:xfrm>
                <a:off x="2922983" y="3842401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983" y="3842401"/>
                <a:ext cx="255492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/>
              <p:nvPr/>
            </p:nvSpPr>
            <p:spPr>
              <a:xfrm>
                <a:off x="4867911" y="2033007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GB" sz="3200" b="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11" y="2033007"/>
                <a:ext cx="2554928" cy="584775"/>
              </a:xfrm>
              <a:prstGeom prst="rect">
                <a:avLst/>
              </a:prstGeom>
              <a:blipFill>
                <a:blip r:embed="rId16"/>
                <a:stretch>
                  <a:fillRect l="-620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/>
              <p:nvPr/>
            </p:nvSpPr>
            <p:spPr>
              <a:xfrm>
                <a:off x="4870997" y="2606444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GB" sz="3200" b="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6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97" y="2606444"/>
                <a:ext cx="2554928" cy="584775"/>
              </a:xfrm>
              <a:prstGeom prst="rect">
                <a:avLst/>
              </a:prstGeom>
              <a:blipFill>
                <a:blip r:embed="rId17"/>
                <a:stretch>
                  <a:fillRect l="-5967" t="-13684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/>
              <p:nvPr/>
            </p:nvSpPr>
            <p:spPr>
              <a:xfrm>
                <a:off x="6221751" y="2607842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51" y="2607842"/>
                <a:ext cx="2554928" cy="584775"/>
              </a:xfrm>
              <a:prstGeom prst="rect">
                <a:avLst/>
              </a:prstGeom>
              <a:blipFill>
                <a:blip r:embed="rId18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/>
              <p:nvPr/>
            </p:nvSpPr>
            <p:spPr>
              <a:xfrm>
                <a:off x="6221751" y="2048121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51" y="2048121"/>
                <a:ext cx="2554928" cy="584775"/>
              </a:xfrm>
              <a:prstGeom prst="rect">
                <a:avLst/>
              </a:prstGeom>
              <a:blipFill>
                <a:blip r:embed="rId19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/>
              <p:nvPr/>
            </p:nvSpPr>
            <p:spPr>
              <a:xfrm>
                <a:off x="4874770" y="3192617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20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GB" sz="3200" b="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7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B1F9AA-71EA-7D42-86A7-05EE6EBE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70" y="3192617"/>
                <a:ext cx="2554928" cy="584775"/>
              </a:xfrm>
              <a:prstGeom prst="rect">
                <a:avLst/>
              </a:prstGeom>
              <a:blipFill>
                <a:blip r:embed="rId20"/>
                <a:stretch>
                  <a:fillRect l="-620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/>
              <p:nvPr/>
            </p:nvSpPr>
            <p:spPr>
              <a:xfrm>
                <a:off x="6221751" y="3220507"/>
                <a:ext cx="25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8A6F778-A4D0-604F-A154-73B04EFD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751" y="3220507"/>
                <a:ext cx="2554928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ross 65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3466112" y="3861613"/>
            <a:ext cx="477709" cy="470264"/>
          </a:xfrm>
          <a:prstGeom prst="plus">
            <a:avLst>
              <a:gd name="adj" fmla="val 4640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362214" y="2057772"/>
            <a:ext cx="616420" cy="4827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62214" y="2638988"/>
            <a:ext cx="616420" cy="4827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362214" y="3228842"/>
            <a:ext cx="616420" cy="4827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369801" y="3893822"/>
            <a:ext cx="616420" cy="4827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660915" y="2100324"/>
            <a:ext cx="616420" cy="4827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659343" y="2679112"/>
            <a:ext cx="616420" cy="4827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3" name="Cross 7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739124" y="3273343"/>
            <a:ext cx="477709" cy="470264"/>
          </a:xfrm>
          <a:prstGeom prst="plus">
            <a:avLst>
              <a:gd name="adj" fmla="val 4640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648885" y="3285577"/>
            <a:ext cx="616420" cy="4827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378039" y="2572925"/>
            <a:ext cx="2924576" cy="71265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88488" y="3176451"/>
            <a:ext cx="3136478" cy="71265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235352" y="3791405"/>
            <a:ext cx="2914367" cy="71265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993186" y="1990608"/>
            <a:ext cx="2853650" cy="59498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730472" y="2608353"/>
            <a:ext cx="2957927" cy="71265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02639" y="3265491"/>
            <a:ext cx="2897210" cy="59882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66" y="264606"/>
            <a:ext cx="1957218" cy="1822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3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709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If we group 9 apples into groups of 3. </a:t>
                </a:r>
              </a:p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How many groups will we have?</a:t>
                </a: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12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2) If we share 8 flowers between 4 vases.</a:t>
                </a:r>
              </a:p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How many will be in each vase?</a:t>
                </a: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12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Which calculation represents 8 flowers being </a:t>
                </a:r>
                <a:r>
                  <a:rPr lang="en-GB" sz="2600" b="1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shared</a:t>
                </a:r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between 4 vases?</a:t>
                </a:r>
                <a:endParaRPr lang="en-GB" sz="1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r>
                  <a:rPr lang="en-GB" sz="7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    or     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</a:t>
                </a: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709803"/>
              </a:xfrm>
              <a:prstGeom prst="rect">
                <a:avLst/>
              </a:prstGeom>
              <a:blipFill>
                <a:blip r:embed="rId4"/>
                <a:stretch>
                  <a:fillRect l="-1870" t="-1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83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44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If we group 9 apples into groups of 3. </a:t>
                </a:r>
              </a:p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How many groups will we have?</a:t>
                </a: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12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2) If we share 8 flowers between 4 vases.</a:t>
                </a:r>
              </a:p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How many will be in each vase?</a:t>
                </a: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12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3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endParaRPr lang="en-GB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Which calculation represents 8 flowers being </a:t>
                </a:r>
                <a:r>
                  <a:rPr lang="en-GB" sz="2600" b="1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shared</a:t>
                </a:r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between 4 vases?</a:t>
                </a:r>
                <a:endParaRPr lang="en-GB" sz="1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GB" sz="1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  <a:r>
                  <a:rPr lang="en-GB" sz="7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	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    or     8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</a:t>
                </a: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448193"/>
              </a:xfrm>
              <a:prstGeom prst="rect">
                <a:avLst/>
              </a:prstGeom>
              <a:blipFill>
                <a:blip r:embed="rId5"/>
                <a:stretch>
                  <a:fillRect l="-1870" t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08" y="1282386"/>
            <a:ext cx="657769" cy="631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67" y="1687569"/>
            <a:ext cx="657769" cy="631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23" y="1674457"/>
            <a:ext cx="657769" cy="631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06" y="1284661"/>
            <a:ext cx="657769" cy="631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65" y="1689844"/>
            <a:ext cx="657769" cy="631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21" y="1676732"/>
            <a:ext cx="657769" cy="631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37" y="1286936"/>
            <a:ext cx="657769" cy="631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96" y="1692119"/>
            <a:ext cx="657769" cy="631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52" y="1679007"/>
            <a:ext cx="657769" cy="631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77" y="3065802"/>
            <a:ext cx="1140722" cy="1301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28" y="3116348"/>
            <a:ext cx="1140722" cy="1301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85" y="3124910"/>
            <a:ext cx="1140722" cy="1301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94" y="3142565"/>
            <a:ext cx="1140722" cy="1301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89" y="3170621"/>
            <a:ext cx="1140722" cy="1301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46" y="3179183"/>
            <a:ext cx="1140722" cy="1301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81" y="3134095"/>
            <a:ext cx="1140722" cy="1301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40" y="3124910"/>
            <a:ext cx="1140722" cy="13013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85554" y="5486400"/>
            <a:ext cx="2009052" cy="49638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5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1771" y="436985"/>
                <a:ext cx="2246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71" y="436985"/>
                <a:ext cx="2246811" cy="707886"/>
              </a:xfrm>
              <a:prstGeom prst="rect">
                <a:avLst/>
              </a:prstGeom>
              <a:blipFill>
                <a:blip r:embed="rId5"/>
                <a:stretch>
                  <a:fillRect l="-9783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001025" y="56170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43875" y="56170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86725" y="56170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29575" y="56170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425" y="56170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03376" y="111568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46226" y="111568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89076" y="111568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1926" y="111568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74776" y="111568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74997" y="2098392"/>
            <a:ext cx="1703780" cy="16678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70365" y="2098392"/>
            <a:ext cx="1703780" cy="16678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1965" y="1373405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45575" y="2686942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75" y="2686942"/>
                <a:ext cx="2246811" cy="584775"/>
              </a:xfrm>
              <a:prstGeom prst="rect">
                <a:avLst/>
              </a:prstGeom>
              <a:blipFill>
                <a:blip r:embed="rId6"/>
                <a:stretch>
                  <a:fillRect l="-7065" t="-13542" r="-516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031966" y="3906464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Grouping</a:t>
            </a:r>
          </a:p>
        </p:txBody>
      </p:sp>
      <p:sp>
        <p:nvSpPr>
          <p:cNvPr id="20" name="Oval 19"/>
          <p:cNvSpPr/>
          <p:nvPr/>
        </p:nvSpPr>
        <p:spPr>
          <a:xfrm>
            <a:off x="1942826" y="4718166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85676" y="4718166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28526" y="4718166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71376" y="4718166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14226" y="4718166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45177" y="5272148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88027" y="5272148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30877" y="5272148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73727" y="5272148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16577" y="5272148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868118" y="4585655"/>
            <a:ext cx="548377" cy="12729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412007" y="4573109"/>
            <a:ext cx="548377" cy="12729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62047" y="4573109"/>
            <a:ext cx="548377" cy="12729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13187" y="4573109"/>
            <a:ext cx="548377" cy="12729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056037" y="4585655"/>
            <a:ext cx="548377" cy="12729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45574" y="4856852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74" y="4856852"/>
                <a:ext cx="2246811" cy="584775"/>
              </a:xfrm>
              <a:prstGeom prst="rect">
                <a:avLst/>
              </a:prstGeom>
              <a:blipFill>
                <a:blip r:embed="rId7"/>
                <a:stretch>
                  <a:fillRect l="-7065" t="-13542" r="-516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926 L -0.22396 0.254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224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9705 0.2886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1442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4.44444E-6 L -0.28125 0.26019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1300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4.44444E-6 L -0.10921 0.30973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1548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-4.44444E-6 L -0.49288 0.3268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163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-1.48148E-6 L 0.0217 0.17176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858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1.48148E-6 L -0.03472 0.2886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1442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1.48148E-6 L -0.32031 0.2886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1442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-1.48148E-6 L -0.20764 0.27871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1393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-1.48148E-6 L -0.37986 0.26273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/>
      <p:bldP spid="17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1771" y="436985"/>
                <a:ext cx="2246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71" y="436985"/>
                <a:ext cx="2246811" cy="707886"/>
              </a:xfrm>
              <a:prstGeom prst="rect">
                <a:avLst/>
              </a:prstGeom>
              <a:blipFill>
                <a:blip r:embed="rId5"/>
                <a:stretch>
                  <a:fillRect l="-9783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001025" y="56170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43875" y="56170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86725" y="561703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03376" y="111568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46226" y="111568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89076" y="1115685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15056" y="2086346"/>
            <a:ext cx="1336766" cy="12979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93502" y="2086346"/>
            <a:ext cx="1336766" cy="12979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1965" y="1373405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38895" y="2442933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95" y="2442933"/>
                <a:ext cx="2246811" cy="584775"/>
              </a:xfrm>
              <a:prstGeom prst="rect">
                <a:avLst/>
              </a:prstGeom>
              <a:blipFill>
                <a:blip r:embed="rId6"/>
                <a:stretch>
                  <a:fillRect l="-677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031966" y="3906464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Grouping</a:t>
            </a:r>
          </a:p>
        </p:txBody>
      </p:sp>
      <p:sp>
        <p:nvSpPr>
          <p:cNvPr id="20" name="Oval 19"/>
          <p:cNvSpPr/>
          <p:nvPr/>
        </p:nvSpPr>
        <p:spPr>
          <a:xfrm>
            <a:off x="1942826" y="4718166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85676" y="4718166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28526" y="4718166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45177" y="5272148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88027" y="5272148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30877" y="5272148"/>
            <a:ext cx="432000" cy="43107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93872" y="4650970"/>
            <a:ext cx="1815608" cy="56358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38895" y="4856852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95" y="4856852"/>
                <a:ext cx="2246811" cy="584775"/>
              </a:xfrm>
              <a:prstGeom prst="rect">
                <a:avLst/>
              </a:prstGeom>
              <a:blipFill>
                <a:blip r:embed="rId7"/>
                <a:stretch>
                  <a:fillRect l="-677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4582668" y="2116982"/>
            <a:ext cx="1336766" cy="12979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34878" y="766666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793872" y="5218955"/>
            <a:ext cx="1815608" cy="56358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2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22396 0.2451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224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205 0.2467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1233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02326 0.254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127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19722 0.234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1173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8264 0.227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1134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15382 0.2384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/>
      <p:bldP spid="17" grpId="0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7" grpId="0"/>
      <p:bldP spid="36" grpId="0" animBg="1"/>
      <p:bldP spid="39" grpId="0"/>
      <p:bldP spid="39" grpId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3668" y="1090879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3212" y="3193756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12" y="3193756"/>
                <a:ext cx="2246811" cy="584775"/>
              </a:xfrm>
              <a:prstGeom prst="rect">
                <a:avLst/>
              </a:prstGeom>
              <a:blipFill>
                <a:blip r:embed="rId5"/>
                <a:stretch>
                  <a:fillRect l="-706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61661" y="1081016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Grouping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42179" y="3196408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79" y="3196408"/>
                <a:ext cx="2246811" cy="584775"/>
              </a:xfrm>
              <a:prstGeom prst="rect">
                <a:avLst/>
              </a:prstGeom>
              <a:blipFill>
                <a:blip r:embed="rId6"/>
                <a:stretch>
                  <a:fillRect l="-677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903" y="1809842"/>
            <a:ext cx="3466409" cy="1243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8374" y="1734040"/>
            <a:ext cx="2017271" cy="131963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466556" y="3700923"/>
            <a:ext cx="0" cy="577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9234" y="4278199"/>
            <a:ext cx="2616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groups we are sharing between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15570" y="3700923"/>
            <a:ext cx="0" cy="577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8546" y="4254811"/>
            <a:ext cx="2616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in each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21725" y="295135"/>
                <a:ext cx="2246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25" y="295135"/>
                <a:ext cx="2246811" cy="707886"/>
              </a:xfrm>
              <a:prstGeom prst="rect">
                <a:avLst/>
              </a:prstGeom>
              <a:blipFill>
                <a:blip r:embed="rId9"/>
                <a:stretch>
                  <a:fillRect l="-978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3668" y="1090879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1569" y="3199231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69" y="3199231"/>
                <a:ext cx="2246811" cy="584775"/>
              </a:xfrm>
              <a:prstGeom prst="rect">
                <a:avLst/>
              </a:prstGeom>
              <a:blipFill>
                <a:blip r:embed="rId5"/>
                <a:stretch>
                  <a:fillRect l="-677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61661" y="1081016"/>
            <a:ext cx="22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Grouping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37168" y="3192185"/>
                <a:ext cx="2246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68" y="3192185"/>
                <a:ext cx="2246811" cy="584775"/>
              </a:xfrm>
              <a:prstGeom prst="rect">
                <a:avLst/>
              </a:prstGeom>
              <a:blipFill>
                <a:blip r:embed="rId6"/>
                <a:stretch>
                  <a:fillRect l="-677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903" y="1809842"/>
            <a:ext cx="3466409" cy="1243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8374" y="1734040"/>
            <a:ext cx="2017271" cy="131963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270761" y="3700923"/>
            <a:ext cx="0" cy="577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9234" y="4278199"/>
            <a:ext cx="2616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are in each group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341270" y="3700923"/>
            <a:ext cx="0" cy="577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8546" y="4254811"/>
            <a:ext cx="2616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groups we can make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21725" y="295135"/>
                <a:ext cx="2246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25" y="295135"/>
                <a:ext cx="2246811" cy="707886"/>
              </a:xfrm>
              <a:prstGeom prst="rect">
                <a:avLst/>
              </a:prstGeom>
              <a:blipFill>
                <a:blip r:embed="rId9"/>
                <a:stretch>
                  <a:fillRect l="-978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08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9|2.2|13.9|0.5|0.5|0.5|3|0.6|0.6|0.6|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3.5|2.1|2.2|2.2|3.4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4|1|1.9|2.1|2.3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9.5|0.9|1.3|1.1|1.2|1.3|1.1|1.7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6.4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7|14.3|11.5|2.3|0.8|0.8|0.7|3.1|30|1.4|10|5.9|2.1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4.1|8.8|1.2|2.9|5.7|10.5|1.6|5.8|1.5|1.3|1|0.9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7.6|0.4|3|1.8|1.2|1.2|1.7|4.2|2.7|1.4|2.8|7|11.8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0.8|1.7|5.5|5.9|1.8|7.1|5.7|8.8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.8|5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.8|2.8|1.4|1.6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|1.4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1.2|1|1.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5|4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C7224F-BA2A-43CC-8D5C-9FDC4DB00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522d4c35-b548-4432-90ae-af4376e1c4b4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13741</TotalTime>
  <Words>513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243</cp:revision>
  <dcterms:created xsi:type="dcterms:W3CDTF">2019-07-05T11:02:13Z</dcterms:created>
  <dcterms:modified xsi:type="dcterms:W3CDTF">2020-12-18T13:04:30Z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