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81" r:id="rId8"/>
    <p:sldId id="282" r:id="rId9"/>
    <p:sldId id="275" r:id="rId10"/>
    <p:sldId id="276" r:id="rId11"/>
    <p:sldId id="277" r:id="rId12"/>
    <p:sldId id="283" r:id="rId13"/>
    <p:sldId id="284"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pitchFamily="2" charset="0"/>
      <p:regular r:id="rId22"/>
      <p:bold r:id="rId23"/>
    </p:embeddedFont>
    <p:embeddedFont>
      <p:font typeface="Twinkl SemiBold" pitchFamily="2" charset="0"/>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4"/>
    <a:srgbClr val="009541"/>
    <a:srgbClr val="019540"/>
    <a:srgbClr val="1C1C1C"/>
    <a:srgbClr val="B9D26D"/>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715" y="2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8C501-A7C2-4C86-9678-45C498E3F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0516EB3-DCF9-4F8E-AEC3-9DE608CB43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2F4F0F-44E0-43B1-B698-CA0E456D58DD}" type="datetimeFigureOut">
              <a:rPr lang="en-GB"/>
              <a:pPr>
                <a:defRPr/>
              </a:pPr>
              <a:t>05/11/2020</a:t>
            </a:fld>
            <a:endParaRPr lang="en-GB"/>
          </a:p>
        </p:txBody>
      </p:sp>
      <p:sp>
        <p:nvSpPr>
          <p:cNvPr id="4" name="Footer Placeholder 3">
            <a:extLst>
              <a:ext uri="{FF2B5EF4-FFF2-40B4-BE49-F238E27FC236}">
                <a16:creationId xmlns:a16="http://schemas.microsoft.com/office/drawing/2014/main" id="{E5B88645-2ED3-4ADC-9325-8C84902FE4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AB36683-904C-445F-8C1C-253FF79B7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670695E-322B-419E-AA36-8C4486F2915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14930-24D6-40AE-858D-BD5737AFFC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A6E6B69-1FBA-4704-AA02-480EECED01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CF4476-D2E8-4F7F-A7D3-754F86B7A2C0}" type="datetimeFigureOut">
              <a:rPr lang="en-GB"/>
              <a:pPr>
                <a:defRPr/>
              </a:pPr>
              <a:t>05/11/2020</a:t>
            </a:fld>
            <a:endParaRPr lang="en-GB"/>
          </a:p>
        </p:txBody>
      </p:sp>
      <p:sp>
        <p:nvSpPr>
          <p:cNvPr id="4" name="Slide Image Placeholder 3">
            <a:extLst>
              <a:ext uri="{FF2B5EF4-FFF2-40B4-BE49-F238E27FC236}">
                <a16:creationId xmlns:a16="http://schemas.microsoft.com/office/drawing/2014/main" id="{559A9F9A-736E-4AD2-AB85-2E4552E8B7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9424053-D684-43AC-8FED-5FB8C3FFD2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216BCB1-8245-43D0-90AD-F0AAD34487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0A0E414-6090-4AD3-8C75-466ADE35B01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7DC9EC-60AF-4C47-87A4-7F05B8ADF2A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094499A-0F63-491E-8E28-F54F0AB7AC2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2F58806-4223-4CA8-836E-9A672302920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116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F430BDAC-F5D3-4DF6-9F62-D223333E6CC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9EC204C4-A9A2-4A73-AE3E-E202FE13310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D38A6B0-D402-46B2-821D-5DF3EB6800C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B176948-63AC-49A6-A320-49A899F1A11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13FDB79F-FC56-4E6F-8BA6-254A2EF16FDE}"/>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51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9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10.xml"/><Relationship Id="rId9" Type="http://schemas.openxmlformats.org/officeDocument/2006/relationships/hyperlink" Target="https://www.twinkl.co.uk/resources/topics/eco-recycling-environment/plastic-pollution-eco-recycling-and-environment-topics-key-stage-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844925" y="5407025"/>
            <a:ext cx="1366838"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8466138" y="6081713"/>
            <a:ext cx="677862" cy="77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z="3800"/>
              <a:t>How Can I Recycle?</a:t>
            </a:r>
          </a:p>
        </p:txBody>
      </p:sp>
      <p:sp>
        <p:nvSpPr>
          <p:cNvPr id="18435" name="TextBox 1"/>
          <p:cNvSpPr txBox="1">
            <a:spLocks noChangeArrowheads="1"/>
          </p:cNvSpPr>
          <p:nvPr/>
        </p:nvSpPr>
        <p:spPr bwMode="auto">
          <a:xfrm>
            <a:off x="712788" y="1625600"/>
            <a:ext cx="775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Check what can be recycled with your household bin collection. If it can’t be recycled from home, bring your plastic waste to a recycling centre or even the supermarket (for old, ripped carrier bags).</a:t>
            </a:r>
          </a:p>
        </p:txBody>
      </p:sp>
      <p:grpSp>
        <p:nvGrpSpPr>
          <p:cNvPr id="18436" name="Group 9"/>
          <p:cNvGrpSpPr>
            <a:grpSpLocks/>
          </p:cNvGrpSpPr>
          <p:nvPr/>
        </p:nvGrpSpPr>
        <p:grpSpPr bwMode="auto">
          <a:xfrm>
            <a:off x="1620838" y="3884613"/>
            <a:ext cx="5892800" cy="1625600"/>
            <a:chOff x="2227741" y="4576612"/>
            <a:chExt cx="5893340" cy="1625780"/>
          </a:xfrm>
        </p:grpSpPr>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11" y="4683587"/>
              <a:ext cx="856782" cy="13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3"/>
            <p:cNvSpPr txBox="1">
              <a:spLocks noChangeArrowheads="1"/>
            </p:cNvSpPr>
            <p:nvPr/>
          </p:nvSpPr>
          <p:spPr bwMode="auto">
            <a:xfrm>
              <a:off x="3326536" y="4867364"/>
              <a:ext cx="4794545" cy="12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Look out for this sign on packaging. It means that that particular plastic may or may not be recycled by your local authority.</a:t>
              </a:r>
            </a:p>
            <a:p>
              <a:pPr>
                <a:lnSpc>
                  <a:spcPct val="100000"/>
                </a:lnSpc>
                <a:spcBef>
                  <a:spcPct val="0"/>
                </a:spcBef>
                <a:buFontTx/>
                <a:buNone/>
              </a:pPr>
              <a:endParaRPr lang="en-GB" altLang="en-US">
                <a:solidFill>
                  <a:schemeClr val="tx1"/>
                </a:solidFill>
              </a:endParaRPr>
            </a:p>
          </p:txBody>
        </p:sp>
        <p:sp>
          <p:nvSpPr>
            <p:cNvPr id="3" name="Rectangle 2"/>
            <p:cNvSpPr/>
            <p:nvPr/>
          </p:nvSpPr>
          <p:spPr>
            <a:xfrm>
              <a:off x="2227741" y="4576612"/>
              <a:ext cx="5893340" cy="1625780"/>
            </a:xfrm>
            <a:prstGeom prst="rect">
              <a:avLst/>
            </a:prstGeom>
            <a:noFill/>
            <a:ln w="38100">
              <a:solidFill>
                <a:srgbClr val="6CBB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8437" name="Rectangle 4"/>
          <p:cNvSpPr>
            <a:spLocks noChangeArrowheads="1"/>
          </p:cNvSpPr>
          <p:nvPr/>
        </p:nvSpPr>
        <p:spPr bwMode="auto">
          <a:xfrm>
            <a:off x="930275" y="2922588"/>
            <a:ext cx="1979613"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bottles</a:t>
            </a:r>
          </a:p>
        </p:txBody>
      </p:sp>
      <p:sp>
        <p:nvSpPr>
          <p:cNvPr id="18438" name="Rectangle 6"/>
          <p:cNvSpPr>
            <a:spLocks noChangeArrowheads="1"/>
          </p:cNvSpPr>
          <p:nvPr/>
        </p:nvSpPr>
        <p:spPr bwMode="auto">
          <a:xfrm>
            <a:off x="6224588" y="2921000"/>
            <a:ext cx="1979612" cy="369888"/>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Carrier bags</a:t>
            </a:r>
          </a:p>
        </p:txBody>
      </p:sp>
      <p:sp>
        <p:nvSpPr>
          <p:cNvPr id="18439" name="Rectangle 8"/>
          <p:cNvSpPr>
            <a:spLocks noChangeArrowheads="1"/>
          </p:cNvSpPr>
          <p:nvPr/>
        </p:nvSpPr>
        <p:spPr bwMode="auto">
          <a:xfrm>
            <a:off x="3576638" y="2901950"/>
            <a:ext cx="1979612"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pots</a:t>
            </a:r>
          </a:p>
        </p:txBody>
      </p:sp>
      <p:sp>
        <p:nvSpPr>
          <p:cNvPr id="13" name="Rectangle 12">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z="3800"/>
              <a:t>What is a Landfill Site?</a:t>
            </a:r>
          </a:p>
        </p:txBody>
      </p:sp>
      <p:sp>
        <p:nvSpPr>
          <p:cNvPr id="19459" name="TextBox 1"/>
          <p:cNvSpPr txBox="1">
            <a:spLocks noChangeArrowheads="1"/>
          </p:cNvSpPr>
          <p:nvPr/>
        </p:nvSpPr>
        <p:spPr bwMode="auto">
          <a:xfrm>
            <a:off x="750888" y="1519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Landfill sites are areas where rubbish is taken if it can’t be recycled. </a:t>
            </a:r>
          </a:p>
        </p:txBody>
      </p:sp>
      <p:sp>
        <p:nvSpPr>
          <p:cNvPr id="16388" name="TextBox 3"/>
          <p:cNvSpPr txBox="1">
            <a:spLocks noChangeArrowheads="1"/>
          </p:cNvSpPr>
          <p:nvPr/>
        </p:nvSpPr>
        <p:spPr bwMode="auto">
          <a:xfrm>
            <a:off x="5473700" y="3419475"/>
            <a:ext cx="2835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SemiBold" pitchFamily="2" charset="0"/>
              </a:rPr>
              <a:t>Did You Know?</a:t>
            </a:r>
          </a:p>
          <a:p>
            <a:pPr>
              <a:lnSpc>
                <a:spcPct val="100000"/>
              </a:lnSpc>
              <a:spcBef>
                <a:spcPct val="0"/>
              </a:spcBef>
              <a:buFontTx/>
              <a:buNone/>
            </a:pPr>
            <a:r>
              <a:rPr lang="en-GB" altLang="en-US">
                <a:solidFill>
                  <a:srgbClr val="6CBB84"/>
                </a:solidFill>
              </a:rPr>
              <a:t>A plastic bag takes about 20 years to rot away.</a:t>
            </a:r>
          </a:p>
          <a:p>
            <a:pPr>
              <a:lnSpc>
                <a:spcPct val="100000"/>
              </a:lnSpc>
              <a:spcBef>
                <a:spcPts val="600"/>
              </a:spcBef>
              <a:buFontTx/>
              <a:buNone/>
            </a:pPr>
            <a:r>
              <a:rPr lang="en-GB" altLang="en-US">
                <a:solidFill>
                  <a:srgbClr val="6CBB84"/>
                </a:solidFill>
              </a:rPr>
              <a:t>A nappy or a plastic bottle is estimated to take 450 years!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124200"/>
            <a:ext cx="4306887" cy="2422525"/>
          </a:xfrm>
          <a:prstGeom prst="rect">
            <a:avLst/>
          </a:prstGeom>
          <a:noFill/>
          <a:ln w="57150">
            <a:solidFill>
              <a:srgbClr val="6CBB84"/>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750888" y="2008188"/>
            <a:ext cx="778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Waste at landfill sites is buried under the ground. It may take hundreds or years to rot away and it produces nasty gases that harm our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TextBox 1"/>
          <p:cNvSpPr txBox="1">
            <a:spLocks noChangeArrowheads="1"/>
          </p:cNvSpPr>
          <p:nvPr/>
        </p:nvSpPr>
        <p:spPr bwMode="auto">
          <a:xfrm>
            <a:off x="750888" y="150495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Don’t buy bottled water. </a:t>
            </a:r>
            <a:r>
              <a:rPr lang="en-GB" altLang="en-US">
                <a:solidFill>
                  <a:schemeClr val="tx1"/>
                </a:solidFill>
              </a:rPr>
              <a:t>Single-use plastics are very bad for the environment. Carry a reusable bottle instead and fill it up at the tap.</a:t>
            </a:r>
          </a:p>
        </p:txBody>
      </p:sp>
      <p:sp>
        <p:nvSpPr>
          <p:cNvPr id="5" name="TextBox 1"/>
          <p:cNvSpPr txBox="1">
            <a:spLocks noChangeArrowheads="1"/>
          </p:cNvSpPr>
          <p:nvPr/>
        </p:nvSpPr>
        <p:spPr bwMode="auto">
          <a:xfrm>
            <a:off x="750888" y="2559050"/>
            <a:ext cx="638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Always put your rubbish in a bin or take it home with you to recycle. </a:t>
            </a:r>
            <a:r>
              <a:rPr lang="en-GB" altLang="en-US">
                <a:solidFill>
                  <a:schemeClr val="tx1"/>
                </a:solidFill>
              </a:rPr>
              <a:t>If litter is left on the ground it may hurt wildlife.</a:t>
            </a:r>
          </a:p>
        </p:txBody>
      </p:sp>
      <p:sp>
        <p:nvSpPr>
          <p:cNvPr id="6" name="TextBox 1"/>
          <p:cNvSpPr txBox="1">
            <a:spLocks noChangeArrowheads="1"/>
          </p:cNvSpPr>
          <p:nvPr/>
        </p:nvSpPr>
        <p:spPr bwMode="auto">
          <a:xfrm>
            <a:off x="1589088" y="3884613"/>
            <a:ext cx="679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Say, “No,” to plastic bags</a:t>
            </a:r>
            <a:r>
              <a:rPr lang="en-GB" altLang="en-US">
                <a:solidFill>
                  <a:schemeClr val="tx1"/>
                </a:solidFill>
              </a:rPr>
              <a:t> </a:t>
            </a:r>
            <a:r>
              <a:rPr lang="en-GB" altLang="en-US" b="1">
                <a:solidFill>
                  <a:schemeClr val="tx1"/>
                </a:solidFill>
              </a:rPr>
              <a:t>or straws. </a:t>
            </a:r>
            <a:r>
              <a:rPr lang="en-GB" altLang="en-US">
                <a:solidFill>
                  <a:schemeClr val="tx1"/>
                </a:solidFill>
              </a:rPr>
              <a:t>These are very harmful to sea life and take hundreds of years to rot away. Carry a reusable bag with you and ask for a paper straw.</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88" y="3452813"/>
            <a:ext cx="838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2288" y="1827213"/>
            <a:ext cx="15113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8" name="TextBox 1"/>
          <p:cNvSpPr txBox="1">
            <a:spLocks noChangeArrowheads="1"/>
          </p:cNvSpPr>
          <p:nvPr/>
        </p:nvSpPr>
        <p:spPr bwMode="auto">
          <a:xfrm>
            <a:off x="809625" y="1949450"/>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Go on a litter-pick with your grown-up. </a:t>
            </a:r>
            <a:r>
              <a:rPr lang="en-GB" altLang="en-US">
                <a:solidFill>
                  <a:schemeClr val="tx1"/>
                </a:solidFill>
              </a:rPr>
              <a:t>Some councils give out free litter-picking equipment to volunteers and will collect the rubbish that you pick up.</a:t>
            </a:r>
          </a:p>
        </p:txBody>
      </p:sp>
      <p:sp>
        <p:nvSpPr>
          <p:cNvPr id="5" name="TextBox 1"/>
          <p:cNvSpPr txBox="1">
            <a:spLocks noChangeArrowheads="1"/>
          </p:cNvSpPr>
          <p:nvPr/>
        </p:nvSpPr>
        <p:spPr bwMode="auto">
          <a:xfrm>
            <a:off x="2600325" y="3976688"/>
            <a:ext cx="60071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b="1">
                <a:solidFill>
                  <a:schemeClr val="tx1"/>
                </a:solidFill>
              </a:rPr>
              <a:t>Reject, reduce, reuse and recycle plastics. </a:t>
            </a:r>
            <a:r>
              <a:rPr lang="en-GB" altLang="en-US">
                <a:solidFill>
                  <a:schemeClr val="tx1"/>
                </a:solidFill>
              </a:rPr>
              <a:t>Think about all the rubbish thrown away in your house. Can you stop buying some plastic items? Can you reuse single-use plastics as something else (a bird feeder or plant pot, for example)? Can you give old plastic toys to a charity shop or a friend?</a:t>
            </a:r>
          </a:p>
          <a:p>
            <a:pPr>
              <a:lnSpc>
                <a:spcPct val="100000"/>
              </a:lnSpc>
              <a:spcBef>
                <a:spcPct val="0"/>
              </a:spcBef>
              <a:buFontTx/>
              <a:buNone/>
            </a:pPr>
            <a:endParaRPr lang="en-GB" altLang="en-US">
              <a:solidFill>
                <a:schemeClr val="tx1"/>
              </a:solidFill>
            </a:endParaRPr>
          </a:p>
        </p:txBody>
      </p:sp>
      <p:pic>
        <p:nvPicPr>
          <p:cNvPr id="215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1489075"/>
            <a:ext cx="21574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6"/>
          <p:cNvSpPr>
            <a:spLocks noChangeAspect="1"/>
          </p:cNvSpPr>
          <p:nvPr/>
        </p:nvSpPr>
        <p:spPr bwMode="auto">
          <a:xfrm>
            <a:off x="647700" y="3875088"/>
            <a:ext cx="18526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endParaRPr lang="en-GB" altLang="en-US"/>
          </a:p>
        </p:txBody>
      </p:sp>
      <p:sp>
        <p:nvSpPr>
          <p:cNvPr id="2" name="Picture 1"/>
          <p:cNvSpPr>
            <a:spLocks noChangeAspect="1"/>
          </p:cNvSpPr>
          <p:nvPr/>
        </p:nvSpPr>
        <p:spPr bwMode="auto">
          <a:xfrm>
            <a:off x="677863" y="3976688"/>
            <a:ext cx="18224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915269"/>
            <a:ext cx="1886551" cy="1837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66138" y="5948363"/>
            <a:ext cx="677862" cy="90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3894138" y="3054350"/>
            <a:ext cx="1198562" cy="77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Aims</a:t>
            </a:r>
          </a:p>
        </p:txBody>
      </p:sp>
      <p:sp>
        <p:nvSpPr>
          <p:cNvPr id="2" name="Rectangle: Rounded Corners 1">
            <a:extLst>
              <a:ext uri="{FF2B5EF4-FFF2-40B4-BE49-F238E27FC236}">
                <a16:creationId xmlns:a16="http://schemas.microsoft.com/office/drawing/2014/main" id="{6CE6B9E7-F04F-4BBD-9A4E-6B16FC08F9F7}"/>
              </a:ext>
            </a:extLst>
          </p:cNvPr>
          <p:cNvSpPr/>
          <p:nvPr/>
        </p:nvSpPr>
        <p:spPr>
          <a:xfrm>
            <a:off x="981075" y="1887538"/>
            <a:ext cx="7172325" cy="8651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understand how plastic pollution is affecting our environment.</a:t>
            </a:r>
          </a:p>
        </p:txBody>
      </p:sp>
      <p:sp>
        <p:nvSpPr>
          <p:cNvPr id="7" name="Rectangle: Rounded Corners 6">
            <a:extLst>
              <a:ext uri="{FF2B5EF4-FFF2-40B4-BE49-F238E27FC236}">
                <a16:creationId xmlns:a16="http://schemas.microsoft.com/office/drawing/2014/main" id="{924427D5-DA49-47E6-860E-6D9AF8B1A876}"/>
              </a:ext>
            </a:extLst>
          </p:cNvPr>
          <p:cNvSpPr/>
          <p:nvPr/>
        </p:nvSpPr>
        <p:spPr>
          <a:xfrm>
            <a:off x="981075" y="3340100"/>
            <a:ext cx="7172325" cy="65563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know what to do to help.</a:t>
            </a:r>
          </a:p>
        </p:txBody>
      </p:sp>
      <p:sp>
        <p:nvSpPr>
          <p:cNvPr id="5" name="Rectangle 4">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Today We Will Ask..</a:t>
            </a:r>
          </a:p>
        </p:txBody>
      </p:sp>
      <p:sp>
        <p:nvSpPr>
          <p:cNvPr id="4" name="Rectangle: Rounded Corners 3">
            <a:hlinkClick r:id="rId2" action="ppaction://hlinksldjump"/>
            <a:extLst>
              <a:ext uri="{FF2B5EF4-FFF2-40B4-BE49-F238E27FC236}">
                <a16:creationId xmlns:a16="http://schemas.microsoft.com/office/drawing/2014/main" id="{3627971E-615A-4DE2-A1B6-CD70E1B7501B}"/>
              </a:ext>
            </a:extLst>
          </p:cNvPr>
          <p:cNvSpPr/>
          <p:nvPr/>
        </p:nvSpPr>
        <p:spPr>
          <a:xfrm>
            <a:off x="1622425" y="1731963"/>
            <a:ext cx="1871663" cy="723900"/>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Plastic?</a:t>
            </a:r>
          </a:p>
        </p:txBody>
      </p:sp>
      <p:sp>
        <p:nvSpPr>
          <p:cNvPr id="8" name="Rectangle: Rounded Corners 7">
            <a:hlinkClick r:id="rId3" action="ppaction://hlinksldjump"/>
            <a:extLst>
              <a:ext uri="{FF2B5EF4-FFF2-40B4-BE49-F238E27FC236}">
                <a16:creationId xmlns:a16="http://schemas.microsoft.com/office/drawing/2014/main" id="{66321060-92F4-4397-8AA3-0B3961845A23}"/>
              </a:ext>
            </a:extLst>
          </p:cNvPr>
          <p:cNvSpPr/>
          <p:nvPr/>
        </p:nvSpPr>
        <p:spPr>
          <a:xfrm>
            <a:off x="4108450" y="4714875"/>
            <a:ext cx="1871663" cy="9921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How Can I Recycle?</a:t>
            </a:r>
          </a:p>
        </p:txBody>
      </p:sp>
      <p:sp>
        <p:nvSpPr>
          <p:cNvPr id="10" name="Rectangle: Rounded Corners 9">
            <a:hlinkClick r:id="rId4" action="ppaction://hlinksldjump"/>
            <a:extLst>
              <a:ext uri="{FF2B5EF4-FFF2-40B4-BE49-F238E27FC236}">
                <a16:creationId xmlns:a16="http://schemas.microsoft.com/office/drawing/2014/main" id="{A9B18E4B-E54C-4DFC-8DB1-CF7B071FC837}"/>
              </a:ext>
            </a:extLst>
          </p:cNvPr>
          <p:cNvSpPr/>
          <p:nvPr/>
        </p:nvSpPr>
        <p:spPr>
          <a:xfrm>
            <a:off x="6099175" y="2387600"/>
            <a:ext cx="1873250" cy="1158875"/>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Happens to Plastic Rubbish?</a:t>
            </a:r>
          </a:p>
        </p:txBody>
      </p:sp>
      <p:sp>
        <p:nvSpPr>
          <p:cNvPr id="11" name="Rectangle: Rounded Corners 10">
            <a:hlinkClick r:id="rId5" action="ppaction://hlinksldjump"/>
            <a:extLst>
              <a:ext uri="{FF2B5EF4-FFF2-40B4-BE49-F238E27FC236}">
                <a16:creationId xmlns:a16="http://schemas.microsoft.com/office/drawing/2014/main" id="{68BC0CC1-8354-4AF7-882C-EC4778BC3904}"/>
              </a:ext>
            </a:extLst>
          </p:cNvPr>
          <p:cNvSpPr/>
          <p:nvPr/>
        </p:nvSpPr>
        <p:spPr>
          <a:xfrm>
            <a:off x="4108450" y="1414463"/>
            <a:ext cx="1873250" cy="79851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Why is Plastic Harmful?</a:t>
            </a:r>
          </a:p>
        </p:txBody>
      </p:sp>
      <p:sp>
        <p:nvSpPr>
          <p:cNvPr id="14"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697038" y="4432300"/>
            <a:ext cx="1871662" cy="9413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a Landfill Site?</a:t>
            </a:r>
          </a:p>
        </p:txBody>
      </p:sp>
      <p:sp>
        <p:nvSpPr>
          <p:cNvPr id="16" name="Rectangle: Rounded Corners 15">
            <a:hlinkClick r:id="rId7" action="ppaction://hlinksldjump"/>
            <a:extLst>
              <a:ext uri="{FF2B5EF4-FFF2-40B4-BE49-F238E27FC236}">
                <a16:creationId xmlns:a16="http://schemas.microsoft.com/office/drawing/2014/main" id="{800F58B8-337F-4E7F-8360-85FA45E11C16}"/>
              </a:ext>
            </a:extLst>
          </p:cNvPr>
          <p:cNvSpPr/>
          <p:nvPr/>
        </p:nvSpPr>
        <p:spPr>
          <a:xfrm>
            <a:off x="6099175" y="3906838"/>
            <a:ext cx="1873250" cy="99536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Recycling?</a:t>
            </a:r>
          </a:p>
        </p:txBody>
      </p:sp>
      <p:pic>
        <p:nvPicPr>
          <p:cNvPr id="1127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2408238"/>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217613" y="2935288"/>
            <a:ext cx="1871662" cy="9413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Can You Do to Help?</a:t>
            </a:r>
          </a:p>
        </p:txBody>
      </p:sp>
      <p:sp>
        <p:nvSpPr>
          <p:cNvPr id="13" name="Rectangle 12">
            <a:hlinkClick r:id="rId9"/>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1004888"/>
          </a:xfrm>
        </p:spPr>
        <p:txBody>
          <a:bodyPr/>
          <a:lstStyle/>
          <a:p>
            <a:pPr eaLnBrk="1" hangingPunct="1"/>
            <a:r>
              <a:rPr lang="en-GB" altLang="en-US" sz="3600"/>
              <a:t>What Is Plastic?</a:t>
            </a:r>
          </a:p>
        </p:txBody>
      </p:sp>
      <p:sp>
        <p:nvSpPr>
          <p:cNvPr id="12291"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a very useful material that we use for many different everyday items because it is </a:t>
            </a:r>
            <a:r>
              <a:rPr lang="en-GB" altLang="en-US" b="1">
                <a:solidFill>
                  <a:schemeClr val="tx1"/>
                </a:solidFill>
              </a:rPr>
              <a:t>cheap to make</a:t>
            </a:r>
            <a:r>
              <a:rPr lang="en-GB" altLang="en-US">
                <a:solidFill>
                  <a:schemeClr val="tx1"/>
                </a:solidFill>
              </a:rPr>
              <a:t>, </a:t>
            </a:r>
            <a:r>
              <a:rPr lang="en-GB" altLang="en-US" b="1">
                <a:solidFill>
                  <a:schemeClr val="tx1"/>
                </a:solidFill>
              </a:rPr>
              <a:t>strong </a:t>
            </a:r>
            <a:r>
              <a:rPr lang="en-GB" altLang="en-US">
                <a:solidFill>
                  <a:schemeClr val="tx1"/>
                </a:solidFill>
              </a:rPr>
              <a:t>and </a:t>
            </a:r>
            <a:r>
              <a:rPr lang="en-GB" altLang="en-US" b="1">
                <a:solidFill>
                  <a:schemeClr val="tx1"/>
                </a:solidFill>
              </a:rPr>
              <a:t>doesn’t fall apart easily</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4" name="TextBox 3"/>
          <p:cNvSpPr txBox="1">
            <a:spLocks noChangeArrowheads="1"/>
          </p:cNvSpPr>
          <p:nvPr/>
        </p:nvSpPr>
        <p:spPr bwMode="auto">
          <a:xfrm>
            <a:off x="5881688" y="4273550"/>
            <a:ext cx="2325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latin typeface="Twinkl SemiBold" pitchFamily="2" charset="0"/>
              </a:rPr>
              <a:t>Did You Know?</a:t>
            </a:r>
          </a:p>
          <a:p>
            <a:pPr algn="ctr" eaLnBrk="1" hangingPunct="1">
              <a:lnSpc>
                <a:spcPct val="100000"/>
              </a:lnSpc>
              <a:spcBef>
                <a:spcPct val="0"/>
              </a:spcBef>
              <a:buFontTx/>
              <a:buNone/>
            </a:pPr>
            <a:r>
              <a:rPr lang="en-GB" altLang="en-US" sz="1600">
                <a:solidFill>
                  <a:srgbClr val="6CBB84"/>
                </a:solidFill>
                <a:latin typeface="Twinkl SemiBold" pitchFamily="2" charset="0"/>
              </a:rPr>
              <a:t>Every second, 160,000 </a:t>
            </a:r>
          </a:p>
          <a:p>
            <a:pPr algn="ctr" eaLnBrk="1" hangingPunct="1">
              <a:lnSpc>
                <a:spcPct val="100000"/>
              </a:lnSpc>
              <a:spcBef>
                <a:spcPct val="0"/>
              </a:spcBef>
              <a:buFontTx/>
              <a:buNone/>
            </a:pPr>
            <a:r>
              <a:rPr lang="en-GB" altLang="en-US" sz="1600">
                <a:solidFill>
                  <a:srgbClr val="6CBB84"/>
                </a:solidFill>
                <a:latin typeface="Twinkl SemiBold" pitchFamily="2" charset="0"/>
              </a:rPr>
              <a:t>plastic bags are used </a:t>
            </a:r>
            <a:br>
              <a:rPr lang="en-GB" altLang="en-US" sz="1600">
                <a:solidFill>
                  <a:srgbClr val="6CBB84"/>
                </a:solidFill>
                <a:latin typeface="Twinkl SemiBold" pitchFamily="2" charset="0"/>
              </a:rPr>
            </a:br>
            <a:r>
              <a:rPr lang="en-GB" altLang="en-US" sz="1600">
                <a:solidFill>
                  <a:srgbClr val="6CBB84"/>
                </a:solidFill>
                <a:latin typeface="Twinkl SemiBold" pitchFamily="2" charset="0"/>
              </a:rPr>
              <a:t>around the world.</a:t>
            </a:r>
            <a:endParaRPr lang="en-GB" altLang="en-US" sz="1600">
              <a:solidFill>
                <a:srgbClr val="009541"/>
              </a:solidFill>
            </a:endParaRPr>
          </a:p>
        </p:txBody>
      </p:sp>
      <p:sp>
        <p:nvSpPr>
          <p:cNvPr id="6" name="TextBox 1"/>
          <p:cNvSpPr txBox="1">
            <a:spLocks noChangeArrowheads="1"/>
          </p:cNvSpPr>
          <p:nvPr/>
        </p:nvSpPr>
        <p:spPr bwMode="auto">
          <a:xfrm>
            <a:off x="750888" y="221773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these properties also mean it is very harmful to our environment because there is </a:t>
            </a:r>
            <a:r>
              <a:rPr lang="en-GB" altLang="en-US" b="1">
                <a:solidFill>
                  <a:schemeClr val="tx1"/>
                </a:solidFill>
              </a:rPr>
              <a:t>so much of it around</a:t>
            </a:r>
            <a:r>
              <a:rPr lang="en-GB" altLang="en-US">
                <a:solidFill>
                  <a:schemeClr val="tx1"/>
                </a:solidFill>
              </a:rPr>
              <a:t>, </a:t>
            </a:r>
            <a:r>
              <a:rPr lang="en-GB" altLang="en-US" b="1">
                <a:solidFill>
                  <a:schemeClr val="tx1"/>
                </a:solidFill>
              </a:rPr>
              <a:t>animals get hurt by it</a:t>
            </a:r>
            <a:r>
              <a:rPr lang="en-GB" altLang="en-US">
                <a:solidFill>
                  <a:schemeClr val="tx1"/>
                </a:solidFill>
              </a:rPr>
              <a:t> and it </a:t>
            </a:r>
            <a:r>
              <a:rPr lang="en-GB" altLang="en-US" b="1">
                <a:solidFill>
                  <a:schemeClr val="tx1"/>
                </a:solidFill>
              </a:rPr>
              <a:t>doesn’t rot down easily in the soil</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7" name="TextBox 1"/>
          <p:cNvSpPr txBox="1">
            <a:spLocks noChangeArrowheads="1"/>
          </p:cNvSpPr>
          <p:nvPr/>
        </p:nvSpPr>
        <p:spPr bwMode="auto">
          <a:xfrm>
            <a:off x="750888" y="3228975"/>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not natural; it is human-made. It is usually made from fossil fuels, such as crude oil.</a:t>
            </a:r>
          </a:p>
          <a:p>
            <a:pPr eaLnBrk="1" hangingPunct="1">
              <a:lnSpc>
                <a:spcPct val="100000"/>
              </a:lnSpc>
              <a:spcBef>
                <a:spcPct val="0"/>
              </a:spcBef>
              <a:buFontTx/>
              <a:buNone/>
            </a:pPr>
            <a:endParaRPr lang="en-GB" altLang="en-US">
              <a:solidFill>
                <a:schemeClr val="tx1"/>
              </a:solidFill>
            </a:endParaRPr>
          </a:p>
        </p:txBody>
      </p:sp>
      <p:pic>
        <p:nvPicPr>
          <p:cNvPr id="122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4273550"/>
            <a:ext cx="2549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1004888"/>
          </a:xfrm>
        </p:spPr>
        <p:txBody>
          <a:bodyPr/>
          <a:lstStyle/>
          <a:p>
            <a:pPr eaLnBrk="1" hangingPunct="1"/>
            <a:r>
              <a:rPr lang="en-GB" altLang="en-US" sz="3600"/>
              <a:t>Why is Plastic Harmful?</a:t>
            </a:r>
            <a:endParaRPr lang="en-GB" altLang="en-US" sz="3300"/>
          </a:p>
        </p:txBody>
      </p:sp>
      <p:sp>
        <p:nvSpPr>
          <p:cNvPr id="6" name="Rectangle 5">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Worms and tiny creatures in the soil cannot break down plastic like they can natural items such as leaves, banana skins or apple cores. </a:t>
            </a:r>
          </a:p>
          <a:p>
            <a:pPr eaLnBrk="1" hangingPunct="1">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750888" y="2289175"/>
            <a:ext cx="783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means that plastic rubbish stays in the environment for many, many years after it has been used.</a:t>
            </a:r>
          </a:p>
          <a:p>
            <a:pPr eaLnBrk="1" hangingPunct="1">
              <a:lnSpc>
                <a:spcPct val="100000"/>
              </a:lnSpc>
              <a:spcBef>
                <a:spcPct val="0"/>
              </a:spcBef>
              <a:buFontTx/>
              <a:buNone/>
            </a:pPr>
            <a:endParaRPr lang="en-GB" altLang="en-US">
              <a:solidFill>
                <a:schemeClr val="tx1"/>
              </a:solidFill>
            </a:endParaRPr>
          </a:p>
        </p:txBody>
      </p:sp>
      <p:sp>
        <p:nvSpPr>
          <p:cNvPr id="3" name="Rounded Rectangle 2"/>
          <p:cNvSpPr/>
          <p:nvPr/>
        </p:nvSpPr>
        <p:spPr>
          <a:xfrm>
            <a:off x="2257425" y="3213100"/>
            <a:ext cx="5092700" cy="2968625"/>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4339" name="TextBox 1"/>
          <p:cNvSpPr txBox="1">
            <a:spLocks noChangeArrowheads="1"/>
          </p:cNvSpPr>
          <p:nvPr/>
        </p:nvSpPr>
        <p:spPr bwMode="auto">
          <a:xfrm>
            <a:off x="917575" y="1639888"/>
            <a:ext cx="703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harmful for both humans and wildlife.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3392488"/>
            <a:ext cx="423386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917575" y="2176463"/>
            <a:ext cx="7032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Animals get confused and eat plastic because they think it is food. </a:t>
            </a:r>
          </a:p>
          <a:p>
            <a:pPr>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917575" y="2746375"/>
            <a:ext cx="703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They get trapped in litter and are hurt or even die.</a:t>
            </a:r>
          </a:p>
          <a:p>
            <a:pPr>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5364" name="TextBox 1"/>
          <p:cNvSpPr txBox="1">
            <a:spLocks noChangeArrowheads="1"/>
          </p:cNvSpPr>
          <p:nvPr/>
        </p:nvSpPr>
        <p:spPr bwMode="auto">
          <a:xfrm>
            <a:off x="847725" y="14732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 in the world either ends up buried in the ground or dumped into the sea. </a:t>
            </a:r>
          </a:p>
        </p:txBody>
      </p:sp>
      <p:sp>
        <p:nvSpPr>
          <p:cNvPr id="6" name="TextBox 1"/>
          <p:cNvSpPr txBox="1">
            <a:spLocks noChangeArrowheads="1"/>
          </p:cNvSpPr>
          <p:nvPr/>
        </p:nvSpPr>
        <p:spPr bwMode="auto">
          <a:xfrm>
            <a:off x="847725" y="21336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Some plastic floats about on the sea for decades and is eaten by sea creatures such as whales and sea birds.</a:t>
            </a:r>
          </a:p>
        </p:txBody>
      </p:sp>
      <p:sp>
        <p:nvSpPr>
          <p:cNvPr id="7" name="TextBox 1"/>
          <p:cNvSpPr txBox="1">
            <a:spLocks noChangeArrowheads="1"/>
          </p:cNvSpPr>
          <p:nvPr/>
        </p:nvSpPr>
        <p:spPr bwMode="auto">
          <a:xfrm>
            <a:off x="847725" y="2795588"/>
            <a:ext cx="7618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most plastic sinks to the bottom of the sea. It becomes brittle and breaks into small pieces. These get mixed up with plankton which is then eaten by fish and many other sea creatures.</a:t>
            </a:r>
          </a:p>
        </p:txBody>
      </p:sp>
      <p:sp>
        <p:nvSpPr>
          <p:cNvPr id="8" name="TextBox 1"/>
          <p:cNvSpPr txBox="1">
            <a:spLocks noChangeArrowheads="1"/>
          </p:cNvSpPr>
          <p:nvPr/>
        </p:nvSpPr>
        <p:spPr bwMode="auto">
          <a:xfrm>
            <a:off x="847725" y="3797300"/>
            <a:ext cx="3271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in our oceans is dangerous to a wide range</a:t>
            </a:r>
          </a:p>
          <a:p>
            <a:pPr>
              <a:lnSpc>
                <a:spcPct val="100000"/>
              </a:lnSpc>
              <a:spcBef>
                <a:spcPct val="0"/>
              </a:spcBef>
              <a:buFontTx/>
              <a:buNone/>
            </a:pPr>
            <a:r>
              <a:rPr lang="en-GB" altLang="en-US">
                <a:solidFill>
                  <a:schemeClr val="tx1"/>
                </a:solidFill>
              </a:rPr>
              <a:t>of sea life.</a:t>
            </a:r>
          </a:p>
        </p:txBody>
      </p:sp>
      <p:sp>
        <p:nvSpPr>
          <p:cNvPr id="9" name="Rounded Rectangle 8"/>
          <p:cNvSpPr/>
          <p:nvPr/>
        </p:nvSpPr>
        <p:spPr>
          <a:xfrm>
            <a:off x="4119563" y="3797300"/>
            <a:ext cx="4238625" cy="2449513"/>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5275" y="479425"/>
            <a:ext cx="8520113" cy="993775"/>
          </a:xfrm>
        </p:spPr>
        <p:txBody>
          <a:bodyPr/>
          <a:lstStyle/>
          <a:p>
            <a:r>
              <a:rPr lang="en-GB" altLang="en-US"/>
              <a:t>What Happens to Plastic Rubbish?</a:t>
            </a:r>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TextBox 1"/>
          <p:cNvSpPr txBox="1">
            <a:spLocks noChangeArrowheads="1"/>
          </p:cNvSpPr>
          <p:nvPr/>
        </p:nvSpPr>
        <p:spPr bwMode="auto">
          <a:xfrm>
            <a:off x="746125" y="1592263"/>
            <a:ext cx="77200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plastics are called single-use plastics. This means that they are only used once, for example to package a new toy in a shop or to make a bottle for a fizzy drink.</a:t>
            </a:r>
          </a:p>
        </p:txBody>
      </p:sp>
      <p:sp>
        <p:nvSpPr>
          <p:cNvPr id="5" name="TextBox 1"/>
          <p:cNvSpPr txBox="1">
            <a:spLocks noChangeArrowheads="1"/>
          </p:cNvSpPr>
          <p:nvPr/>
        </p:nvSpPr>
        <p:spPr bwMode="auto">
          <a:xfrm>
            <a:off x="746125" y="2633663"/>
            <a:ext cx="7720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When the toy has been opened or the drink has been drunk, the plastic becomes rubbish.</a:t>
            </a:r>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3205163"/>
            <a:ext cx="45942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pPr algn="ctr" eaLnBrk="1" hangingPunct="1"/>
            <a:r>
              <a:rPr lang="en-GB" altLang="en-US" sz="3600"/>
              <a:t>What Is Recycling?</a:t>
            </a:r>
            <a:endParaRPr lang="en-GB" altLang="en-US" sz="3600" b="0"/>
          </a:p>
        </p:txBody>
      </p:sp>
      <p:sp>
        <p:nvSpPr>
          <p:cNvPr id="17411" name="TextBox 1"/>
          <p:cNvSpPr txBox="1">
            <a:spLocks noChangeArrowheads="1"/>
          </p:cNvSpPr>
          <p:nvPr/>
        </p:nvSpPr>
        <p:spPr bwMode="auto">
          <a:xfrm>
            <a:off x="895350" y="1512888"/>
            <a:ext cx="748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Many types of plastic can be recycled.</a:t>
            </a:r>
          </a:p>
        </p:txBody>
      </p:sp>
      <p:sp>
        <p:nvSpPr>
          <p:cNvPr id="5" name="TextBox 1"/>
          <p:cNvSpPr txBox="1">
            <a:spLocks noChangeArrowheads="1"/>
          </p:cNvSpPr>
          <p:nvPr/>
        </p:nvSpPr>
        <p:spPr bwMode="auto">
          <a:xfrm>
            <a:off x="895350" y="1939925"/>
            <a:ext cx="7485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When we recycle old plastic rubbish, it gets turned into something new.</a:t>
            </a:r>
          </a:p>
          <a:p>
            <a:pPr>
              <a:lnSpc>
                <a:spcPct val="100000"/>
              </a:lnSpc>
              <a:spcBef>
                <a:spcPct val="0"/>
              </a:spcBef>
              <a:buFontTx/>
              <a:buNone/>
            </a:pPr>
            <a:endParaRPr lang="en-GB" altLang="en-US">
              <a:solidFill>
                <a:schemeClr val="tx1"/>
              </a:solidFill>
            </a:endParaRPr>
          </a:p>
        </p:txBody>
      </p:sp>
      <p:sp>
        <p:nvSpPr>
          <p:cNvPr id="6" name="TextBox 1"/>
          <p:cNvSpPr txBox="1">
            <a:spLocks noChangeArrowheads="1"/>
          </p:cNvSpPr>
          <p:nvPr/>
        </p:nvSpPr>
        <p:spPr bwMode="auto">
          <a:xfrm>
            <a:off x="895350" y="2366963"/>
            <a:ext cx="74850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Recycling helps the environment because it reduces air, water and land pollution and it saves making new plastic.</a:t>
            </a:r>
          </a:p>
          <a:p>
            <a:pPr>
              <a:lnSpc>
                <a:spcPct val="100000"/>
              </a:lnSpc>
              <a:spcBef>
                <a:spcPct val="0"/>
              </a:spcBef>
              <a:buFont typeface="Arial" panose="020B0604020202020204" pitchFamily="34" charset="0"/>
              <a:buNone/>
            </a:pPr>
            <a:endParaRPr lang="en-GB" altLang="en-US">
              <a:solidFill>
                <a:schemeClr val="tx1"/>
              </a:solidFill>
            </a:endParaRPr>
          </a:p>
          <a:p>
            <a:pPr>
              <a:lnSpc>
                <a:spcPct val="100000"/>
              </a:lnSpc>
              <a:spcBef>
                <a:spcPct val="0"/>
              </a:spcBef>
              <a:buFontTx/>
              <a:buNone/>
            </a:pPr>
            <a:endParaRPr lang="en-GB" altLang="en-US">
              <a:solidFill>
                <a:schemeClr val="tx1"/>
              </a:solidFill>
            </a:endParaRPr>
          </a:p>
        </p:txBody>
      </p:sp>
      <p:pic>
        <p:nvPicPr>
          <p:cNvPr id="174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8488" y="3106738"/>
            <a:ext cx="3790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589</TotalTime>
  <Words>812</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vt:lpstr>
      <vt:lpstr>Twinkl SemiBold</vt:lpstr>
      <vt:lpstr>Arial</vt:lpstr>
      <vt:lpstr>Calibri</vt:lpstr>
      <vt:lpstr>Office Theme</vt:lpstr>
      <vt:lpstr>PowerPoint Presentation</vt:lpstr>
      <vt:lpstr>Aims</vt:lpstr>
      <vt:lpstr>Today We Will Ask..</vt:lpstr>
      <vt:lpstr>What Is Plastic?</vt:lpstr>
      <vt:lpstr>Why is Plastic Harmful?</vt:lpstr>
      <vt:lpstr>Why is Plastic Harmful?</vt:lpstr>
      <vt:lpstr>Why is Plastic Harmful?</vt:lpstr>
      <vt:lpstr>What Happens to Plastic Rubbish?</vt:lpstr>
      <vt:lpstr>What Is Recycling?</vt:lpstr>
      <vt:lpstr>How Can I Recycle?</vt:lpstr>
      <vt:lpstr>What is a Landfill Site?</vt:lpstr>
      <vt:lpstr>What Can You Do to Help?</vt:lpstr>
      <vt:lpstr>What Can You Do to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Gemma O'Reilly</cp:lastModifiedBy>
  <cp:revision>49</cp:revision>
  <dcterms:created xsi:type="dcterms:W3CDTF">2017-03-08T11:49:07Z</dcterms:created>
  <dcterms:modified xsi:type="dcterms:W3CDTF">2020-11-05T11:16:18Z</dcterms:modified>
</cp:coreProperties>
</file>