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4" r:id="rId4"/>
    <p:sldId id="258" r:id="rId5"/>
    <p:sldId id="265" r:id="rId6"/>
    <p:sldId id="259" r:id="rId7"/>
    <p:sldId id="266" r:id="rId8"/>
    <p:sldId id="260" r:id="rId9"/>
    <p:sldId id="267" r:id="rId10"/>
    <p:sldId id="261" r:id="rId11"/>
    <p:sldId id="268" r:id="rId12"/>
    <p:sldId id="262"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D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895CF7-B033-47A7-A554-66596E005A44}" type="datetimeFigureOut">
              <a:rPr lang="en-GB" smtClean="0"/>
              <a:t>21/03/2021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39428-5D8D-421F-A372-FFBF961CEF26}" type="slidenum">
              <a:rPr lang="en-GB" smtClean="0"/>
              <a:t>‹#›</a:t>
            </a:fld>
            <a:endParaRPr lang="en-GB"/>
          </a:p>
        </p:txBody>
      </p:sp>
    </p:spTree>
    <p:extLst>
      <p:ext uri="{BB962C8B-B14F-4D97-AF65-F5344CB8AC3E}">
        <p14:creationId xmlns:p14="http://schemas.microsoft.com/office/powerpoint/2010/main" val="241695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639428-5D8D-421F-A372-FFBF961CEF26}" type="slidenum">
              <a:rPr lang="en-GB" smtClean="0"/>
              <a:t>13</a:t>
            </a:fld>
            <a:endParaRPr lang="en-GB"/>
          </a:p>
        </p:txBody>
      </p:sp>
    </p:spTree>
    <p:extLst>
      <p:ext uri="{BB962C8B-B14F-4D97-AF65-F5344CB8AC3E}">
        <p14:creationId xmlns:p14="http://schemas.microsoft.com/office/powerpoint/2010/main" val="323238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45BFE9-F975-42F7-B935-1210E471BB54}" type="datetimeFigureOut">
              <a:rPr lang="en-GB" smtClean="0"/>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596498-49F5-4B4E-8D10-8DAD8B92515C}" type="slidenum">
              <a:rPr lang="en-GB" smtClean="0"/>
              <a:t>‹#›</a:t>
            </a:fld>
            <a:endParaRPr lang="en-GB"/>
          </a:p>
        </p:txBody>
      </p:sp>
    </p:spTree>
    <p:extLst>
      <p:ext uri="{BB962C8B-B14F-4D97-AF65-F5344CB8AC3E}">
        <p14:creationId xmlns:p14="http://schemas.microsoft.com/office/powerpoint/2010/main" val="153354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5BFE9-F975-42F7-B935-1210E471BB54}" type="datetimeFigureOut">
              <a:rPr lang="en-GB" smtClean="0"/>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596498-49F5-4B4E-8D10-8DAD8B92515C}" type="slidenum">
              <a:rPr lang="en-GB" smtClean="0"/>
              <a:t>‹#›</a:t>
            </a:fld>
            <a:endParaRPr lang="en-GB"/>
          </a:p>
        </p:txBody>
      </p:sp>
    </p:spTree>
    <p:extLst>
      <p:ext uri="{BB962C8B-B14F-4D97-AF65-F5344CB8AC3E}">
        <p14:creationId xmlns:p14="http://schemas.microsoft.com/office/powerpoint/2010/main" val="304452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5BFE9-F975-42F7-B935-1210E471BB54}" type="datetimeFigureOut">
              <a:rPr lang="en-GB" smtClean="0"/>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596498-49F5-4B4E-8D10-8DAD8B92515C}" type="slidenum">
              <a:rPr lang="en-GB" smtClean="0"/>
              <a:t>‹#›</a:t>
            </a:fld>
            <a:endParaRPr lang="en-GB"/>
          </a:p>
        </p:txBody>
      </p:sp>
    </p:spTree>
    <p:extLst>
      <p:ext uri="{BB962C8B-B14F-4D97-AF65-F5344CB8AC3E}">
        <p14:creationId xmlns:p14="http://schemas.microsoft.com/office/powerpoint/2010/main" val="295613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5BFE9-F975-42F7-B935-1210E471BB54}" type="datetimeFigureOut">
              <a:rPr lang="en-GB" smtClean="0"/>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596498-49F5-4B4E-8D10-8DAD8B92515C}" type="slidenum">
              <a:rPr lang="en-GB" smtClean="0"/>
              <a:t>‹#›</a:t>
            </a:fld>
            <a:endParaRPr lang="en-GB"/>
          </a:p>
        </p:txBody>
      </p:sp>
    </p:spTree>
    <p:extLst>
      <p:ext uri="{BB962C8B-B14F-4D97-AF65-F5344CB8AC3E}">
        <p14:creationId xmlns:p14="http://schemas.microsoft.com/office/powerpoint/2010/main" val="257105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45BFE9-F975-42F7-B935-1210E471BB54}" type="datetimeFigureOut">
              <a:rPr lang="en-GB" smtClean="0"/>
              <a:t>21/03/2021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596498-49F5-4B4E-8D10-8DAD8B92515C}" type="slidenum">
              <a:rPr lang="en-GB" smtClean="0"/>
              <a:t>‹#›</a:t>
            </a:fld>
            <a:endParaRPr lang="en-GB"/>
          </a:p>
        </p:txBody>
      </p:sp>
    </p:spTree>
    <p:extLst>
      <p:ext uri="{BB962C8B-B14F-4D97-AF65-F5344CB8AC3E}">
        <p14:creationId xmlns:p14="http://schemas.microsoft.com/office/powerpoint/2010/main" val="106868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45BFE9-F975-42F7-B935-1210E471BB54}" type="datetimeFigureOut">
              <a:rPr lang="en-GB" smtClean="0"/>
              <a:t>21/03/2021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596498-49F5-4B4E-8D10-8DAD8B92515C}" type="slidenum">
              <a:rPr lang="en-GB" smtClean="0"/>
              <a:t>‹#›</a:t>
            </a:fld>
            <a:endParaRPr lang="en-GB"/>
          </a:p>
        </p:txBody>
      </p:sp>
    </p:spTree>
    <p:extLst>
      <p:ext uri="{BB962C8B-B14F-4D97-AF65-F5344CB8AC3E}">
        <p14:creationId xmlns:p14="http://schemas.microsoft.com/office/powerpoint/2010/main" val="57616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45BFE9-F975-42F7-B935-1210E471BB54}" type="datetimeFigureOut">
              <a:rPr lang="en-GB" smtClean="0"/>
              <a:t>21/03/2021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596498-49F5-4B4E-8D10-8DAD8B92515C}" type="slidenum">
              <a:rPr lang="en-GB" smtClean="0"/>
              <a:t>‹#›</a:t>
            </a:fld>
            <a:endParaRPr lang="en-GB"/>
          </a:p>
        </p:txBody>
      </p:sp>
    </p:spTree>
    <p:extLst>
      <p:ext uri="{BB962C8B-B14F-4D97-AF65-F5344CB8AC3E}">
        <p14:creationId xmlns:p14="http://schemas.microsoft.com/office/powerpoint/2010/main" val="376359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45BFE9-F975-42F7-B935-1210E471BB54}" type="datetimeFigureOut">
              <a:rPr lang="en-GB" smtClean="0"/>
              <a:t>21/03/2021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596498-49F5-4B4E-8D10-8DAD8B92515C}" type="slidenum">
              <a:rPr lang="en-GB" smtClean="0"/>
              <a:t>‹#›</a:t>
            </a:fld>
            <a:endParaRPr lang="en-GB"/>
          </a:p>
        </p:txBody>
      </p:sp>
    </p:spTree>
    <p:extLst>
      <p:ext uri="{BB962C8B-B14F-4D97-AF65-F5344CB8AC3E}">
        <p14:creationId xmlns:p14="http://schemas.microsoft.com/office/powerpoint/2010/main" val="84475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5BFE9-F975-42F7-B935-1210E471BB54}" type="datetimeFigureOut">
              <a:rPr lang="en-GB" smtClean="0"/>
              <a:t>21/03/2021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596498-49F5-4B4E-8D10-8DAD8B92515C}" type="slidenum">
              <a:rPr lang="en-GB" smtClean="0"/>
              <a:t>‹#›</a:t>
            </a:fld>
            <a:endParaRPr lang="en-GB"/>
          </a:p>
        </p:txBody>
      </p:sp>
    </p:spTree>
    <p:extLst>
      <p:ext uri="{BB962C8B-B14F-4D97-AF65-F5344CB8AC3E}">
        <p14:creationId xmlns:p14="http://schemas.microsoft.com/office/powerpoint/2010/main" val="1115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5BFE9-F975-42F7-B935-1210E471BB54}" type="datetimeFigureOut">
              <a:rPr lang="en-GB" smtClean="0"/>
              <a:t>21/03/2021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596498-49F5-4B4E-8D10-8DAD8B92515C}" type="slidenum">
              <a:rPr lang="en-GB" smtClean="0"/>
              <a:t>‹#›</a:t>
            </a:fld>
            <a:endParaRPr lang="en-GB"/>
          </a:p>
        </p:txBody>
      </p:sp>
    </p:spTree>
    <p:extLst>
      <p:ext uri="{BB962C8B-B14F-4D97-AF65-F5344CB8AC3E}">
        <p14:creationId xmlns:p14="http://schemas.microsoft.com/office/powerpoint/2010/main" val="236841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5BFE9-F975-42F7-B935-1210E471BB54}" type="datetimeFigureOut">
              <a:rPr lang="en-GB" smtClean="0"/>
              <a:t>21/03/2021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596498-49F5-4B4E-8D10-8DAD8B92515C}" type="slidenum">
              <a:rPr lang="en-GB" smtClean="0"/>
              <a:t>‹#›</a:t>
            </a:fld>
            <a:endParaRPr lang="en-GB"/>
          </a:p>
        </p:txBody>
      </p:sp>
    </p:spTree>
    <p:extLst>
      <p:ext uri="{BB962C8B-B14F-4D97-AF65-F5344CB8AC3E}">
        <p14:creationId xmlns:p14="http://schemas.microsoft.com/office/powerpoint/2010/main" val="392871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D64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5BFE9-F975-42F7-B935-1210E471BB54}" type="datetimeFigureOut">
              <a:rPr lang="en-GB" smtClean="0"/>
              <a:t>21/03/2021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96498-49F5-4B4E-8D10-8DAD8B92515C}" type="slidenum">
              <a:rPr lang="en-GB" smtClean="0"/>
              <a:t>‹#›</a:t>
            </a:fld>
            <a:endParaRPr lang="en-GB"/>
          </a:p>
        </p:txBody>
      </p:sp>
    </p:spTree>
    <p:extLst>
      <p:ext uri="{BB962C8B-B14F-4D97-AF65-F5344CB8AC3E}">
        <p14:creationId xmlns:p14="http://schemas.microsoft.com/office/powerpoint/2010/main" val="420630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8000" b="1" dirty="0" smtClean="0">
                <a:solidFill>
                  <a:srgbClr val="FFFF00"/>
                </a:solidFill>
                <a:effectLst>
                  <a:outerShdw blurRad="38100" dist="38100" dir="2700000" algn="tl">
                    <a:srgbClr val="000000">
                      <a:alpha val="43137"/>
                    </a:srgbClr>
                  </a:outerShdw>
                </a:effectLst>
                <a:latin typeface="Comic Sans MS" panose="030F0702030302020204" pitchFamily="66" charset="0"/>
              </a:rPr>
              <a:t>INSPIRATION</a:t>
            </a:r>
            <a:endParaRPr lang="en-GB" sz="80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418226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701" t="18476" r="36700" b="12354"/>
          <a:stretch/>
        </p:blipFill>
        <p:spPr bwMode="auto">
          <a:xfrm>
            <a:off x="395536" y="404664"/>
            <a:ext cx="4186439"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5077" y="476672"/>
            <a:ext cx="1988840" cy="198884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8372" t="26262" r="24252" b="47475"/>
          <a:stretch/>
        </p:blipFill>
        <p:spPr>
          <a:xfrm>
            <a:off x="5194993" y="476672"/>
            <a:ext cx="1246909" cy="180109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7343" y="1697657"/>
            <a:ext cx="1153801" cy="1160211"/>
          </a:xfrm>
          <a:prstGeom prst="rect">
            <a:avLst/>
          </a:prstGeom>
        </p:spPr>
      </p:pic>
      <p:sp>
        <p:nvSpPr>
          <p:cNvPr id="7" name="TextBox 6"/>
          <p:cNvSpPr txBox="1"/>
          <p:nvPr/>
        </p:nvSpPr>
        <p:spPr>
          <a:xfrm>
            <a:off x="4770542" y="2857868"/>
            <a:ext cx="4032448" cy="3108543"/>
          </a:xfrm>
          <a:prstGeom prst="rect">
            <a:avLst/>
          </a:prstGeom>
          <a:noFill/>
        </p:spPr>
        <p:txBody>
          <a:bodyPr wrap="square" rtlCol="0">
            <a:spAutoFit/>
          </a:bodyPr>
          <a:lstStyle/>
          <a:p>
            <a:pPr algn="ctr"/>
            <a:r>
              <a:rPr lang="en-GB" sz="2800" dirty="0" smtClean="0">
                <a:latin typeface="Comic Sans MS" panose="030F0702030302020204" pitchFamily="66" charset="0"/>
              </a:rPr>
              <a:t>Mrs Cawood has taken part in 2 marathons, raising £6500 for Cancer Treatment and Research Trust at Mount Vernon Hospital.</a:t>
            </a:r>
            <a:endParaRPr lang="en-GB" sz="2800" dirty="0">
              <a:latin typeface="Comic Sans MS" panose="030F0702030302020204" pitchFamily="66"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2581" y="5970610"/>
            <a:ext cx="1543327" cy="696447"/>
          </a:xfrm>
          <a:prstGeom prst="rect">
            <a:avLst/>
          </a:prstGeom>
          <a:solidFill>
            <a:schemeClr val="tx1"/>
          </a:solidFill>
          <a:ln>
            <a:solidFill>
              <a:schemeClr val="tx1"/>
            </a:solidFill>
          </a:ln>
        </p:spPr>
      </p:pic>
    </p:spTree>
    <p:extLst>
      <p:ext uri="{BB962C8B-B14F-4D97-AF65-F5344CB8AC3E}">
        <p14:creationId xmlns:p14="http://schemas.microsoft.com/office/powerpoint/2010/main" val="2418877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effectLst>
                  <a:outerShdw blurRad="38100" dist="38100" dir="2700000" algn="tl">
                    <a:srgbClr val="000000">
                      <a:alpha val="43137"/>
                    </a:srgbClr>
                  </a:outerShdw>
                </a:effectLst>
                <a:latin typeface="Comic Sans MS" panose="030F0702030302020204" pitchFamily="66" charset="0"/>
              </a:rPr>
              <a:t>Beau</a:t>
            </a:r>
            <a:endParaRPr lang="en-GB"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505" t="23724" r="6464" b="25462"/>
          <a:stretch/>
        </p:blipFill>
        <p:spPr>
          <a:xfrm>
            <a:off x="651267" y="1304497"/>
            <a:ext cx="2861351" cy="3799875"/>
          </a:xfrm>
        </p:spPr>
      </p:pic>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068" r="82932" b="72619"/>
          <a:stretch/>
        </p:blipFill>
        <p:spPr bwMode="auto">
          <a:xfrm>
            <a:off x="971600" y="5229200"/>
            <a:ext cx="2220686" cy="1047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05452" y="1304497"/>
            <a:ext cx="5184576" cy="4832092"/>
          </a:xfrm>
          <a:prstGeom prst="rect">
            <a:avLst/>
          </a:prstGeom>
          <a:noFill/>
        </p:spPr>
        <p:txBody>
          <a:bodyPr wrap="square" rtlCol="0">
            <a:spAutoFit/>
          </a:bodyPr>
          <a:lstStyle/>
          <a:p>
            <a:pPr algn="ctr"/>
            <a:r>
              <a:rPr lang="en-GB" sz="2800" dirty="0" smtClean="0">
                <a:latin typeface="Comic Sans MS" panose="030F0702030302020204" pitchFamily="66" charset="0"/>
              </a:rPr>
              <a:t>After seeing some homeless people sleeping on the streets of Leighton Buzzard, Beau decided she wanted to help by raising some money. She did a sponsored ‘sleep out’ and spent a cold January night sleeping outside with only a sleeping bag. Her efforts raised £340 for charity.</a:t>
            </a:r>
            <a:endParaRPr lang="en-GB" sz="2800" dirty="0">
              <a:latin typeface="Comic Sans MS" panose="030F0702030302020204" pitchFamily="66" charset="0"/>
            </a:endParaRPr>
          </a:p>
        </p:txBody>
      </p:sp>
    </p:spTree>
    <p:extLst>
      <p:ext uri="{BB962C8B-B14F-4D97-AF65-F5344CB8AC3E}">
        <p14:creationId xmlns:p14="http://schemas.microsoft.com/office/powerpoint/2010/main" val="15579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892" t="18110" r="36162" b="11223"/>
          <a:stretch/>
        </p:blipFill>
        <p:spPr bwMode="auto">
          <a:xfrm>
            <a:off x="395536" y="476672"/>
            <a:ext cx="4174263" cy="593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1059" t="18651" r="17005" b="58135"/>
          <a:stretch/>
        </p:blipFill>
        <p:spPr bwMode="auto">
          <a:xfrm>
            <a:off x="7250960" y="3717032"/>
            <a:ext cx="1371631" cy="1499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16954" y="836712"/>
            <a:ext cx="3705637" cy="2677656"/>
          </a:xfrm>
          <a:prstGeom prst="rect">
            <a:avLst/>
          </a:prstGeom>
          <a:noFill/>
          <a:ln>
            <a:noFill/>
          </a:ln>
        </p:spPr>
        <p:txBody>
          <a:bodyPr wrap="square" rtlCol="0">
            <a:spAutoFit/>
          </a:bodyPr>
          <a:lstStyle/>
          <a:p>
            <a:pPr algn="ctr"/>
            <a:r>
              <a:rPr lang="en-GB" sz="2800" dirty="0" smtClean="0">
                <a:latin typeface="Comic Sans MS" panose="030F0702030302020204" pitchFamily="66" charset="0"/>
              </a:rPr>
              <a:t>Mrs Walton has raised £1000 for VICTA, a children’s charity, by running the London Marathon.</a:t>
            </a:r>
            <a:endParaRPr lang="en-GB" sz="2800" dirty="0">
              <a:latin typeface="Comic Sans MS" panose="030F0702030302020204" pitchFamily="66"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4033554"/>
            <a:ext cx="2376264" cy="924103"/>
          </a:xfrm>
          <a:prstGeom prst="rect">
            <a:avLst/>
          </a:prstGeom>
          <a:solidFill>
            <a:schemeClr val="tx1"/>
          </a:solidFill>
          <a:ln>
            <a:solidFill>
              <a:schemeClr val="tx1"/>
            </a:solidFill>
          </a:ln>
        </p:spPr>
      </p:pic>
    </p:spTree>
    <p:extLst>
      <p:ext uri="{BB962C8B-B14F-4D97-AF65-F5344CB8AC3E}">
        <p14:creationId xmlns:p14="http://schemas.microsoft.com/office/powerpoint/2010/main" val="796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6027" t="17279" r="36027" b="11156"/>
          <a:stretch/>
        </p:blipFill>
        <p:spPr bwMode="auto">
          <a:xfrm>
            <a:off x="2267744" y="188640"/>
            <a:ext cx="4464496" cy="642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5-Point Star 3"/>
          <p:cNvSpPr/>
          <p:nvPr/>
        </p:nvSpPr>
        <p:spPr>
          <a:xfrm>
            <a:off x="323528" y="908720"/>
            <a:ext cx="1656184" cy="165618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5-Point Star 4"/>
          <p:cNvSpPr/>
          <p:nvPr/>
        </p:nvSpPr>
        <p:spPr>
          <a:xfrm rot="20171027">
            <a:off x="899592" y="4221088"/>
            <a:ext cx="1656184" cy="1728192"/>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a:off x="6985400" y="902327"/>
            <a:ext cx="1656184" cy="165618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5-Point Star 7"/>
          <p:cNvSpPr/>
          <p:nvPr/>
        </p:nvSpPr>
        <p:spPr>
          <a:xfrm rot="1296460">
            <a:off x="6516216" y="4257092"/>
            <a:ext cx="1656184" cy="165618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544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027" t="17815" r="36027" b="11518"/>
          <a:stretch/>
        </p:blipFill>
        <p:spPr bwMode="auto">
          <a:xfrm>
            <a:off x="467544" y="404664"/>
            <a:ext cx="4203924"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620688"/>
            <a:ext cx="3912287" cy="2952328"/>
          </a:xfrm>
          <a:prstGeom prst="rect">
            <a:avLst/>
          </a:prstGeom>
        </p:spPr>
      </p:pic>
      <p:sp>
        <p:nvSpPr>
          <p:cNvPr id="5" name="TextBox 4"/>
          <p:cNvSpPr txBox="1"/>
          <p:nvPr/>
        </p:nvSpPr>
        <p:spPr>
          <a:xfrm>
            <a:off x="4860032" y="3933056"/>
            <a:ext cx="4032448" cy="1815882"/>
          </a:xfrm>
          <a:prstGeom prst="rect">
            <a:avLst/>
          </a:prstGeom>
          <a:noFill/>
        </p:spPr>
        <p:txBody>
          <a:bodyPr wrap="square" rtlCol="0">
            <a:spAutoFit/>
          </a:bodyPr>
          <a:lstStyle/>
          <a:p>
            <a:pPr algn="ctr"/>
            <a:r>
              <a:rPr lang="en-GB" sz="2800" dirty="0" smtClean="0">
                <a:latin typeface="Comic Sans MS" panose="030F0702030302020204" pitchFamily="66" charset="0"/>
              </a:rPr>
              <a:t>Mrs Crabbe walked up the Gherkin in London and raised £405 for the NSPCC.</a:t>
            </a:r>
            <a:endParaRPr lang="en-GB" sz="2800" dirty="0">
              <a:latin typeface="Comic Sans MS" panose="030F0702030302020204" pitchFamily="66"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16" t="14391" r="87060" b="75595"/>
          <a:stretch/>
        </p:blipFill>
        <p:spPr bwMode="auto">
          <a:xfrm>
            <a:off x="6046918" y="5748938"/>
            <a:ext cx="1538514" cy="73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4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effectLst>
                  <a:outerShdw blurRad="38100" dist="38100" dir="2700000" algn="tl">
                    <a:srgbClr val="000000">
                      <a:alpha val="43137"/>
                    </a:srgbClr>
                  </a:outerShdw>
                </a:effectLst>
                <a:latin typeface="Comic Sans MS" panose="030F0702030302020204" pitchFamily="66" charset="0"/>
              </a:rPr>
              <a:t>Stanley and Nancy</a:t>
            </a:r>
            <a:endParaRPr lang="en-GB"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sz="2800" dirty="0" smtClean="0">
                <a:latin typeface="Comic Sans MS" panose="030F0702030302020204" pitchFamily="66" charset="0"/>
              </a:rPr>
              <a:t>After their 6 month old baby cousin received open heart surgery at Great </a:t>
            </a:r>
            <a:r>
              <a:rPr lang="en-GB" sz="2800" dirty="0" err="1" smtClean="0">
                <a:latin typeface="Comic Sans MS" panose="030F0702030302020204" pitchFamily="66" charset="0"/>
              </a:rPr>
              <a:t>Ormand</a:t>
            </a:r>
            <a:r>
              <a:rPr lang="en-GB" sz="2800" dirty="0" smtClean="0">
                <a:latin typeface="Comic Sans MS" panose="030F0702030302020204" pitchFamily="66" charset="0"/>
              </a:rPr>
              <a:t> Street Hospital, Stanley and Nancy have decided to try and raise some money for the hospital by cycling 200 laps of the bike track at Danes Way park. We wish them luck!</a:t>
            </a:r>
          </a:p>
          <a:p>
            <a:endParaRPr lang="en-GB" sz="2800" dirty="0">
              <a:latin typeface="Comic Sans MS" panose="030F0702030302020204" pitchFamily="66" charset="0"/>
            </a:endParaRPr>
          </a:p>
          <a:p>
            <a:endParaRPr lang="en-GB" sz="2800" dirty="0">
              <a:latin typeface="Comic Sans MS" panose="030F0702030302020204" pitchFamily="66"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13" t="30493" r="66534" b="51587"/>
          <a:stretch/>
        </p:blipFill>
        <p:spPr bwMode="auto">
          <a:xfrm>
            <a:off x="2915816" y="4581128"/>
            <a:ext cx="3207657" cy="131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10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027" t="17688" r="36195" b="11346"/>
          <a:stretch/>
        </p:blipFill>
        <p:spPr bwMode="auto">
          <a:xfrm>
            <a:off x="467544" y="404664"/>
            <a:ext cx="4211101"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864" t="34749" r="28525" b="30908"/>
          <a:stretch/>
        </p:blipFill>
        <p:spPr>
          <a:xfrm>
            <a:off x="6751423" y="620688"/>
            <a:ext cx="2038241" cy="3064296"/>
          </a:xfrm>
          <a:prstGeom prst="rect">
            <a:avLst/>
          </a:prstGeom>
        </p:spPr>
      </p:pic>
      <p:sp>
        <p:nvSpPr>
          <p:cNvPr id="5" name="TextBox 4"/>
          <p:cNvSpPr txBox="1"/>
          <p:nvPr/>
        </p:nvSpPr>
        <p:spPr>
          <a:xfrm>
            <a:off x="4932039" y="3933056"/>
            <a:ext cx="3857625" cy="2677656"/>
          </a:xfrm>
          <a:prstGeom prst="rect">
            <a:avLst/>
          </a:prstGeom>
          <a:noFill/>
        </p:spPr>
        <p:txBody>
          <a:bodyPr wrap="square" rtlCol="0">
            <a:spAutoFit/>
          </a:bodyPr>
          <a:lstStyle/>
          <a:p>
            <a:pPr algn="ctr"/>
            <a:r>
              <a:rPr lang="en-GB" sz="2800" dirty="0" smtClean="0">
                <a:latin typeface="Comic Sans MS" panose="030F0702030302020204" pitchFamily="66" charset="0"/>
              </a:rPr>
              <a:t>Miss Parkinson raised £770 for Marie Curie Cancer Care by jumping out of an aeroplane. She did have a parachute!</a:t>
            </a:r>
            <a:endParaRPr lang="en-GB" sz="2800" dirty="0">
              <a:latin typeface="Comic Sans MS" panose="030F0702030302020204" pitchFamily="66"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556792"/>
            <a:ext cx="1190625" cy="1524000"/>
          </a:xfrm>
          <a:prstGeom prst="rect">
            <a:avLst/>
          </a:prstGeom>
        </p:spPr>
      </p:pic>
    </p:spTree>
    <p:extLst>
      <p:ext uri="{BB962C8B-B14F-4D97-AF65-F5344CB8AC3E}">
        <p14:creationId xmlns:p14="http://schemas.microsoft.com/office/powerpoint/2010/main" val="85103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57" y="125760"/>
            <a:ext cx="4042792" cy="1143000"/>
          </a:xfrm>
        </p:spPr>
        <p:txBody>
          <a:bodyPr/>
          <a:lstStyle/>
          <a:p>
            <a:r>
              <a:rPr lang="en-GB" b="1" dirty="0" smtClean="0">
                <a:solidFill>
                  <a:srgbClr val="FFFF00"/>
                </a:solidFill>
                <a:effectLst>
                  <a:outerShdw blurRad="38100" dist="38100" dir="2700000" algn="tl">
                    <a:srgbClr val="000000">
                      <a:alpha val="43137"/>
                    </a:srgbClr>
                  </a:outerShdw>
                </a:effectLst>
                <a:latin typeface="Comic Sans MS" panose="030F0702030302020204" pitchFamily="66" charset="0"/>
              </a:rPr>
              <a:t>Bethany</a:t>
            </a:r>
            <a:endParaRPr lang="en-GB"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4504667" y="260648"/>
            <a:ext cx="4536504" cy="6480720"/>
          </a:xfrm>
        </p:spPr>
        <p:txBody>
          <a:bodyPr>
            <a:normAutofit fontScale="92500" lnSpcReduction="10000"/>
          </a:bodyPr>
          <a:lstStyle/>
          <a:p>
            <a:pPr marL="0" indent="0" algn="ctr">
              <a:buNone/>
            </a:pPr>
            <a:r>
              <a:rPr lang="en-GB" dirty="0" smtClean="0">
                <a:latin typeface="Comic Sans MS" panose="030F0702030302020204" pitchFamily="66" charset="0"/>
              </a:rPr>
              <a:t>In 2019, Bethany’s sister Jessica was very poorly, and after a long stay in hospital she was diagnosed with Coeliac disease at 19 months old. To mark the anniversary of her diagnosis, Bethany </a:t>
            </a:r>
            <a:r>
              <a:rPr lang="en-GB" dirty="0" smtClean="0">
                <a:latin typeface="Comic Sans MS" panose="030F0702030302020204" pitchFamily="66" charset="0"/>
              </a:rPr>
              <a:t>cycled 365 laps of the bike track at Vandyke playing field to raise money for Coeliac UK. In total she raised £815!</a:t>
            </a:r>
            <a:endParaRPr lang="en-GB" dirty="0">
              <a:latin typeface="Comic Sans MS" panose="030F0702030302020204" pitchFamily="66"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781" r="11545"/>
          <a:stretch/>
        </p:blipFill>
        <p:spPr>
          <a:xfrm>
            <a:off x="251520" y="1193047"/>
            <a:ext cx="4042415" cy="4766142"/>
          </a:xfrm>
          <a:prstGeom prst="rect">
            <a:avLst/>
          </a:prstGeom>
        </p:spPr>
      </p:pic>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4" t="18650" r="82532" b="68255"/>
          <a:stretch/>
        </p:blipFill>
        <p:spPr bwMode="auto">
          <a:xfrm>
            <a:off x="2555776" y="5661248"/>
            <a:ext cx="2142098" cy="95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627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701" t="18885" r="36700" b="12544"/>
          <a:stretch/>
        </p:blipFill>
        <p:spPr bwMode="auto">
          <a:xfrm>
            <a:off x="4639218" y="404664"/>
            <a:ext cx="4123635"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573016"/>
            <a:ext cx="4112718" cy="2852936"/>
          </a:xfrm>
          <a:prstGeom prst="rect">
            <a:avLst/>
          </a:prstGeom>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704" t="36363" r="57164" b="42461"/>
          <a:stretch/>
        </p:blipFill>
        <p:spPr bwMode="auto">
          <a:xfrm>
            <a:off x="2987824" y="2023946"/>
            <a:ext cx="1448422" cy="154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20780624">
            <a:off x="43619" y="276870"/>
            <a:ext cx="3456384" cy="2246769"/>
          </a:xfrm>
          <a:prstGeom prst="rect">
            <a:avLst/>
          </a:prstGeom>
          <a:noFill/>
        </p:spPr>
        <p:txBody>
          <a:bodyPr wrap="square" rtlCol="0">
            <a:spAutoFit/>
          </a:bodyPr>
          <a:lstStyle/>
          <a:p>
            <a:pPr algn="ctr"/>
            <a:r>
              <a:rPr lang="en-GB" sz="2800" dirty="0" smtClean="0">
                <a:latin typeface="Comic Sans MS" panose="030F0702030302020204" pitchFamily="66" charset="0"/>
              </a:rPr>
              <a:t>Mrs Arnold ran 50 miles during January and raised £220 for Cancer Research.</a:t>
            </a:r>
            <a:endParaRPr lang="en-GB" sz="2800" dirty="0">
              <a:latin typeface="Comic Sans MS" panose="030F0702030302020204" pitchFamily="66" charset="0"/>
            </a:endParaRPr>
          </a:p>
        </p:txBody>
      </p:sp>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3617" t="11706" r="67761" b="74404"/>
          <a:stretch/>
        </p:blipFill>
        <p:spPr bwMode="auto">
          <a:xfrm>
            <a:off x="323528" y="2647603"/>
            <a:ext cx="2206795" cy="92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80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74638"/>
            <a:ext cx="5482952" cy="1143000"/>
          </a:xfrm>
        </p:spPr>
        <p:txBody>
          <a:bodyPr/>
          <a:lstStyle/>
          <a:p>
            <a:r>
              <a:rPr lang="en-GB" b="1" dirty="0" smtClean="0">
                <a:solidFill>
                  <a:srgbClr val="FFFF00"/>
                </a:solidFill>
                <a:effectLst>
                  <a:outerShdw blurRad="38100" dist="38100" dir="2700000" algn="tl">
                    <a:srgbClr val="000000">
                      <a:alpha val="43137"/>
                    </a:srgbClr>
                  </a:outerShdw>
                </a:effectLst>
                <a:latin typeface="Comic Sans MS" panose="030F0702030302020204" pitchFamily="66" charset="0"/>
              </a:rPr>
              <a:t>Tilly-Mae</a:t>
            </a:r>
            <a:endParaRPr lang="en-GB"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60648"/>
            <a:ext cx="2754306" cy="3672408"/>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098" t="2222" r="14714"/>
          <a:stretch/>
        </p:blipFill>
        <p:spPr>
          <a:xfrm>
            <a:off x="6837291" y="2780928"/>
            <a:ext cx="2113226" cy="3816424"/>
          </a:xfrm>
          <a:prstGeom prst="rect">
            <a:avLst/>
          </a:prstGeom>
        </p:spPr>
      </p:pic>
      <p:sp>
        <p:nvSpPr>
          <p:cNvPr id="6" name="TextBox 5"/>
          <p:cNvSpPr txBox="1"/>
          <p:nvPr/>
        </p:nvSpPr>
        <p:spPr>
          <a:xfrm>
            <a:off x="3131838" y="1268760"/>
            <a:ext cx="3705451" cy="3539430"/>
          </a:xfrm>
          <a:prstGeom prst="rect">
            <a:avLst/>
          </a:prstGeom>
          <a:noFill/>
        </p:spPr>
        <p:txBody>
          <a:bodyPr wrap="square" rtlCol="0">
            <a:spAutoFit/>
          </a:bodyPr>
          <a:lstStyle/>
          <a:p>
            <a:pPr algn="ctr"/>
            <a:r>
              <a:rPr lang="en-GB" sz="2800" dirty="0" smtClean="0">
                <a:latin typeface="Comic Sans MS" panose="030F0702030302020204" pitchFamily="66" charset="0"/>
              </a:rPr>
              <a:t>After the first lockdown, Tilly-Mae was inspired by Captain Sir Tom Moore, into doing her own bit to raise some money for the NHS.</a:t>
            </a:r>
            <a:endParaRPr lang="en-GB" sz="2800" dirty="0">
              <a:latin typeface="Comic Sans MS" panose="030F0702030302020204" pitchFamily="66" charset="0"/>
            </a:endParaRPr>
          </a:p>
        </p:txBody>
      </p:sp>
      <p:sp>
        <p:nvSpPr>
          <p:cNvPr id="7" name="TextBox 6"/>
          <p:cNvSpPr txBox="1"/>
          <p:nvPr/>
        </p:nvSpPr>
        <p:spPr>
          <a:xfrm>
            <a:off x="252589" y="5085184"/>
            <a:ext cx="6408712" cy="1384995"/>
          </a:xfrm>
          <a:prstGeom prst="rect">
            <a:avLst/>
          </a:prstGeom>
          <a:noFill/>
        </p:spPr>
        <p:txBody>
          <a:bodyPr wrap="square" rtlCol="0">
            <a:spAutoFit/>
          </a:bodyPr>
          <a:lstStyle/>
          <a:p>
            <a:pPr algn="ctr"/>
            <a:r>
              <a:rPr lang="en-GB" sz="2800" dirty="0" smtClean="0">
                <a:latin typeface="Comic Sans MS" panose="030F0702030302020204" pitchFamily="66" charset="0"/>
              </a:rPr>
              <a:t>She ran 100 laps of the green outside her house and raised a staggering £900!</a:t>
            </a:r>
            <a:endParaRPr lang="en-GB" sz="2800" dirty="0">
              <a:latin typeface="Comic Sans MS" panose="030F0702030302020204" pitchFamily="66" charset="0"/>
            </a:endParaRPr>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940" t="15720" r="76797" b="75793"/>
          <a:stretch/>
        </p:blipFill>
        <p:spPr bwMode="auto">
          <a:xfrm>
            <a:off x="943428" y="4187373"/>
            <a:ext cx="1335314" cy="62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02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195" t="17878" r="36027" b="11156"/>
          <a:stretch/>
        </p:blipFill>
        <p:spPr bwMode="auto">
          <a:xfrm>
            <a:off x="4499992" y="332656"/>
            <a:ext cx="4304425" cy="6182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764704"/>
            <a:ext cx="4176464" cy="3385542"/>
          </a:xfrm>
          <a:prstGeom prst="rect">
            <a:avLst/>
          </a:prstGeom>
          <a:noFill/>
        </p:spPr>
        <p:txBody>
          <a:bodyPr wrap="square" rtlCol="0">
            <a:spAutoFit/>
          </a:bodyPr>
          <a:lstStyle/>
          <a:p>
            <a:pPr algn="ctr"/>
            <a:r>
              <a:rPr lang="en-GB" sz="2800" dirty="0" smtClean="0">
                <a:latin typeface="Comic Sans MS" panose="030F0702030302020204" pitchFamily="66" charset="0"/>
              </a:rPr>
              <a:t>For the past 11 years, Mr Benson has organised Ampthill’s annual fireworks display. This event has raised over £125,000 for local charities.</a:t>
            </a:r>
          </a:p>
          <a:p>
            <a:endParaRPr lang="en-GB" dirty="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235" t="23314" r="56271" b="53373"/>
          <a:stretch/>
        </p:blipFill>
        <p:spPr bwMode="auto">
          <a:xfrm>
            <a:off x="251520" y="4002926"/>
            <a:ext cx="1625600" cy="1705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4365104"/>
            <a:ext cx="2231682" cy="981075"/>
          </a:xfrm>
          <a:prstGeom prst="rect">
            <a:avLst/>
          </a:prstGeom>
          <a:solidFill>
            <a:schemeClr val="tx1"/>
          </a:solidFill>
          <a:ln>
            <a:solidFill>
              <a:schemeClr val="tx1"/>
            </a:solidFill>
          </a:ln>
        </p:spPr>
      </p:pic>
    </p:spTree>
    <p:extLst>
      <p:ext uri="{BB962C8B-B14F-4D97-AF65-F5344CB8AC3E}">
        <p14:creationId xmlns:p14="http://schemas.microsoft.com/office/powerpoint/2010/main" val="248633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effectLst>
                  <a:outerShdw blurRad="38100" dist="38100" dir="2700000" algn="tl">
                    <a:srgbClr val="000000">
                      <a:alpha val="43137"/>
                    </a:srgbClr>
                  </a:outerShdw>
                </a:effectLst>
                <a:latin typeface="Comic Sans MS" panose="030F0702030302020204" pitchFamily="66" charset="0"/>
              </a:rPr>
              <a:t>Amber, Emily and Robin</a:t>
            </a:r>
            <a:endParaRPr lang="en-GB"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482" t="9337" r="73922" b="81786"/>
          <a:stretch/>
        </p:blipFill>
        <p:spPr bwMode="auto">
          <a:xfrm>
            <a:off x="1475656" y="5085184"/>
            <a:ext cx="2664296" cy="97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84784"/>
            <a:ext cx="4520873" cy="3384376"/>
          </a:xfrm>
          <a:prstGeom prst="rect">
            <a:avLst/>
          </a:prstGeom>
        </p:spPr>
      </p:pic>
      <p:sp>
        <p:nvSpPr>
          <p:cNvPr id="5" name="TextBox 4"/>
          <p:cNvSpPr txBox="1"/>
          <p:nvPr/>
        </p:nvSpPr>
        <p:spPr>
          <a:xfrm>
            <a:off x="5076056" y="1772816"/>
            <a:ext cx="3960440" cy="3970318"/>
          </a:xfrm>
          <a:prstGeom prst="rect">
            <a:avLst/>
          </a:prstGeom>
          <a:noFill/>
        </p:spPr>
        <p:txBody>
          <a:bodyPr wrap="square" rtlCol="0">
            <a:spAutoFit/>
          </a:bodyPr>
          <a:lstStyle/>
          <a:p>
            <a:pPr algn="ctr"/>
            <a:r>
              <a:rPr lang="en-GB" sz="2800" dirty="0" smtClean="0">
                <a:latin typeface="Comic Sans MS" panose="030F0702030302020204" pitchFamily="66" charset="0"/>
              </a:rPr>
              <a:t>Amber, Emily and Robin, along with their Mum, cycled 25 miles over 5 days to raise money for Spectrum Community Arts. They managed to raise an incredible total of £760!</a:t>
            </a:r>
            <a:endParaRPr lang="en-GB" sz="2800" dirty="0">
              <a:latin typeface="Comic Sans MS" panose="030F0702030302020204" pitchFamily="66" charset="0"/>
            </a:endParaRPr>
          </a:p>
        </p:txBody>
      </p:sp>
    </p:spTree>
    <p:extLst>
      <p:ext uri="{BB962C8B-B14F-4D97-AF65-F5344CB8AC3E}">
        <p14:creationId xmlns:p14="http://schemas.microsoft.com/office/powerpoint/2010/main" val="1751098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380</Words>
  <Application>Microsoft Office PowerPoint</Application>
  <PresentationFormat>On-screen Show (4:3)</PresentationFormat>
  <Paragraphs>19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INSPIRATION</vt:lpstr>
      <vt:lpstr>PowerPoint Presentation</vt:lpstr>
      <vt:lpstr>Stanley and Nancy</vt:lpstr>
      <vt:lpstr>PowerPoint Presentation</vt:lpstr>
      <vt:lpstr>Bethany</vt:lpstr>
      <vt:lpstr>PowerPoint Presentation</vt:lpstr>
      <vt:lpstr>Tilly-Mae</vt:lpstr>
      <vt:lpstr>PowerPoint Presentation</vt:lpstr>
      <vt:lpstr>Amber, Emily and Robin</vt:lpstr>
      <vt:lpstr>PowerPoint Presentation</vt:lpstr>
      <vt:lpstr>Beau</vt:lpstr>
      <vt:lpstr>PowerPoint Presentation</vt:lpstr>
      <vt:lpstr>PowerPoint Presentation</vt:lpstr>
    </vt:vector>
  </TitlesOfParts>
  <Company>Leedon Lower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INSPIRATION</dc:title>
  <dc:creator>Lynsey Templer</dc:creator>
  <cp:lastModifiedBy>Lynsey Templer</cp:lastModifiedBy>
  <cp:revision>18</cp:revision>
  <dcterms:created xsi:type="dcterms:W3CDTF">2021-03-21T15:01:17Z</dcterms:created>
  <dcterms:modified xsi:type="dcterms:W3CDTF">2021-03-21T18:49:55Z</dcterms:modified>
</cp:coreProperties>
</file>