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2" r:id="rId3"/>
    <p:sldId id="263" r:id="rId4"/>
    <p:sldId id="264" r:id="rId5"/>
    <p:sldId id="265" r:id="rId6"/>
    <p:sldId id="266" r:id="rId7"/>
    <p:sldId id="267" r:id="rId8"/>
    <p:sldId id="268" r:id="rId9"/>
    <p:sldId id="269" r:id="rId10"/>
    <p:sldId id="270" r:id="rId11"/>
    <p:sldId id="271" r:id="rId12"/>
    <p:sldId id="272" r:id="rId13"/>
    <p:sldId id="257" r:id="rId14"/>
    <p:sldId id="260" r:id="rId15"/>
    <p:sldId id="273" r:id="rId16"/>
    <p:sldId id="261" r:id="rId17"/>
    <p:sldId id="258" r:id="rId18"/>
    <p:sldId id="259"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9AF23-408D-463C-A0D8-FAEF8080E0D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5B37384-984B-4EA4-BFB1-CD17A11491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50FC361-05CB-4ADE-B77A-A001420F76AE}"/>
              </a:ext>
            </a:extLst>
          </p:cNvPr>
          <p:cNvSpPr>
            <a:spLocks noGrp="1"/>
          </p:cNvSpPr>
          <p:nvPr>
            <p:ph type="dt" sz="half" idx="10"/>
          </p:nvPr>
        </p:nvSpPr>
        <p:spPr/>
        <p:txBody>
          <a:bodyPr/>
          <a:lstStyle/>
          <a:p>
            <a:fld id="{414B7CB5-9D33-4239-A4D4-369B4BE8D6DA}" type="datetimeFigureOut">
              <a:rPr lang="en-GB" smtClean="0"/>
              <a:t>15/03/2021</a:t>
            </a:fld>
            <a:endParaRPr lang="en-GB"/>
          </a:p>
        </p:txBody>
      </p:sp>
      <p:sp>
        <p:nvSpPr>
          <p:cNvPr id="5" name="Footer Placeholder 4">
            <a:extLst>
              <a:ext uri="{FF2B5EF4-FFF2-40B4-BE49-F238E27FC236}">
                <a16:creationId xmlns:a16="http://schemas.microsoft.com/office/drawing/2014/main" id="{80F99257-133F-47EA-8067-2A6C5398191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D3809A0-D447-4A07-8B4A-F9AACFA07BE2}"/>
              </a:ext>
            </a:extLst>
          </p:cNvPr>
          <p:cNvSpPr>
            <a:spLocks noGrp="1"/>
          </p:cNvSpPr>
          <p:nvPr>
            <p:ph type="sldNum" sz="quarter" idx="12"/>
          </p:nvPr>
        </p:nvSpPr>
        <p:spPr/>
        <p:txBody>
          <a:bodyPr/>
          <a:lstStyle/>
          <a:p>
            <a:fld id="{B08BD640-7DF7-48DB-8ABE-77732F6773C7}" type="slidenum">
              <a:rPr lang="en-GB" smtClean="0"/>
              <a:t>‹#›</a:t>
            </a:fld>
            <a:endParaRPr lang="en-GB"/>
          </a:p>
        </p:txBody>
      </p:sp>
    </p:spTree>
    <p:extLst>
      <p:ext uri="{BB962C8B-B14F-4D97-AF65-F5344CB8AC3E}">
        <p14:creationId xmlns:p14="http://schemas.microsoft.com/office/powerpoint/2010/main" val="2147497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28455-EE58-4BA7-B181-2AADF77C421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53B1C0D-30D0-4747-900B-0A2122B6D60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C9020D9-4D81-4902-A882-5DCEB57A12C9}"/>
              </a:ext>
            </a:extLst>
          </p:cNvPr>
          <p:cNvSpPr>
            <a:spLocks noGrp="1"/>
          </p:cNvSpPr>
          <p:nvPr>
            <p:ph type="dt" sz="half" idx="10"/>
          </p:nvPr>
        </p:nvSpPr>
        <p:spPr/>
        <p:txBody>
          <a:bodyPr/>
          <a:lstStyle/>
          <a:p>
            <a:fld id="{414B7CB5-9D33-4239-A4D4-369B4BE8D6DA}" type="datetimeFigureOut">
              <a:rPr lang="en-GB" smtClean="0"/>
              <a:t>15/03/2021</a:t>
            </a:fld>
            <a:endParaRPr lang="en-GB"/>
          </a:p>
        </p:txBody>
      </p:sp>
      <p:sp>
        <p:nvSpPr>
          <p:cNvPr id="5" name="Footer Placeholder 4">
            <a:extLst>
              <a:ext uri="{FF2B5EF4-FFF2-40B4-BE49-F238E27FC236}">
                <a16:creationId xmlns:a16="http://schemas.microsoft.com/office/drawing/2014/main" id="{9F51A43D-26D3-4860-9056-457478FEE27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59C322C-C060-4D14-BE45-5F8716237AE0}"/>
              </a:ext>
            </a:extLst>
          </p:cNvPr>
          <p:cNvSpPr>
            <a:spLocks noGrp="1"/>
          </p:cNvSpPr>
          <p:nvPr>
            <p:ph type="sldNum" sz="quarter" idx="12"/>
          </p:nvPr>
        </p:nvSpPr>
        <p:spPr/>
        <p:txBody>
          <a:bodyPr/>
          <a:lstStyle/>
          <a:p>
            <a:fld id="{B08BD640-7DF7-48DB-8ABE-77732F6773C7}" type="slidenum">
              <a:rPr lang="en-GB" smtClean="0"/>
              <a:t>‹#›</a:t>
            </a:fld>
            <a:endParaRPr lang="en-GB"/>
          </a:p>
        </p:txBody>
      </p:sp>
    </p:spTree>
    <p:extLst>
      <p:ext uri="{BB962C8B-B14F-4D97-AF65-F5344CB8AC3E}">
        <p14:creationId xmlns:p14="http://schemas.microsoft.com/office/powerpoint/2010/main" val="640918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87A69D5-3347-4DEC-9DC5-98A0BF09395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59F09AA-7298-41D7-9E41-2E62E2AE9BF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B9C6FE3-AD0A-475B-B524-CFED359CB345}"/>
              </a:ext>
            </a:extLst>
          </p:cNvPr>
          <p:cNvSpPr>
            <a:spLocks noGrp="1"/>
          </p:cNvSpPr>
          <p:nvPr>
            <p:ph type="dt" sz="half" idx="10"/>
          </p:nvPr>
        </p:nvSpPr>
        <p:spPr/>
        <p:txBody>
          <a:bodyPr/>
          <a:lstStyle/>
          <a:p>
            <a:fld id="{414B7CB5-9D33-4239-A4D4-369B4BE8D6DA}" type="datetimeFigureOut">
              <a:rPr lang="en-GB" smtClean="0"/>
              <a:t>15/03/2021</a:t>
            </a:fld>
            <a:endParaRPr lang="en-GB"/>
          </a:p>
        </p:txBody>
      </p:sp>
      <p:sp>
        <p:nvSpPr>
          <p:cNvPr id="5" name="Footer Placeholder 4">
            <a:extLst>
              <a:ext uri="{FF2B5EF4-FFF2-40B4-BE49-F238E27FC236}">
                <a16:creationId xmlns:a16="http://schemas.microsoft.com/office/drawing/2014/main" id="{46E9DF03-A7A9-47F9-9BA8-09AAB4769B9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52400B4-CAC0-4A2C-A472-6612181E27D7}"/>
              </a:ext>
            </a:extLst>
          </p:cNvPr>
          <p:cNvSpPr>
            <a:spLocks noGrp="1"/>
          </p:cNvSpPr>
          <p:nvPr>
            <p:ph type="sldNum" sz="quarter" idx="12"/>
          </p:nvPr>
        </p:nvSpPr>
        <p:spPr/>
        <p:txBody>
          <a:bodyPr/>
          <a:lstStyle/>
          <a:p>
            <a:fld id="{B08BD640-7DF7-48DB-8ABE-77732F6773C7}" type="slidenum">
              <a:rPr lang="en-GB" smtClean="0"/>
              <a:t>‹#›</a:t>
            </a:fld>
            <a:endParaRPr lang="en-GB"/>
          </a:p>
        </p:txBody>
      </p:sp>
    </p:spTree>
    <p:extLst>
      <p:ext uri="{BB962C8B-B14F-4D97-AF65-F5344CB8AC3E}">
        <p14:creationId xmlns:p14="http://schemas.microsoft.com/office/powerpoint/2010/main" val="41641496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5EE7C-C24B-49D2-B7FE-ACE6A59F719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D368903-785D-47C9-A5FB-B21BC8B6CAB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3F9A024-34F7-4C45-9091-43A5890A5DD5}"/>
              </a:ext>
            </a:extLst>
          </p:cNvPr>
          <p:cNvSpPr>
            <a:spLocks noGrp="1"/>
          </p:cNvSpPr>
          <p:nvPr>
            <p:ph type="dt" sz="half" idx="10"/>
          </p:nvPr>
        </p:nvSpPr>
        <p:spPr/>
        <p:txBody>
          <a:bodyPr/>
          <a:lstStyle/>
          <a:p>
            <a:fld id="{414B7CB5-9D33-4239-A4D4-369B4BE8D6DA}" type="datetimeFigureOut">
              <a:rPr lang="en-GB" smtClean="0"/>
              <a:t>15/03/2021</a:t>
            </a:fld>
            <a:endParaRPr lang="en-GB"/>
          </a:p>
        </p:txBody>
      </p:sp>
      <p:sp>
        <p:nvSpPr>
          <p:cNvPr id="5" name="Footer Placeholder 4">
            <a:extLst>
              <a:ext uri="{FF2B5EF4-FFF2-40B4-BE49-F238E27FC236}">
                <a16:creationId xmlns:a16="http://schemas.microsoft.com/office/drawing/2014/main" id="{E4641185-33B4-44DC-9F90-A005A8751A9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C31637E-01CE-4AB7-A117-A9D953761FDD}"/>
              </a:ext>
            </a:extLst>
          </p:cNvPr>
          <p:cNvSpPr>
            <a:spLocks noGrp="1"/>
          </p:cNvSpPr>
          <p:nvPr>
            <p:ph type="sldNum" sz="quarter" idx="12"/>
          </p:nvPr>
        </p:nvSpPr>
        <p:spPr/>
        <p:txBody>
          <a:bodyPr/>
          <a:lstStyle/>
          <a:p>
            <a:fld id="{B08BD640-7DF7-48DB-8ABE-77732F6773C7}" type="slidenum">
              <a:rPr lang="en-GB" smtClean="0"/>
              <a:t>‹#›</a:t>
            </a:fld>
            <a:endParaRPr lang="en-GB"/>
          </a:p>
        </p:txBody>
      </p:sp>
    </p:spTree>
    <p:extLst>
      <p:ext uri="{BB962C8B-B14F-4D97-AF65-F5344CB8AC3E}">
        <p14:creationId xmlns:p14="http://schemas.microsoft.com/office/powerpoint/2010/main" val="37915302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E00B8-B63A-4B27-B3AF-A73B73DA46B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9E55F57-EA50-4229-A94A-37B7EACFF78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C8376BD-0DD1-4A0B-AED9-BD012CD09F01}"/>
              </a:ext>
            </a:extLst>
          </p:cNvPr>
          <p:cNvSpPr>
            <a:spLocks noGrp="1"/>
          </p:cNvSpPr>
          <p:nvPr>
            <p:ph type="dt" sz="half" idx="10"/>
          </p:nvPr>
        </p:nvSpPr>
        <p:spPr/>
        <p:txBody>
          <a:bodyPr/>
          <a:lstStyle/>
          <a:p>
            <a:fld id="{414B7CB5-9D33-4239-A4D4-369B4BE8D6DA}" type="datetimeFigureOut">
              <a:rPr lang="en-GB" smtClean="0"/>
              <a:t>15/03/2021</a:t>
            </a:fld>
            <a:endParaRPr lang="en-GB"/>
          </a:p>
        </p:txBody>
      </p:sp>
      <p:sp>
        <p:nvSpPr>
          <p:cNvPr id="5" name="Footer Placeholder 4">
            <a:extLst>
              <a:ext uri="{FF2B5EF4-FFF2-40B4-BE49-F238E27FC236}">
                <a16:creationId xmlns:a16="http://schemas.microsoft.com/office/drawing/2014/main" id="{301AB835-9759-40AF-90F3-92D92E37F1B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17DD484-8D60-44CD-973E-91653E60E26C}"/>
              </a:ext>
            </a:extLst>
          </p:cNvPr>
          <p:cNvSpPr>
            <a:spLocks noGrp="1"/>
          </p:cNvSpPr>
          <p:nvPr>
            <p:ph type="sldNum" sz="quarter" idx="12"/>
          </p:nvPr>
        </p:nvSpPr>
        <p:spPr/>
        <p:txBody>
          <a:bodyPr/>
          <a:lstStyle/>
          <a:p>
            <a:fld id="{B08BD640-7DF7-48DB-8ABE-77732F6773C7}" type="slidenum">
              <a:rPr lang="en-GB" smtClean="0"/>
              <a:t>‹#›</a:t>
            </a:fld>
            <a:endParaRPr lang="en-GB"/>
          </a:p>
        </p:txBody>
      </p:sp>
    </p:spTree>
    <p:extLst>
      <p:ext uri="{BB962C8B-B14F-4D97-AF65-F5344CB8AC3E}">
        <p14:creationId xmlns:p14="http://schemas.microsoft.com/office/powerpoint/2010/main" val="42317102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2A885-354A-4F0A-A645-C175533687A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66BE4B3-FBE1-4F0C-B69C-85F8B0F08E0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B8D5683-37EE-4C33-B456-7495C61326F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4BBD784-9210-45BF-B781-EEDC355CBB6D}"/>
              </a:ext>
            </a:extLst>
          </p:cNvPr>
          <p:cNvSpPr>
            <a:spLocks noGrp="1"/>
          </p:cNvSpPr>
          <p:nvPr>
            <p:ph type="dt" sz="half" idx="10"/>
          </p:nvPr>
        </p:nvSpPr>
        <p:spPr/>
        <p:txBody>
          <a:bodyPr/>
          <a:lstStyle/>
          <a:p>
            <a:fld id="{414B7CB5-9D33-4239-A4D4-369B4BE8D6DA}" type="datetimeFigureOut">
              <a:rPr lang="en-GB" smtClean="0"/>
              <a:t>15/03/2021</a:t>
            </a:fld>
            <a:endParaRPr lang="en-GB"/>
          </a:p>
        </p:txBody>
      </p:sp>
      <p:sp>
        <p:nvSpPr>
          <p:cNvPr id="6" name="Footer Placeholder 5">
            <a:extLst>
              <a:ext uri="{FF2B5EF4-FFF2-40B4-BE49-F238E27FC236}">
                <a16:creationId xmlns:a16="http://schemas.microsoft.com/office/drawing/2014/main" id="{BB9C4906-303D-4920-A7C1-6282E993861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5E99639-FBD7-4909-92F3-FE831EAC2A2F}"/>
              </a:ext>
            </a:extLst>
          </p:cNvPr>
          <p:cNvSpPr>
            <a:spLocks noGrp="1"/>
          </p:cNvSpPr>
          <p:nvPr>
            <p:ph type="sldNum" sz="quarter" idx="12"/>
          </p:nvPr>
        </p:nvSpPr>
        <p:spPr/>
        <p:txBody>
          <a:bodyPr/>
          <a:lstStyle/>
          <a:p>
            <a:fld id="{B08BD640-7DF7-48DB-8ABE-77732F6773C7}" type="slidenum">
              <a:rPr lang="en-GB" smtClean="0"/>
              <a:t>‹#›</a:t>
            </a:fld>
            <a:endParaRPr lang="en-GB"/>
          </a:p>
        </p:txBody>
      </p:sp>
    </p:spTree>
    <p:extLst>
      <p:ext uri="{BB962C8B-B14F-4D97-AF65-F5344CB8AC3E}">
        <p14:creationId xmlns:p14="http://schemas.microsoft.com/office/powerpoint/2010/main" val="20269386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28218-0084-4702-9AFA-023FB9FA9C0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768858C-6F90-416C-AFC0-ACEB43D8BCA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C3899A0-58C4-4375-875E-4040C67ED10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CFB60D1-30AA-47E2-B350-6678AF2A285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6956AF4-62C6-4B5C-B42F-2D2011EB682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EFAC186-E269-4574-AC02-9EF72C119366}"/>
              </a:ext>
            </a:extLst>
          </p:cNvPr>
          <p:cNvSpPr>
            <a:spLocks noGrp="1"/>
          </p:cNvSpPr>
          <p:nvPr>
            <p:ph type="dt" sz="half" idx="10"/>
          </p:nvPr>
        </p:nvSpPr>
        <p:spPr/>
        <p:txBody>
          <a:bodyPr/>
          <a:lstStyle/>
          <a:p>
            <a:fld id="{414B7CB5-9D33-4239-A4D4-369B4BE8D6DA}" type="datetimeFigureOut">
              <a:rPr lang="en-GB" smtClean="0"/>
              <a:t>15/03/2021</a:t>
            </a:fld>
            <a:endParaRPr lang="en-GB"/>
          </a:p>
        </p:txBody>
      </p:sp>
      <p:sp>
        <p:nvSpPr>
          <p:cNvPr id="8" name="Footer Placeholder 7">
            <a:extLst>
              <a:ext uri="{FF2B5EF4-FFF2-40B4-BE49-F238E27FC236}">
                <a16:creationId xmlns:a16="http://schemas.microsoft.com/office/drawing/2014/main" id="{B7ADD25E-6ED7-41A9-AC63-04916E5DF6A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43EE43B-8D3D-4EF2-BE79-FBCEB4F70C23}"/>
              </a:ext>
            </a:extLst>
          </p:cNvPr>
          <p:cNvSpPr>
            <a:spLocks noGrp="1"/>
          </p:cNvSpPr>
          <p:nvPr>
            <p:ph type="sldNum" sz="quarter" idx="12"/>
          </p:nvPr>
        </p:nvSpPr>
        <p:spPr/>
        <p:txBody>
          <a:bodyPr/>
          <a:lstStyle/>
          <a:p>
            <a:fld id="{B08BD640-7DF7-48DB-8ABE-77732F6773C7}" type="slidenum">
              <a:rPr lang="en-GB" smtClean="0"/>
              <a:t>‹#›</a:t>
            </a:fld>
            <a:endParaRPr lang="en-GB"/>
          </a:p>
        </p:txBody>
      </p:sp>
    </p:spTree>
    <p:extLst>
      <p:ext uri="{BB962C8B-B14F-4D97-AF65-F5344CB8AC3E}">
        <p14:creationId xmlns:p14="http://schemas.microsoft.com/office/powerpoint/2010/main" val="41691787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CCDD1-7F11-44F7-8415-189AC046074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1E317A7-D65E-4233-A207-B05887C099D9}"/>
              </a:ext>
            </a:extLst>
          </p:cNvPr>
          <p:cNvSpPr>
            <a:spLocks noGrp="1"/>
          </p:cNvSpPr>
          <p:nvPr>
            <p:ph type="dt" sz="half" idx="10"/>
          </p:nvPr>
        </p:nvSpPr>
        <p:spPr/>
        <p:txBody>
          <a:bodyPr/>
          <a:lstStyle/>
          <a:p>
            <a:fld id="{414B7CB5-9D33-4239-A4D4-369B4BE8D6DA}" type="datetimeFigureOut">
              <a:rPr lang="en-GB" smtClean="0"/>
              <a:t>15/03/2021</a:t>
            </a:fld>
            <a:endParaRPr lang="en-GB"/>
          </a:p>
        </p:txBody>
      </p:sp>
      <p:sp>
        <p:nvSpPr>
          <p:cNvPr id="4" name="Footer Placeholder 3">
            <a:extLst>
              <a:ext uri="{FF2B5EF4-FFF2-40B4-BE49-F238E27FC236}">
                <a16:creationId xmlns:a16="http://schemas.microsoft.com/office/drawing/2014/main" id="{0D2B356E-F9C0-4088-9CAC-2490EFF429D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56B7DF1-C6DB-4B49-90EE-3B2F34FBAB13}"/>
              </a:ext>
            </a:extLst>
          </p:cNvPr>
          <p:cNvSpPr>
            <a:spLocks noGrp="1"/>
          </p:cNvSpPr>
          <p:nvPr>
            <p:ph type="sldNum" sz="quarter" idx="12"/>
          </p:nvPr>
        </p:nvSpPr>
        <p:spPr/>
        <p:txBody>
          <a:bodyPr/>
          <a:lstStyle/>
          <a:p>
            <a:fld id="{B08BD640-7DF7-48DB-8ABE-77732F6773C7}" type="slidenum">
              <a:rPr lang="en-GB" smtClean="0"/>
              <a:t>‹#›</a:t>
            </a:fld>
            <a:endParaRPr lang="en-GB"/>
          </a:p>
        </p:txBody>
      </p:sp>
    </p:spTree>
    <p:extLst>
      <p:ext uri="{BB962C8B-B14F-4D97-AF65-F5344CB8AC3E}">
        <p14:creationId xmlns:p14="http://schemas.microsoft.com/office/powerpoint/2010/main" val="8389214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A07AF80-A05E-4F60-9726-E885AA95A491}"/>
              </a:ext>
            </a:extLst>
          </p:cNvPr>
          <p:cNvSpPr>
            <a:spLocks noGrp="1"/>
          </p:cNvSpPr>
          <p:nvPr>
            <p:ph type="dt" sz="half" idx="10"/>
          </p:nvPr>
        </p:nvSpPr>
        <p:spPr/>
        <p:txBody>
          <a:bodyPr/>
          <a:lstStyle/>
          <a:p>
            <a:fld id="{414B7CB5-9D33-4239-A4D4-369B4BE8D6DA}" type="datetimeFigureOut">
              <a:rPr lang="en-GB" smtClean="0"/>
              <a:t>15/03/2021</a:t>
            </a:fld>
            <a:endParaRPr lang="en-GB"/>
          </a:p>
        </p:txBody>
      </p:sp>
      <p:sp>
        <p:nvSpPr>
          <p:cNvPr id="3" name="Footer Placeholder 2">
            <a:extLst>
              <a:ext uri="{FF2B5EF4-FFF2-40B4-BE49-F238E27FC236}">
                <a16:creationId xmlns:a16="http://schemas.microsoft.com/office/drawing/2014/main" id="{AA40E649-C447-4989-96A3-D4E9A54DF83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202BAC1-3116-4965-BE4B-079E9BEB592A}"/>
              </a:ext>
            </a:extLst>
          </p:cNvPr>
          <p:cNvSpPr>
            <a:spLocks noGrp="1"/>
          </p:cNvSpPr>
          <p:nvPr>
            <p:ph type="sldNum" sz="quarter" idx="12"/>
          </p:nvPr>
        </p:nvSpPr>
        <p:spPr/>
        <p:txBody>
          <a:bodyPr/>
          <a:lstStyle/>
          <a:p>
            <a:fld id="{B08BD640-7DF7-48DB-8ABE-77732F6773C7}" type="slidenum">
              <a:rPr lang="en-GB" smtClean="0"/>
              <a:t>‹#›</a:t>
            </a:fld>
            <a:endParaRPr lang="en-GB"/>
          </a:p>
        </p:txBody>
      </p:sp>
    </p:spTree>
    <p:extLst>
      <p:ext uri="{BB962C8B-B14F-4D97-AF65-F5344CB8AC3E}">
        <p14:creationId xmlns:p14="http://schemas.microsoft.com/office/powerpoint/2010/main" val="2980717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5A5A0-BF0B-4D1E-A1F3-9149B910043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4860F3C-2569-4672-85E8-571843A84E0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3D690A5-8D05-419E-B74E-A02122B358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4C49042-C53C-4D63-9370-486CE5F442FF}"/>
              </a:ext>
            </a:extLst>
          </p:cNvPr>
          <p:cNvSpPr>
            <a:spLocks noGrp="1"/>
          </p:cNvSpPr>
          <p:nvPr>
            <p:ph type="dt" sz="half" idx="10"/>
          </p:nvPr>
        </p:nvSpPr>
        <p:spPr/>
        <p:txBody>
          <a:bodyPr/>
          <a:lstStyle/>
          <a:p>
            <a:fld id="{414B7CB5-9D33-4239-A4D4-369B4BE8D6DA}" type="datetimeFigureOut">
              <a:rPr lang="en-GB" smtClean="0"/>
              <a:t>15/03/2021</a:t>
            </a:fld>
            <a:endParaRPr lang="en-GB"/>
          </a:p>
        </p:txBody>
      </p:sp>
      <p:sp>
        <p:nvSpPr>
          <p:cNvPr id="6" name="Footer Placeholder 5">
            <a:extLst>
              <a:ext uri="{FF2B5EF4-FFF2-40B4-BE49-F238E27FC236}">
                <a16:creationId xmlns:a16="http://schemas.microsoft.com/office/drawing/2014/main" id="{72711513-37A0-40D0-B75B-4C94246FDA9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BBFC788-0569-420D-9171-72B74B18FE98}"/>
              </a:ext>
            </a:extLst>
          </p:cNvPr>
          <p:cNvSpPr>
            <a:spLocks noGrp="1"/>
          </p:cNvSpPr>
          <p:nvPr>
            <p:ph type="sldNum" sz="quarter" idx="12"/>
          </p:nvPr>
        </p:nvSpPr>
        <p:spPr/>
        <p:txBody>
          <a:bodyPr/>
          <a:lstStyle/>
          <a:p>
            <a:fld id="{B08BD640-7DF7-48DB-8ABE-77732F6773C7}" type="slidenum">
              <a:rPr lang="en-GB" smtClean="0"/>
              <a:t>‹#›</a:t>
            </a:fld>
            <a:endParaRPr lang="en-GB"/>
          </a:p>
        </p:txBody>
      </p:sp>
    </p:spTree>
    <p:extLst>
      <p:ext uri="{BB962C8B-B14F-4D97-AF65-F5344CB8AC3E}">
        <p14:creationId xmlns:p14="http://schemas.microsoft.com/office/powerpoint/2010/main" val="32872798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36CBA-8FB5-4AD7-96D5-42717527739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3734012-0A0E-4D2C-A014-81F9D066FB9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3705473-DBA0-4436-B5A2-D54EEC98B2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A31ABBA-54D8-4214-A6E7-8BD02AB20B5F}"/>
              </a:ext>
            </a:extLst>
          </p:cNvPr>
          <p:cNvSpPr>
            <a:spLocks noGrp="1"/>
          </p:cNvSpPr>
          <p:nvPr>
            <p:ph type="dt" sz="half" idx="10"/>
          </p:nvPr>
        </p:nvSpPr>
        <p:spPr/>
        <p:txBody>
          <a:bodyPr/>
          <a:lstStyle/>
          <a:p>
            <a:fld id="{414B7CB5-9D33-4239-A4D4-369B4BE8D6DA}" type="datetimeFigureOut">
              <a:rPr lang="en-GB" smtClean="0"/>
              <a:t>15/03/2021</a:t>
            </a:fld>
            <a:endParaRPr lang="en-GB"/>
          </a:p>
        </p:txBody>
      </p:sp>
      <p:sp>
        <p:nvSpPr>
          <p:cNvPr id="6" name="Footer Placeholder 5">
            <a:extLst>
              <a:ext uri="{FF2B5EF4-FFF2-40B4-BE49-F238E27FC236}">
                <a16:creationId xmlns:a16="http://schemas.microsoft.com/office/drawing/2014/main" id="{0071EFEF-2FF7-4BE7-897D-147DA4656E8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468ACEA-CC6A-4EF0-B882-10C0E87CADA3}"/>
              </a:ext>
            </a:extLst>
          </p:cNvPr>
          <p:cNvSpPr>
            <a:spLocks noGrp="1"/>
          </p:cNvSpPr>
          <p:nvPr>
            <p:ph type="sldNum" sz="quarter" idx="12"/>
          </p:nvPr>
        </p:nvSpPr>
        <p:spPr/>
        <p:txBody>
          <a:bodyPr/>
          <a:lstStyle/>
          <a:p>
            <a:fld id="{B08BD640-7DF7-48DB-8ABE-77732F6773C7}" type="slidenum">
              <a:rPr lang="en-GB" smtClean="0"/>
              <a:t>‹#›</a:t>
            </a:fld>
            <a:endParaRPr lang="en-GB"/>
          </a:p>
        </p:txBody>
      </p:sp>
    </p:spTree>
    <p:extLst>
      <p:ext uri="{BB962C8B-B14F-4D97-AF65-F5344CB8AC3E}">
        <p14:creationId xmlns:p14="http://schemas.microsoft.com/office/powerpoint/2010/main" val="26838834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FC26EC6-C757-4EB2-BB1E-31C93938340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E38D55E-5894-4CCA-8F06-7F8DABC1065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09915ED-483D-491A-BC89-A392431EC86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4B7CB5-9D33-4239-A4D4-369B4BE8D6DA}" type="datetimeFigureOut">
              <a:rPr lang="en-GB" smtClean="0"/>
              <a:t>15/03/2021</a:t>
            </a:fld>
            <a:endParaRPr lang="en-GB"/>
          </a:p>
        </p:txBody>
      </p:sp>
      <p:sp>
        <p:nvSpPr>
          <p:cNvPr id="5" name="Footer Placeholder 4">
            <a:extLst>
              <a:ext uri="{FF2B5EF4-FFF2-40B4-BE49-F238E27FC236}">
                <a16:creationId xmlns:a16="http://schemas.microsoft.com/office/drawing/2014/main" id="{21BB2DCB-046C-4A19-93CC-218F895CA21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7AF9C75-D6D1-4D0E-A012-7781BBC4B67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8BD640-7DF7-48DB-8ABE-77732F6773C7}" type="slidenum">
              <a:rPr lang="en-GB" smtClean="0"/>
              <a:t>‹#›</a:t>
            </a:fld>
            <a:endParaRPr lang="en-GB"/>
          </a:p>
        </p:txBody>
      </p:sp>
    </p:spTree>
    <p:extLst>
      <p:ext uri="{BB962C8B-B14F-4D97-AF65-F5344CB8AC3E}">
        <p14:creationId xmlns:p14="http://schemas.microsoft.com/office/powerpoint/2010/main" val="14635060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hyperlink" Target="http://ukpmc.ac.uk/articles/PMC2676736/reload=0;jsessionid=E9B60124E3F58250BEDAF4D56AD2AD40.jvm4" TargetMode="External"/><Relationship Id="rId2" Type="http://schemas.openxmlformats.org/officeDocument/2006/relationships/hyperlink" Target="http://www.wandsworth.gov.uk/info/100007/housing/836/information_on_council_garages_and_store_sheds/3" TargetMode="External"/><Relationship Id="rId1" Type="http://schemas.openxmlformats.org/officeDocument/2006/relationships/slideLayout" Target="../slideLayouts/slideLayout2.xml"/><Relationship Id="rId4" Type="http://schemas.openxmlformats.org/officeDocument/2006/relationships/hyperlink" Target="http://www.pepys.info/cakes.html"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www.pepys.info/:%20http:/www.gardenbuildingsdirect.co.uk/Garden-Sheds" TargetMode="External"/><Relationship Id="rId2" Type="http://schemas.openxmlformats.org/officeDocument/2006/relationships/hyperlink" Target="http://www.kingston.gov.uk/browse/environment/planning/permitted_development/sheds.htm"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ary Great with Child&quot; Fresco - Picture of Saint Mary's Episcopal Church,  West Jefferson - Tripadvisor">
            <a:extLst>
              <a:ext uri="{FF2B5EF4-FFF2-40B4-BE49-F238E27FC236}">
                <a16:creationId xmlns:a16="http://schemas.microsoft.com/office/drawing/2014/main" id="{10094E14-8536-4707-B004-08086B5E3C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750" y="495300"/>
            <a:ext cx="1803485" cy="34099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6158757-D618-4E59-9A42-57DC7207EA16}"/>
              </a:ext>
            </a:extLst>
          </p:cNvPr>
          <p:cNvSpPr txBox="1"/>
          <p:nvPr/>
        </p:nvSpPr>
        <p:spPr>
          <a:xfrm>
            <a:off x="390525" y="4200525"/>
            <a:ext cx="3057525" cy="369332"/>
          </a:xfrm>
          <a:prstGeom prst="rect">
            <a:avLst/>
          </a:prstGeom>
          <a:noFill/>
        </p:spPr>
        <p:txBody>
          <a:bodyPr wrap="square" rtlCol="0">
            <a:spAutoFit/>
          </a:bodyPr>
          <a:lstStyle/>
          <a:p>
            <a:r>
              <a:rPr lang="en-GB" dirty="0">
                <a:latin typeface="Comic Sans MS" panose="030F0702030302020204" pitchFamily="66" charset="0"/>
              </a:rPr>
              <a:t>Mary was </a:t>
            </a:r>
            <a:r>
              <a:rPr lang="en-GB" dirty="0">
                <a:highlight>
                  <a:srgbClr val="FFFF00"/>
                </a:highlight>
                <a:latin typeface="Comic Sans MS" panose="030F0702030302020204" pitchFamily="66" charset="0"/>
              </a:rPr>
              <a:t>great</a:t>
            </a:r>
            <a:r>
              <a:rPr lang="en-GB" dirty="0">
                <a:latin typeface="Comic Sans MS" panose="030F0702030302020204" pitchFamily="66" charset="0"/>
              </a:rPr>
              <a:t> with child</a:t>
            </a:r>
          </a:p>
        </p:txBody>
      </p:sp>
      <p:pic>
        <p:nvPicPr>
          <p:cNvPr id="1032" name="Picture 8" descr="The Great Fire of London 1666 collection | Museum of London">
            <a:extLst>
              <a:ext uri="{FF2B5EF4-FFF2-40B4-BE49-F238E27FC236}">
                <a16:creationId xmlns:a16="http://schemas.microsoft.com/office/drawing/2014/main" id="{02CA7250-E457-4E9D-AF1B-AA5975B379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50894" y="495300"/>
            <a:ext cx="4464844" cy="357187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08EFEBDA-00FC-412A-B0CC-D9A96783A6F9}"/>
              </a:ext>
            </a:extLst>
          </p:cNvPr>
          <p:cNvSpPr txBox="1"/>
          <p:nvPr/>
        </p:nvSpPr>
        <p:spPr>
          <a:xfrm>
            <a:off x="7854553" y="4385191"/>
            <a:ext cx="3057525" cy="369332"/>
          </a:xfrm>
          <a:prstGeom prst="rect">
            <a:avLst/>
          </a:prstGeom>
          <a:noFill/>
        </p:spPr>
        <p:txBody>
          <a:bodyPr wrap="square" rtlCol="0">
            <a:spAutoFit/>
          </a:bodyPr>
          <a:lstStyle/>
          <a:p>
            <a:r>
              <a:rPr lang="en-GB" dirty="0">
                <a:latin typeface="Comic Sans MS" panose="030F0702030302020204" pitchFamily="66" charset="0"/>
              </a:rPr>
              <a:t>The </a:t>
            </a:r>
            <a:r>
              <a:rPr lang="en-GB" dirty="0">
                <a:highlight>
                  <a:srgbClr val="FFFF00"/>
                </a:highlight>
                <a:latin typeface="Comic Sans MS" panose="030F0702030302020204" pitchFamily="66" charset="0"/>
              </a:rPr>
              <a:t>Great</a:t>
            </a:r>
            <a:r>
              <a:rPr lang="en-GB" dirty="0">
                <a:latin typeface="Comic Sans MS" panose="030F0702030302020204" pitchFamily="66" charset="0"/>
              </a:rPr>
              <a:t> Fire of London</a:t>
            </a:r>
          </a:p>
        </p:txBody>
      </p:sp>
      <p:pic>
        <p:nvPicPr>
          <p:cNvPr id="1034" name="Picture 10" descr="Party Time | Kids Party Planning Checklist | Emma's Diary">
            <a:extLst>
              <a:ext uri="{FF2B5EF4-FFF2-40B4-BE49-F238E27FC236}">
                <a16:creationId xmlns:a16="http://schemas.microsoft.com/office/drawing/2014/main" id="{38208092-0F13-4E24-8079-23D24A2BF78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34189" y="405780"/>
            <a:ext cx="2952750" cy="2431405"/>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54F4B5FB-FC40-4AA1-AC86-BD83C31D40F2}"/>
              </a:ext>
            </a:extLst>
          </p:cNvPr>
          <p:cNvSpPr txBox="1"/>
          <p:nvPr/>
        </p:nvSpPr>
        <p:spPr>
          <a:xfrm>
            <a:off x="3334189" y="3059668"/>
            <a:ext cx="3057525" cy="369332"/>
          </a:xfrm>
          <a:prstGeom prst="rect">
            <a:avLst/>
          </a:prstGeom>
          <a:noFill/>
        </p:spPr>
        <p:txBody>
          <a:bodyPr wrap="square" rtlCol="0">
            <a:spAutoFit/>
          </a:bodyPr>
          <a:lstStyle/>
          <a:p>
            <a:r>
              <a:rPr lang="en-GB" dirty="0">
                <a:latin typeface="Comic Sans MS" panose="030F0702030302020204" pitchFamily="66" charset="0"/>
              </a:rPr>
              <a:t>The party was </a:t>
            </a:r>
            <a:r>
              <a:rPr lang="en-GB" dirty="0">
                <a:highlight>
                  <a:srgbClr val="FFFF00"/>
                </a:highlight>
                <a:latin typeface="Comic Sans MS" panose="030F0702030302020204" pitchFamily="66" charset="0"/>
              </a:rPr>
              <a:t>great!</a:t>
            </a:r>
            <a:endParaRPr lang="en-GB" dirty="0">
              <a:latin typeface="Comic Sans MS" panose="030F0702030302020204" pitchFamily="66" charset="0"/>
            </a:endParaRPr>
          </a:p>
        </p:txBody>
      </p:sp>
      <p:pic>
        <p:nvPicPr>
          <p:cNvPr id="1036" name="Picture 12" descr="T. rex was actually bigger than we thought - CNET">
            <a:extLst>
              <a:ext uri="{FF2B5EF4-FFF2-40B4-BE49-F238E27FC236}">
                <a16:creationId xmlns:a16="http://schemas.microsoft.com/office/drawing/2014/main" id="{C4F8E4AB-87BE-4F94-A134-8D2329D1AEB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62275" y="4569857"/>
            <a:ext cx="4476750" cy="2238375"/>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C50C8243-96CD-4E28-AC57-3B20D54706DB}"/>
              </a:ext>
            </a:extLst>
          </p:cNvPr>
          <p:cNvSpPr txBox="1"/>
          <p:nvPr/>
        </p:nvSpPr>
        <p:spPr>
          <a:xfrm>
            <a:off x="7768828" y="5504378"/>
            <a:ext cx="3736632" cy="369332"/>
          </a:xfrm>
          <a:prstGeom prst="rect">
            <a:avLst/>
          </a:prstGeom>
          <a:noFill/>
        </p:spPr>
        <p:txBody>
          <a:bodyPr wrap="square" rtlCol="0">
            <a:spAutoFit/>
          </a:bodyPr>
          <a:lstStyle/>
          <a:p>
            <a:r>
              <a:rPr lang="en-GB" dirty="0">
                <a:latin typeface="Comic Sans MS" panose="030F0702030302020204" pitchFamily="66" charset="0"/>
              </a:rPr>
              <a:t>The T-Rex had </a:t>
            </a:r>
            <a:r>
              <a:rPr lang="en-GB" dirty="0">
                <a:highlight>
                  <a:srgbClr val="FFFF00"/>
                </a:highlight>
                <a:latin typeface="Comic Sans MS" panose="030F0702030302020204" pitchFamily="66" charset="0"/>
              </a:rPr>
              <a:t>great</a:t>
            </a:r>
            <a:r>
              <a:rPr lang="en-GB" dirty="0">
                <a:latin typeface="Comic Sans MS" panose="030F0702030302020204" pitchFamily="66" charset="0"/>
              </a:rPr>
              <a:t> big teeth! </a:t>
            </a:r>
          </a:p>
        </p:txBody>
      </p:sp>
      <p:sp>
        <p:nvSpPr>
          <p:cNvPr id="7" name="Rectangle 6">
            <a:extLst>
              <a:ext uri="{FF2B5EF4-FFF2-40B4-BE49-F238E27FC236}">
                <a16:creationId xmlns:a16="http://schemas.microsoft.com/office/drawing/2014/main" id="{0E1029B0-8E54-4585-BB13-70E71AF601A7}"/>
              </a:ext>
            </a:extLst>
          </p:cNvPr>
          <p:cNvSpPr/>
          <p:nvPr/>
        </p:nvSpPr>
        <p:spPr>
          <a:xfrm rot="19720181">
            <a:off x="191221" y="5119825"/>
            <a:ext cx="2374304" cy="923330"/>
          </a:xfrm>
          <a:prstGeom prst="rect">
            <a:avLst/>
          </a:prstGeom>
          <a:noFill/>
        </p:spPr>
        <p:txBody>
          <a:bodyPr wrap="non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rPr>
              <a:t>GREAT?</a:t>
            </a:r>
          </a:p>
        </p:txBody>
      </p:sp>
    </p:spTree>
    <p:extLst>
      <p:ext uri="{BB962C8B-B14F-4D97-AF65-F5344CB8AC3E}">
        <p14:creationId xmlns:p14="http://schemas.microsoft.com/office/powerpoint/2010/main" val="40858667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762DC691-CDC8-49A8-9C4E-155847628029}"/>
              </a:ext>
            </a:extLst>
          </p:cNvPr>
          <p:cNvSpPr/>
          <p:nvPr/>
        </p:nvSpPr>
        <p:spPr>
          <a:xfrm>
            <a:off x="2100264" y="620713"/>
            <a:ext cx="7991475" cy="1223962"/>
          </a:xfrm>
          <a:prstGeom prst="roundRect">
            <a:avLst/>
          </a:prstGeom>
          <a:solidFill>
            <a:srgbClr val="FDCE8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11267" name="Picture 2">
            <a:extLst>
              <a:ext uri="{FF2B5EF4-FFF2-40B4-BE49-F238E27FC236}">
                <a16:creationId xmlns:a16="http://schemas.microsoft.com/office/drawing/2014/main" id="{5D02235A-FDD2-4C53-8D40-4664B162C4A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63751" y="5989639"/>
            <a:ext cx="91757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8" name="TextBox 4">
            <a:extLst>
              <a:ext uri="{FF2B5EF4-FFF2-40B4-BE49-F238E27FC236}">
                <a16:creationId xmlns:a16="http://schemas.microsoft.com/office/drawing/2014/main" id="{85BBBDA3-13AC-417A-8241-30CB76563D76}"/>
              </a:ext>
            </a:extLst>
          </p:cNvPr>
          <p:cNvSpPr txBox="1">
            <a:spLocks noChangeArrowheads="1"/>
          </p:cNvSpPr>
          <p:nvPr/>
        </p:nvSpPr>
        <p:spPr bwMode="auto">
          <a:xfrm>
            <a:off x="2316164" y="631825"/>
            <a:ext cx="7559675" cy="120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GB" altLang="en-US" sz="1800">
                <a:latin typeface="Twinkl" pitchFamily="2" charset="0"/>
              </a:rPr>
              <a:t>The disaster made London a better and safer city. </a:t>
            </a:r>
            <a:br>
              <a:rPr lang="en-GB" altLang="en-US" sz="1800">
                <a:latin typeface="Twinkl" pitchFamily="2" charset="0"/>
              </a:rPr>
            </a:br>
            <a:r>
              <a:rPr lang="en-GB" altLang="en-US" sz="1800">
                <a:latin typeface="Twinkl" pitchFamily="2" charset="0"/>
              </a:rPr>
              <a:t>Streets were widened and buildings were made stronger, more fireproof and out of brick instead of wood. </a:t>
            </a:r>
            <a:br>
              <a:rPr lang="en-GB" altLang="en-US" sz="1800">
                <a:latin typeface="Twinkl" pitchFamily="2" charset="0"/>
              </a:rPr>
            </a:br>
            <a:r>
              <a:rPr lang="en-GB" altLang="en-US" sz="1800">
                <a:latin typeface="Twinkl" pitchFamily="2" charset="0"/>
              </a:rPr>
              <a:t>A lot of rats carrying the black plague were also killed off.</a:t>
            </a:r>
          </a:p>
        </p:txBody>
      </p:sp>
      <p:pic>
        <p:nvPicPr>
          <p:cNvPr id="11269" name="Picture 1">
            <a:extLst>
              <a:ext uri="{FF2B5EF4-FFF2-40B4-BE49-F238E27FC236}">
                <a16:creationId xmlns:a16="http://schemas.microsoft.com/office/drawing/2014/main" id="{31DCD66C-235F-48DA-B4AA-122DF993CE9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2924176"/>
            <a:ext cx="7162800" cy="228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6D9CDB88-8FA8-4CB9-A16D-5FE85CDB01E5}"/>
              </a:ext>
            </a:extLst>
          </p:cNvPr>
          <p:cNvSpPr/>
          <p:nvPr/>
        </p:nvSpPr>
        <p:spPr>
          <a:xfrm>
            <a:off x="2100264" y="620713"/>
            <a:ext cx="7991475" cy="1223962"/>
          </a:xfrm>
          <a:prstGeom prst="roundRect">
            <a:avLst/>
          </a:prstGeom>
          <a:solidFill>
            <a:srgbClr val="FDCE8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12291" name="Picture 2">
            <a:extLst>
              <a:ext uri="{FF2B5EF4-FFF2-40B4-BE49-F238E27FC236}">
                <a16:creationId xmlns:a16="http://schemas.microsoft.com/office/drawing/2014/main" id="{1338CD98-9AE9-417A-83BB-F2507723B02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63751" y="5989639"/>
            <a:ext cx="91757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TextBox 4">
            <a:extLst>
              <a:ext uri="{FF2B5EF4-FFF2-40B4-BE49-F238E27FC236}">
                <a16:creationId xmlns:a16="http://schemas.microsoft.com/office/drawing/2014/main" id="{A5EDEF4F-780F-4061-A531-C4E4D0C31D81}"/>
              </a:ext>
            </a:extLst>
          </p:cNvPr>
          <p:cNvSpPr txBox="1">
            <a:spLocks noChangeArrowheads="1"/>
          </p:cNvSpPr>
          <p:nvPr/>
        </p:nvSpPr>
        <p:spPr bwMode="auto">
          <a:xfrm>
            <a:off x="2316164" y="725488"/>
            <a:ext cx="7559675"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GB" altLang="en-US" sz="2000">
                <a:latin typeface="Twinkl" pitchFamily="2" charset="0"/>
              </a:rPr>
              <a:t>The Monument to the Great Fire of London was erected. The monument still remains in place today so that no one will ever forget what happened.</a:t>
            </a:r>
          </a:p>
        </p:txBody>
      </p:sp>
      <p:pic>
        <p:nvPicPr>
          <p:cNvPr id="12293" name="Picture 1">
            <a:extLst>
              <a:ext uri="{FF2B5EF4-FFF2-40B4-BE49-F238E27FC236}">
                <a16:creationId xmlns:a16="http://schemas.microsoft.com/office/drawing/2014/main" id="{FA46564E-F20E-43AA-B4EA-437CBAA07F3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05475" y="2205038"/>
            <a:ext cx="781050" cy="412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38453896-2B44-48C8-9A35-6A0FCADB3BAF}"/>
              </a:ext>
            </a:extLst>
          </p:cNvPr>
          <p:cNvSpPr/>
          <p:nvPr/>
        </p:nvSpPr>
        <p:spPr>
          <a:xfrm>
            <a:off x="2100264" y="620713"/>
            <a:ext cx="7991475" cy="1223962"/>
          </a:xfrm>
          <a:prstGeom prst="roundRect">
            <a:avLst/>
          </a:prstGeom>
          <a:solidFill>
            <a:srgbClr val="FDCE8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13315" name="Picture 2">
            <a:extLst>
              <a:ext uri="{FF2B5EF4-FFF2-40B4-BE49-F238E27FC236}">
                <a16:creationId xmlns:a16="http://schemas.microsoft.com/office/drawing/2014/main" id="{3750E7DC-7DFC-4DC6-A0CF-D683D878411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63751" y="5989639"/>
            <a:ext cx="91757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TextBox 4">
            <a:extLst>
              <a:ext uri="{FF2B5EF4-FFF2-40B4-BE49-F238E27FC236}">
                <a16:creationId xmlns:a16="http://schemas.microsoft.com/office/drawing/2014/main" id="{97DA6F40-F270-419E-A28F-D11373F4DF51}"/>
              </a:ext>
            </a:extLst>
          </p:cNvPr>
          <p:cNvSpPr txBox="1">
            <a:spLocks noChangeArrowheads="1"/>
          </p:cNvSpPr>
          <p:nvPr/>
        </p:nvSpPr>
        <p:spPr bwMode="auto">
          <a:xfrm>
            <a:off x="2316164" y="725488"/>
            <a:ext cx="7559675"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GB" altLang="en-US" sz="2000">
                <a:latin typeface="Twinkl" pitchFamily="2" charset="0"/>
              </a:rPr>
              <a:t>Even the smallest fire can be dangerous within a few minutes. Make sure you always have a fire escape planned. If a fire starts, stay calm and leave immediately. </a:t>
            </a:r>
          </a:p>
        </p:txBody>
      </p:sp>
      <p:pic>
        <p:nvPicPr>
          <p:cNvPr id="13317" name="Picture 5">
            <a:extLst>
              <a:ext uri="{FF2B5EF4-FFF2-40B4-BE49-F238E27FC236}">
                <a16:creationId xmlns:a16="http://schemas.microsoft.com/office/drawing/2014/main" id="{12442CEB-BD4E-4EF4-A126-BADAE6F7875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964087">
            <a:off x="5213350" y="2181226"/>
            <a:ext cx="1765300" cy="390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5" name="Rectangle 74">
            <a:extLst>
              <a:ext uri="{FF2B5EF4-FFF2-40B4-BE49-F238E27FC236}">
                <a16:creationId xmlns:a16="http://schemas.microsoft.com/office/drawing/2014/main" id="{D2B82E2D-5822-450E-85CC-AE5EDD01EC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26" name="Picture 2" descr="Samuel Pepys and His Diary - Historic UK">
            <a:extLst>
              <a:ext uri="{FF2B5EF4-FFF2-40B4-BE49-F238E27FC236}">
                <a16:creationId xmlns:a16="http://schemas.microsoft.com/office/drawing/2014/main" id="{FD91A85B-B786-497F-9385-8CCE081A8D3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2492" r="36992" b="-1"/>
          <a:stretch/>
        </p:blipFill>
        <p:spPr bwMode="auto">
          <a:xfrm>
            <a:off x="2" y="10"/>
            <a:ext cx="4063593" cy="685799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harles II: Anniversary of his birth and restoration. | European Royal  History">
            <a:extLst>
              <a:ext uri="{FF2B5EF4-FFF2-40B4-BE49-F238E27FC236}">
                <a16:creationId xmlns:a16="http://schemas.microsoft.com/office/drawing/2014/main" id="{57F88983-E178-436B-81A4-137D8AFF76A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5327" r="18827"/>
          <a:stretch/>
        </p:blipFill>
        <p:spPr bwMode="auto">
          <a:xfrm>
            <a:off x="4064204" y="10"/>
            <a:ext cx="4063593" cy="685799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Thomas Farriner KS2 Illustration - Twinkl">
            <a:extLst>
              <a:ext uri="{FF2B5EF4-FFF2-40B4-BE49-F238E27FC236}">
                <a16:creationId xmlns:a16="http://schemas.microsoft.com/office/drawing/2014/main" id="{2B97E871-89F9-4F62-818E-CE1B64541BE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5562" r="44812"/>
          <a:stretch/>
        </p:blipFill>
        <p:spPr bwMode="auto">
          <a:xfrm>
            <a:off x="8128407" y="10"/>
            <a:ext cx="4063593"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60916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42CD2-0D13-40F4-B17F-E3926BDA90B5}"/>
              </a:ext>
            </a:extLst>
          </p:cNvPr>
          <p:cNvSpPr>
            <a:spLocks noGrp="1"/>
          </p:cNvSpPr>
          <p:nvPr>
            <p:ph type="title"/>
          </p:nvPr>
        </p:nvSpPr>
        <p:spPr>
          <a:xfrm>
            <a:off x="838200" y="60494"/>
            <a:ext cx="10515600" cy="1325563"/>
          </a:xfrm>
        </p:spPr>
        <p:txBody>
          <a:bodyPr>
            <a:normAutofit fontScale="90000"/>
          </a:bodyPr>
          <a:lstStyle/>
          <a:p>
            <a:pPr algn="ctr">
              <a:lnSpc>
                <a:spcPct val="107000"/>
              </a:lnSpc>
              <a:spcAft>
                <a:spcPts val="800"/>
              </a:spcAft>
            </a:pPr>
            <a:r>
              <a:rPr lang="en-GB" sz="3100" u="sng" dirty="0">
                <a:solidFill>
                  <a:srgbClr val="663300"/>
                </a:solidFill>
                <a:effectLst/>
                <a:latin typeface="Comic Sans MS" panose="030F0702030302020204" pitchFamily="66" charset="0"/>
                <a:ea typeface="Times New Roman" panose="02020603050405020304" pitchFamily="18" charset="0"/>
                <a:cs typeface="Times New Roman" panose="02020603050405020304" pitchFamily="18" charset="0"/>
              </a:rPr>
              <a:t>The Diary of Samuel Pepys  </a:t>
            </a:r>
            <a:r>
              <a:rPr lang="en-GB" sz="3200" u="sng" dirty="0">
                <a:solidFill>
                  <a:schemeClr val="accent2">
                    <a:lumMod val="50000"/>
                  </a:schemeClr>
                </a:solidFill>
                <a:effectLst/>
                <a:latin typeface="Comic Sans MS" panose="030F0702030302020204" pitchFamily="66" charset="0"/>
              </a:rPr>
              <a:t>September 2, 1666</a:t>
            </a:r>
            <a:r>
              <a:rPr lang="en-GB" sz="1800" u="sng" dirty="0">
                <a:solidFill>
                  <a:schemeClr val="accent2">
                    <a:lumMod val="50000"/>
                  </a:schemeClr>
                </a:solidFill>
                <a:latin typeface="Comic Sans MS" panose="030F0702030302020204" pitchFamily="66" charset="0"/>
              </a:rPr>
              <a:t> </a:t>
            </a:r>
            <a:r>
              <a:rPr lang="en-GB" sz="3200" u="sng" dirty="0">
                <a:solidFill>
                  <a:schemeClr val="accent2">
                    <a:lumMod val="50000"/>
                  </a:schemeClr>
                </a:solidFill>
                <a:effectLst/>
                <a:latin typeface="Comic Sans MS" panose="030F0702030302020204" pitchFamily="66" charset="0"/>
              </a:rPr>
              <a:t>Part One</a:t>
            </a:r>
            <a:br>
              <a:rPr lang="en-GB" sz="3100" u="sng" dirty="0">
                <a:effectLst/>
                <a:latin typeface="Calibri" panose="020F0502020204030204" pitchFamily="34" charset="0"/>
                <a:ea typeface="Calibri" panose="020F0502020204030204" pitchFamily="34" charset="0"/>
                <a:cs typeface="Times New Roman" panose="02020603050405020304" pitchFamily="18" charset="0"/>
              </a:rPr>
            </a:br>
            <a:r>
              <a:rPr lang="en-GB" sz="3100" b="1" i="1" u="sng" dirty="0">
                <a:solidFill>
                  <a:srgbClr val="663300"/>
                </a:solidFill>
                <a:effectLst/>
                <a:latin typeface="Comic Sans MS" panose="030F0702030302020204" pitchFamily="66" charset="0"/>
                <a:ea typeface="Times New Roman" panose="02020603050405020304" pitchFamily="18" charset="0"/>
                <a:cs typeface="Times New Roman" panose="02020603050405020304" pitchFamily="18" charset="0"/>
              </a:rPr>
              <a:t>Oh the miserable and calamitous spectacle!</a:t>
            </a:r>
            <a:endParaRPr lang="en-GB" dirty="0"/>
          </a:p>
        </p:txBody>
      </p:sp>
      <p:sp>
        <p:nvSpPr>
          <p:cNvPr id="3" name="Content Placeholder 2">
            <a:extLst>
              <a:ext uri="{FF2B5EF4-FFF2-40B4-BE49-F238E27FC236}">
                <a16:creationId xmlns:a16="http://schemas.microsoft.com/office/drawing/2014/main" id="{CBC1F36F-9C95-4280-92F4-3B5F9F954D9E}"/>
              </a:ext>
            </a:extLst>
          </p:cNvPr>
          <p:cNvSpPr>
            <a:spLocks noGrp="1"/>
          </p:cNvSpPr>
          <p:nvPr>
            <p:ph idx="1"/>
          </p:nvPr>
        </p:nvSpPr>
        <p:spPr>
          <a:xfrm>
            <a:off x="838200" y="1358283"/>
            <a:ext cx="10515600" cy="5134592"/>
          </a:xfrm>
        </p:spPr>
        <p:txBody>
          <a:bodyPr>
            <a:normAutofit/>
          </a:bodyPr>
          <a:lstStyle/>
          <a:p>
            <a:pPr marL="0" indent="0">
              <a:lnSpc>
                <a:spcPct val="200000"/>
              </a:lnSpc>
              <a:spcAft>
                <a:spcPts val="1200"/>
              </a:spcAft>
              <a:buNone/>
            </a:pPr>
            <a:r>
              <a:rPr lang="en-GB" sz="2000" dirty="0">
                <a:solidFill>
                  <a:srgbClr val="663300"/>
                </a:solidFill>
                <a:effectLst/>
                <a:latin typeface="Comic Sans MS" panose="030F0702030302020204" pitchFamily="66" charset="0"/>
                <a:ea typeface="Times New Roman" panose="02020603050405020304" pitchFamily="18" charset="0"/>
                <a:cs typeface="Times New Roman" panose="02020603050405020304" pitchFamily="18" charset="0"/>
              </a:rPr>
              <a:t>It was a small mistake, but with great consequences. On September 2, 1666, Thomas </a:t>
            </a:r>
            <a:r>
              <a:rPr lang="en-GB" sz="2000" dirty="0" err="1">
                <a:solidFill>
                  <a:srgbClr val="663300"/>
                </a:solidFill>
                <a:effectLst/>
                <a:latin typeface="Comic Sans MS" panose="030F0702030302020204" pitchFamily="66" charset="0"/>
                <a:ea typeface="Times New Roman" panose="02020603050405020304" pitchFamily="18" charset="0"/>
                <a:cs typeface="Times New Roman" panose="02020603050405020304" pitchFamily="18" charset="0"/>
              </a:rPr>
              <a:t>Farrinor</a:t>
            </a:r>
            <a:r>
              <a:rPr lang="en-GB" sz="2000" dirty="0">
                <a:solidFill>
                  <a:srgbClr val="663300"/>
                </a:solidFill>
                <a:effectLst/>
                <a:latin typeface="Comic Sans MS" panose="030F0702030302020204" pitchFamily="66" charset="0"/>
                <a:ea typeface="Times New Roman" panose="02020603050405020304" pitchFamily="18" charset="0"/>
                <a:cs typeface="Times New Roman" panose="02020603050405020304" pitchFamily="18" charset="0"/>
              </a:rPr>
              <a:t>, baker to King Charles II of England, failed, in effect, to turn off his oven. He thought the </a:t>
            </a:r>
            <a:r>
              <a:rPr lang="en-GB" sz="2000" u="sng" dirty="0">
                <a:solidFill>
                  <a:srgbClr val="0000FF"/>
                </a:solidFill>
                <a:effectLst/>
                <a:latin typeface="Comic Sans MS" panose="030F0702030302020204" pitchFamily="66" charset="0"/>
                <a:ea typeface="Times New Roman" panose="02020603050405020304" pitchFamily="18" charset="0"/>
                <a:cs typeface="Times New Roman" panose="02020603050405020304" pitchFamily="18" charset="0"/>
                <a:hlinkClick r:id="rId2"/>
              </a:rPr>
              <a:t>fire</a:t>
            </a:r>
            <a:r>
              <a:rPr lang="en-GB" sz="2000" dirty="0">
                <a:solidFill>
                  <a:srgbClr val="663300"/>
                </a:solidFill>
                <a:effectLst/>
                <a:latin typeface="Comic Sans MS" panose="030F0702030302020204" pitchFamily="66" charset="0"/>
                <a:ea typeface="Times New Roman" panose="02020603050405020304" pitchFamily="18" charset="0"/>
                <a:cs typeface="Times New Roman" panose="02020603050405020304" pitchFamily="18" charset="0"/>
              </a:rPr>
              <a:t> was out, but apparently the smouldering embers ignited some nearby firewood and by one o'clock in the morning, three hours after </a:t>
            </a:r>
            <a:r>
              <a:rPr lang="en-GB" sz="2000" dirty="0" err="1">
                <a:solidFill>
                  <a:srgbClr val="663300"/>
                </a:solidFill>
                <a:effectLst/>
                <a:latin typeface="Comic Sans MS" panose="030F0702030302020204" pitchFamily="66" charset="0"/>
                <a:ea typeface="Times New Roman" panose="02020603050405020304" pitchFamily="18" charset="0"/>
                <a:cs typeface="Times New Roman" panose="02020603050405020304" pitchFamily="18" charset="0"/>
              </a:rPr>
              <a:t>Farrinor</a:t>
            </a:r>
            <a:r>
              <a:rPr lang="en-GB" sz="2000" dirty="0">
                <a:solidFill>
                  <a:srgbClr val="663300"/>
                </a:solidFill>
                <a:effectLst/>
                <a:latin typeface="Comic Sans MS" panose="030F0702030302020204" pitchFamily="66" charset="0"/>
                <a:ea typeface="Times New Roman" panose="02020603050405020304" pitchFamily="18" charset="0"/>
                <a:cs typeface="Times New Roman" panose="02020603050405020304" pitchFamily="18" charset="0"/>
              </a:rPr>
              <a:t> went to bed, his house in Pudding Lane was in flames. </a:t>
            </a:r>
            <a:r>
              <a:rPr lang="en-GB" sz="2000" dirty="0" err="1">
                <a:solidFill>
                  <a:srgbClr val="663300"/>
                </a:solidFill>
                <a:effectLst/>
                <a:latin typeface="Comic Sans MS" panose="030F0702030302020204" pitchFamily="66" charset="0"/>
                <a:ea typeface="Times New Roman" panose="02020603050405020304" pitchFamily="18" charset="0"/>
                <a:cs typeface="Times New Roman" panose="02020603050405020304" pitchFamily="18" charset="0"/>
              </a:rPr>
              <a:t>Farrinor</a:t>
            </a:r>
            <a:r>
              <a:rPr lang="en-GB" sz="2000" dirty="0">
                <a:solidFill>
                  <a:srgbClr val="663300"/>
                </a:solidFill>
                <a:effectLst/>
                <a:latin typeface="Comic Sans MS" panose="030F0702030302020204" pitchFamily="66" charset="0"/>
                <a:ea typeface="Times New Roman" panose="02020603050405020304" pitchFamily="18" charset="0"/>
                <a:cs typeface="Times New Roman" panose="02020603050405020304" pitchFamily="18" charset="0"/>
              </a:rPr>
              <a:t>, along with his wife and daughter, and one servant, escaped from the burning building through an upstairs </a:t>
            </a:r>
            <a:r>
              <a:rPr lang="en-GB" sz="2000" u="sng" dirty="0">
                <a:solidFill>
                  <a:srgbClr val="0000FF"/>
                </a:solidFill>
                <a:effectLst/>
                <a:latin typeface="Comic Sans MS" panose="030F0702030302020204" pitchFamily="66" charset="0"/>
                <a:ea typeface="Times New Roman" panose="02020603050405020304" pitchFamily="18" charset="0"/>
                <a:cs typeface="Times New Roman" panose="02020603050405020304" pitchFamily="18" charset="0"/>
                <a:hlinkClick r:id="rId3"/>
              </a:rPr>
              <a:t>window</a:t>
            </a:r>
            <a:r>
              <a:rPr lang="en-GB" sz="2000" dirty="0">
                <a:solidFill>
                  <a:srgbClr val="663300"/>
                </a:solidFill>
                <a:effectLst/>
                <a:latin typeface="Comic Sans MS" panose="030F0702030302020204" pitchFamily="66" charset="0"/>
                <a:ea typeface="Times New Roman" panose="02020603050405020304" pitchFamily="18" charset="0"/>
                <a:cs typeface="Times New Roman" panose="02020603050405020304" pitchFamily="18" charset="0"/>
              </a:rPr>
              <a:t>, but the baker's maid was not so fortunate, becoming the Great Fire's first victim. Did </a:t>
            </a:r>
            <a:r>
              <a:rPr lang="en-GB" sz="2000" u="sng" dirty="0">
                <a:solidFill>
                  <a:srgbClr val="0000FF"/>
                </a:solidFill>
                <a:effectLst/>
                <a:latin typeface="Comic Sans MS" panose="030F0702030302020204" pitchFamily="66" charset="0"/>
                <a:ea typeface="Times New Roman" panose="02020603050405020304" pitchFamily="18" charset="0"/>
                <a:cs typeface="Times New Roman" panose="02020603050405020304" pitchFamily="18" charset="0"/>
                <a:hlinkClick r:id="rId4"/>
              </a:rPr>
              <a:t>these cakes</a:t>
            </a:r>
            <a:r>
              <a:rPr lang="en-GB" sz="2000" dirty="0">
                <a:solidFill>
                  <a:srgbClr val="663300"/>
                </a:solidFill>
                <a:effectLst/>
                <a:latin typeface="Comic Sans MS" panose="030F0702030302020204" pitchFamily="66" charset="0"/>
                <a:ea typeface="Times New Roman" panose="02020603050405020304" pitchFamily="18" charset="0"/>
                <a:cs typeface="Times New Roman" panose="02020603050405020304" pitchFamily="18" charset="0"/>
              </a:rPr>
              <a:t> set fire to London?</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GB" dirty="0"/>
          </a:p>
        </p:txBody>
      </p:sp>
    </p:spTree>
    <p:extLst>
      <p:ext uri="{BB962C8B-B14F-4D97-AF65-F5344CB8AC3E}">
        <p14:creationId xmlns:p14="http://schemas.microsoft.com/office/powerpoint/2010/main" val="14568529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337022-6738-48B2-BC89-A64CA404A25B}"/>
              </a:ext>
            </a:extLst>
          </p:cNvPr>
          <p:cNvSpPr>
            <a:spLocks noGrp="1"/>
          </p:cNvSpPr>
          <p:nvPr>
            <p:ph type="title"/>
          </p:nvPr>
        </p:nvSpPr>
        <p:spPr>
          <a:xfrm>
            <a:off x="838200" y="244137"/>
            <a:ext cx="10515600" cy="957648"/>
          </a:xfrm>
        </p:spPr>
        <p:txBody>
          <a:bodyPr>
            <a:normAutofit fontScale="90000"/>
          </a:bodyPr>
          <a:lstStyle/>
          <a:p>
            <a:pPr algn="ctr"/>
            <a:r>
              <a:rPr lang="en-GB" u="sng" dirty="0">
                <a:solidFill>
                  <a:schemeClr val="accent2">
                    <a:lumMod val="50000"/>
                  </a:schemeClr>
                </a:solidFill>
                <a:latin typeface="Comic Sans MS" panose="030F0702030302020204" pitchFamily="66" charset="0"/>
              </a:rPr>
              <a:t>September 2</a:t>
            </a:r>
            <a:r>
              <a:rPr lang="en-GB" u="sng" baseline="30000" dirty="0">
                <a:solidFill>
                  <a:schemeClr val="accent2">
                    <a:lumMod val="50000"/>
                  </a:schemeClr>
                </a:solidFill>
                <a:latin typeface="Comic Sans MS" panose="030F0702030302020204" pitchFamily="66" charset="0"/>
              </a:rPr>
              <a:t>nd</a:t>
            </a:r>
            <a:r>
              <a:rPr lang="en-GB" u="sng" dirty="0">
                <a:solidFill>
                  <a:schemeClr val="accent2">
                    <a:lumMod val="50000"/>
                  </a:schemeClr>
                </a:solidFill>
                <a:latin typeface="Comic Sans MS" panose="030F0702030302020204" pitchFamily="66" charset="0"/>
              </a:rPr>
              <a:t> 1666</a:t>
            </a:r>
            <a:br>
              <a:rPr lang="en-GB" u="sng" dirty="0">
                <a:solidFill>
                  <a:schemeClr val="accent2">
                    <a:lumMod val="50000"/>
                  </a:schemeClr>
                </a:solidFill>
                <a:latin typeface="Comic Sans MS" panose="030F0702030302020204" pitchFamily="66" charset="0"/>
              </a:rPr>
            </a:br>
            <a:r>
              <a:rPr lang="en-GB" u="sng" dirty="0">
                <a:solidFill>
                  <a:schemeClr val="accent2">
                    <a:lumMod val="50000"/>
                  </a:schemeClr>
                </a:solidFill>
                <a:latin typeface="Comic Sans MS" panose="030F0702030302020204" pitchFamily="66" charset="0"/>
              </a:rPr>
              <a:t>Part Two</a:t>
            </a:r>
          </a:p>
        </p:txBody>
      </p:sp>
      <p:sp>
        <p:nvSpPr>
          <p:cNvPr id="3" name="Content Placeholder 2">
            <a:extLst>
              <a:ext uri="{FF2B5EF4-FFF2-40B4-BE49-F238E27FC236}">
                <a16:creationId xmlns:a16="http://schemas.microsoft.com/office/drawing/2014/main" id="{FFD779FD-04A9-45C5-9306-C8D41CB10395}"/>
              </a:ext>
            </a:extLst>
          </p:cNvPr>
          <p:cNvSpPr>
            <a:spLocks noGrp="1"/>
          </p:cNvSpPr>
          <p:nvPr>
            <p:ph idx="1"/>
          </p:nvPr>
        </p:nvSpPr>
        <p:spPr>
          <a:xfrm>
            <a:off x="443883" y="1518082"/>
            <a:ext cx="11292397" cy="5211192"/>
          </a:xfrm>
        </p:spPr>
        <p:txBody>
          <a:bodyPr>
            <a:normAutofit/>
          </a:bodyPr>
          <a:lstStyle/>
          <a:p>
            <a:pPr marL="0" indent="0">
              <a:lnSpc>
                <a:spcPct val="200000"/>
              </a:lnSpc>
              <a:buNone/>
            </a:pPr>
            <a:r>
              <a:rPr lang="en-GB" sz="1800" dirty="0">
                <a:solidFill>
                  <a:srgbClr val="663300"/>
                </a:solidFill>
                <a:effectLst/>
                <a:latin typeface="Comic Sans MS" panose="030F0702030302020204" pitchFamily="66" charset="0"/>
                <a:ea typeface="Times New Roman" panose="02020603050405020304" pitchFamily="18" charset="0"/>
                <a:cs typeface="Times New Roman" panose="02020603050405020304" pitchFamily="18" charset="0"/>
              </a:rPr>
              <a:t>The fire then leapt across Fish Street Hill and engulfed the Star Inn. The London of 1666 was a city of half-timbered, medieval </a:t>
            </a:r>
            <a:r>
              <a:rPr lang="en-GB" sz="1800" u="sng" dirty="0">
                <a:solidFill>
                  <a:srgbClr val="0000FF"/>
                </a:solidFill>
                <a:effectLst/>
                <a:latin typeface="Comic Sans MS" panose="030F0702030302020204" pitchFamily="66" charset="0"/>
                <a:ea typeface="Times New Roman" panose="02020603050405020304" pitchFamily="18" charset="0"/>
                <a:cs typeface="Times New Roman" panose="02020603050405020304" pitchFamily="18" charset="0"/>
                <a:hlinkClick r:id="rId2"/>
              </a:rPr>
              <a:t>buildings</a:t>
            </a:r>
            <a:r>
              <a:rPr lang="en-GB" sz="1800" dirty="0">
                <a:solidFill>
                  <a:srgbClr val="663300"/>
                </a:solidFill>
                <a:effectLst/>
                <a:latin typeface="Comic Sans MS" panose="030F0702030302020204" pitchFamily="66" charset="0"/>
                <a:ea typeface="Times New Roman" panose="02020603050405020304" pitchFamily="18" charset="0"/>
                <a:cs typeface="Times New Roman" panose="02020603050405020304" pitchFamily="18" charset="0"/>
              </a:rPr>
              <a:t> and </a:t>
            </a:r>
            <a:r>
              <a:rPr lang="en-GB" sz="1800" u="sng" dirty="0">
                <a:solidFill>
                  <a:srgbClr val="0000FF"/>
                </a:solidFill>
                <a:effectLst/>
                <a:latin typeface="Comic Sans MS" panose="030F0702030302020204" pitchFamily="66" charset="0"/>
                <a:ea typeface="Times New Roman" panose="02020603050405020304" pitchFamily="18" charset="0"/>
                <a:cs typeface="Times New Roman" panose="02020603050405020304" pitchFamily="18" charset="0"/>
                <a:hlinkClick r:id="rId3"/>
              </a:rPr>
              <a:t>sheds</a:t>
            </a:r>
            <a:r>
              <a:rPr lang="en-GB" sz="1800" dirty="0">
                <a:solidFill>
                  <a:srgbClr val="663300"/>
                </a:solidFill>
                <a:effectLst/>
                <a:latin typeface="Comic Sans MS" panose="030F0702030302020204" pitchFamily="66" charset="0"/>
                <a:ea typeface="Times New Roman" panose="02020603050405020304" pitchFamily="18" charset="0"/>
                <a:cs typeface="Times New Roman" panose="02020603050405020304" pitchFamily="18" charset="0"/>
              </a:rPr>
              <a:t> that ignited at the touch of a spark--and a strong wind on that September morning ensured that sparks flew everywhere. From the Inn, the fire spread into Thames Street, where riverfront warehouses were bursting with oil, tallow, and other combustible goods. By now the fire had grown too fierce to combat with the crude firefighting methods of the day, which consisted of little more than bucket brigades armed with wooden pails of water. The usual solution during a fire of such size was to demolish every building in the path of the flames in order to deprive the fire of fuel, but the city's mayor hesitated, fearing the high cost of rebuilding. Meanwhile, the fire spread out of control, doing far more damage than anyone could possibly have managed.</a:t>
            </a:r>
            <a:endParaRPr lang="en-GB" dirty="0"/>
          </a:p>
        </p:txBody>
      </p:sp>
    </p:spTree>
    <p:extLst>
      <p:ext uri="{BB962C8B-B14F-4D97-AF65-F5344CB8AC3E}">
        <p14:creationId xmlns:p14="http://schemas.microsoft.com/office/powerpoint/2010/main" val="41567989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94B12AE4-86A8-4992-8710-4A06E4A230B9}"/>
              </a:ext>
            </a:extLst>
          </p:cNvPr>
          <p:cNvGraphicFramePr>
            <a:graphicFrameLocks noGrp="1"/>
          </p:cNvGraphicFramePr>
          <p:nvPr>
            <p:extLst>
              <p:ext uri="{D42A27DB-BD31-4B8C-83A1-F6EECF244321}">
                <p14:modId xmlns:p14="http://schemas.microsoft.com/office/powerpoint/2010/main" val="2741340952"/>
              </p:ext>
            </p:extLst>
          </p:nvPr>
        </p:nvGraphicFramePr>
        <p:xfrm>
          <a:off x="857897" y="1340713"/>
          <a:ext cx="10696575" cy="5410200"/>
        </p:xfrm>
        <a:graphic>
          <a:graphicData uri="http://schemas.openxmlformats.org/drawingml/2006/table">
            <a:tbl>
              <a:tblPr firstRow="1" firstCol="1" bandRow="1">
                <a:tableStyleId>{5C22544A-7EE6-4342-B048-85BDC9FD1C3A}</a:tableStyleId>
              </a:tblPr>
              <a:tblGrid>
                <a:gridCol w="1585223">
                  <a:extLst>
                    <a:ext uri="{9D8B030D-6E8A-4147-A177-3AD203B41FA5}">
                      <a16:colId xmlns:a16="http://schemas.microsoft.com/office/drawing/2014/main" val="3345454722"/>
                    </a:ext>
                  </a:extLst>
                </a:gridCol>
                <a:gridCol w="2879740">
                  <a:extLst>
                    <a:ext uri="{9D8B030D-6E8A-4147-A177-3AD203B41FA5}">
                      <a16:colId xmlns:a16="http://schemas.microsoft.com/office/drawing/2014/main" val="4100550520"/>
                    </a:ext>
                  </a:extLst>
                </a:gridCol>
                <a:gridCol w="2482557">
                  <a:extLst>
                    <a:ext uri="{9D8B030D-6E8A-4147-A177-3AD203B41FA5}">
                      <a16:colId xmlns:a16="http://schemas.microsoft.com/office/drawing/2014/main" val="69227106"/>
                    </a:ext>
                  </a:extLst>
                </a:gridCol>
                <a:gridCol w="3749055">
                  <a:extLst>
                    <a:ext uri="{9D8B030D-6E8A-4147-A177-3AD203B41FA5}">
                      <a16:colId xmlns:a16="http://schemas.microsoft.com/office/drawing/2014/main" val="2879953789"/>
                    </a:ext>
                  </a:extLst>
                </a:gridCol>
              </a:tblGrid>
              <a:tr h="559810">
                <a:tc>
                  <a:txBody>
                    <a:bodyPr/>
                    <a:lstStyle/>
                    <a:p>
                      <a:pPr algn="ctr">
                        <a:lnSpc>
                          <a:spcPct val="107000"/>
                        </a:lnSpc>
                        <a:spcAft>
                          <a:spcPts val="800"/>
                        </a:spcAft>
                      </a:pPr>
                      <a:r>
                        <a:rPr lang="en-GB" sz="1300" dirty="0">
                          <a:effectLst/>
                        </a:rPr>
                        <a:t>Word</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4546" marR="54546" marT="0" marB="0"/>
                </a:tc>
                <a:tc>
                  <a:txBody>
                    <a:bodyPr/>
                    <a:lstStyle/>
                    <a:p>
                      <a:pPr algn="ctr">
                        <a:lnSpc>
                          <a:spcPct val="107000"/>
                        </a:lnSpc>
                        <a:spcAft>
                          <a:spcPts val="800"/>
                        </a:spcAft>
                      </a:pPr>
                      <a:r>
                        <a:rPr lang="en-GB" sz="1300">
                          <a:effectLst/>
                        </a:rPr>
                        <a:t>Definition</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4546" marR="54546" marT="0" marB="0"/>
                </a:tc>
                <a:tc>
                  <a:txBody>
                    <a:bodyPr/>
                    <a:lstStyle/>
                    <a:p>
                      <a:pPr algn="ctr">
                        <a:lnSpc>
                          <a:spcPct val="107000"/>
                        </a:lnSpc>
                        <a:spcAft>
                          <a:spcPts val="800"/>
                        </a:spcAft>
                      </a:pPr>
                      <a:r>
                        <a:rPr lang="en-GB" sz="1300">
                          <a:effectLst/>
                        </a:rPr>
                        <a:t>Picto-word</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4546" marR="54546" marT="0" marB="0"/>
                </a:tc>
                <a:tc>
                  <a:txBody>
                    <a:bodyPr/>
                    <a:lstStyle/>
                    <a:p>
                      <a:pPr algn="ctr">
                        <a:lnSpc>
                          <a:spcPct val="107000"/>
                        </a:lnSpc>
                        <a:spcAft>
                          <a:spcPts val="800"/>
                        </a:spcAft>
                      </a:pPr>
                      <a:r>
                        <a:rPr lang="en-GB" sz="1300">
                          <a:effectLst/>
                        </a:rPr>
                        <a:t>Use it in a sentence</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4546" marR="54546" marT="0" marB="0"/>
                </a:tc>
                <a:extLst>
                  <a:ext uri="{0D108BD9-81ED-4DB2-BD59-A6C34878D82A}">
                    <a16:rowId xmlns:a16="http://schemas.microsoft.com/office/drawing/2014/main" val="411079534"/>
                  </a:ext>
                </a:extLst>
              </a:tr>
              <a:tr h="970078">
                <a:tc>
                  <a:txBody>
                    <a:bodyPr/>
                    <a:lstStyle/>
                    <a:p>
                      <a:pPr algn="l">
                        <a:lnSpc>
                          <a:spcPct val="107000"/>
                        </a:lnSpc>
                        <a:spcAft>
                          <a:spcPts val="800"/>
                        </a:spcAft>
                      </a:pPr>
                      <a:r>
                        <a:rPr lang="en-GB" sz="1300">
                          <a:effectLst/>
                        </a:rPr>
                        <a:t> </a:t>
                      </a:r>
                      <a:endParaRPr lang="en-GB" sz="900">
                        <a:effectLst/>
                      </a:endParaRPr>
                    </a:p>
                    <a:p>
                      <a:pPr algn="l">
                        <a:lnSpc>
                          <a:spcPct val="107000"/>
                        </a:lnSpc>
                        <a:spcAft>
                          <a:spcPts val="800"/>
                        </a:spcAft>
                      </a:pPr>
                      <a:r>
                        <a:rPr lang="en-GB" sz="1300">
                          <a:effectLst/>
                        </a:rPr>
                        <a:t> </a:t>
                      </a:r>
                      <a:endParaRPr lang="en-GB" sz="900">
                        <a:effectLst/>
                      </a:endParaRPr>
                    </a:p>
                    <a:p>
                      <a:pPr algn="l">
                        <a:lnSpc>
                          <a:spcPct val="107000"/>
                        </a:lnSpc>
                        <a:spcAft>
                          <a:spcPts val="800"/>
                        </a:spcAft>
                      </a:pPr>
                      <a:r>
                        <a:rPr lang="en-GB" sz="1300">
                          <a:effectLst/>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4546" marR="54546" marT="0" marB="0"/>
                </a:tc>
                <a:tc>
                  <a:txBody>
                    <a:bodyPr/>
                    <a:lstStyle/>
                    <a:p>
                      <a:pPr algn="l">
                        <a:lnSpc>
                          <a:spcPct val="107000"/>
                        </a:lnSpc>
                        <a:spcAft>
                          <a:spcPts val="800"/>
                        </a:spcAft>
                      </a:pPr>
                      <a:r>
                        <a:rPr lang="en-GB" sz="1300" dirty="0">
                          <a:effectLst/>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4546" marR="54546" marT="0" marB="0"/>
                </a:tc>
                <a:tc>
                  <a:txBody>
                    <a:bodyPr/>
                    <a:lstStyle/>
                    <a:p>
                      <a:pPr algn="l">
                        <a:lnSpc>
                          <a:spcPct val="107000"/>
                        </a:lnSpc>
                        <a:spcAft>
                          <a:spcPts val="800"/>
                        </a:spcAft>
                      </a:pPr>
                      <a:r>
                        <a:rPr lang="en-GB" sz="1300">
                          <a:effectLst/>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4546" marR="54546" marT="0" marB="0"/>
                </a:tc>
                <a:tc>
                  <a:txBody>
                    <a:bodyPr/>
                    <a:lstStyle/>
                    <a:p>
                      <a:pPr algn="l">
                        <a:lnSpc>
                          <a:spcPct val="107000"/>
                        </a:lnSpc>
                        <a:spcAft>
                          <a:spcPts val="800"/>
                        </a:spcAft>
                      </a:pPr>
                      <a:r>
                        <a:rPr lang="en-GB" sz="1300">
                          <a:effectLst/>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4546" marR="54546" marT="0" marB="0"/>
                </a:tc>
                <a:extLst>
                  <a:ext uri="{0D108BD9-81ED-4DB2-BD59-A6C34878D82A}">
                    <a16:rowId xmlns:a16="http://schemas.microsoft.com/office/drawing/2014/main" val="974489539"/>
                  </a:ext>
                </a:extLst>
              </a:tr>
              <a:tr h="970078">
                <a:tc>
                  <a:txBody>
                    <a:bodyPr/>
                    <a:lstStyle/>
                    <a:p>
                      <a:pPr algn="l">
                        <a:lnSpc>
                          <a:spcPct val="107000"/>
                        </a:lnSpc>
                        <a:spcAft>
                          <a:spcPts val="800"/>
                        </a:spcAft>
                      </a:pPr>
                      <a:r>
                        <a:rPr lang="en-GB" sz="1300">
                          <a:effectLst/>
                        </a:rPr>
                        <a:t> </a:t>
                      </a:r>
                      <a:endParaRPr lang="en-GB" sz="900">
                        <a:effectLst/>
                      </a:endParaRPr>
                    </a:p>
                    <a:p>
                      <a:pPr algn="l">
                        <a:lnSpc>
                          <a:spcPct val="107000"/>
                        </a:lnSpc>
                        <a:spcAft>
                          <a:spcPts val="800"/>
                        </a:spcAft>
                      </a:pPr>
                      <a:r>
                        <a:rPr lang="en-GB" sz="1300">
                          <a:effectLst/>
                        </a:rPr>
                        <a:t> </a:t>
                      </a:r>
                      <a:endParaRPr lang="en-GB" sz="900">
                        <a:effectLst/>
                      </a:endParaRPr>
                    </a:p>
                    <a:p>
                      <a:pPr algn="l">
                        <a:lnSpc>
                          <a:spcPct val="107000"/>
                        </a:lnSpc>
                        <a:spcAft>
                          <a:spcPts val="800"/>
                        </a:spcAft>
                      </a:pPr>
                      <a:r>
                        <a:rPr lang="en-GB" sz="1300">
                          <a:effectLst/>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4546" marR="54546" marT="0" marB="0"/>
                </a:tc>
                <a:tc>
                  <a:txBody>
                    <a:bodyPr/>
                    <a:lstStyle/>
                    <a:p>
                      <a:pPr algn="l">
                        <a:lnSpc>
                          <a:spcPct val="107000"/>
                        </a:lnSpc>
                        <a:spcAft>
                          <a:spcPts val="800"/>
                        </a:spcAft>
                      </a:pPr>
                      <a:r>
                        <a:rPr lang="en-GB" sz="1300">
                          <a:effectLst/>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4546" marR="54546" marT="0" marB="0"/>
                </a:tc>
                <a:tc>
                  <a:txBody>
                    <a:bodyPr/>
                    <a:lstStyle/>
                    <a:p>
                      <a:pPr algn="l">
                        <a:lnSpc>
                          <a:spcPct val="107000"/>
                        </a:lnSpc>
                        <a:spcAft>
                          <a:spcPts val="800"/>
                        </a:spcAft>
                      </a:pPr>
                      <a:r>
                        <a:rPr lang="en-GB" sz="1300">
                          <a:effectLst/>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4546" marR="54546" marT="0" marB="0"/>
                </a:tc>
                <a:tc>
                  <a:txBody>
                    <a:bodyPr/>
                    <a:lstStyle/>
                    <a:p>
                      <a:pPr algn="l">
                        <a:lnSpc>
                          <a:spcPct val="107000"/>
                        </a:lnSpc>
                        <a:spcAft>
                          <a:spcPts val="800"/>
                        </a:spcAft>
                      </a:pPr>
                      <a:r>
                        <a:rPr lang="en-GB" sz="1300">
                          <a:effectLst/>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4546" marR="54546" marT="0" marB="0"/>
                </a:tc>
                <a:extLst>
                  <a:ext uri="{0D108BD9-81ED-4DB2-BD59-A6C34878D82A}">
                    <a16:rowId xmlns:a16="http://schemas.microsoft.com/office/drawing/2014/main" val="2034397450"/>
                  </a:ext>
                </a:extLst>
              </a:tr>
              <a:tr h="970078">
                <a:tc>
                  <a:txBody>
                    <a:bodyPr/>
                    <a:lstStyle/>
                    <a:p>
                      <a:pPr algn="l">
                        <a:lnSpc>
                          <a:spcPct val="107000"/>
                        </a:lnSpc>
                        <a:spcAft>
                          <a:spcPts val="800"/>
                        </a:spcAft>
                      </a:pPr>
                      <a:r>
                        <a:rPr lang="en-GB" sz="1300">
                          <a:effectLst/>
                        </a:rPr>
                        <a:t> </a:t>
                      </a:r>
                      <a:endParaRPr lang="en-GB" sz="900">
                        <a:effectLst/>
                      </a:endParaRPr>
                    </a:p>
                    <a:p>
                      <a:pPr algn="l">
                        <a:lnSpc>
                          <a:spcPct val="107000"/>
                        </a:lnSpc>
                        <a:spcAft>
                          <a:spcPts val="800"/>
                        </a:spcAft>
                      </a:pPr>
                      <a:r>
                        <a:rPr lang="en-GB" sz="1300">
                          <a:effectLst/>
                        </a:rPr>
                        <a:t> </a:t>
                      </a:r>
                      <a:endParaRPr lang="en-GB" sz="900">
                        <a:effectLst/>
                      </a:endParaRPr>
                    </a:p>
                    <a:p>
                      <a:pPr algn="l">
                        <a:lnSpc>
                          <a:spcPct val="107000"/>
                        </a:lnSpc>
                        <a:spcAft>
                          <a:spcPts val="800"/>
                        </a:spcAft>
                      </a:pPr>
                      <a:r>
                        <a:rPr lang="en-GB" sz="1300">
                          <a:effectLst/>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4546" marR="54546" marT="0" marB="0"/>
                </a:tc>
                <a:tc>
                  <a:txBody>
                    <a:bodyPr/>
                    <a:lstStyle/>
                    <a:p>
                      <a:pPr algn="l">
                        <a:lnSpc>
                          <a:spcPct val="107000"/>
                        </a:lnSpc>
                        <a:spcAft>
                          <a:spcPts val="800"/>
                        </a:spcAft>
                      </a:pPr>
                      <a:r>
                        <a:rPr lang="en-GB" sz="1300">
                          <a:effectLst/>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4546" marR="54546" marT="0" marB="0"/>
                </a:tc>
                <a:tc>
                  <a:txBody>
                    <a:bodyPr/>
                    <a:lstStyle/>
                    <a:p>
                      <a:pPr algn="l">
                        <a:lnSpc>
                          <a:spcPct val="107000"/>
                        </a:lnSpc>
                        <a:spcAft>
                          <a:spcPts val="800"/>
                        </a:spcAft>
                      </a:pPr>
                      <a:r>
                        <a:rPr lang="en-GB" sz="1300">
                          <a:effectLst/>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4546" marR="54546" marT="0" marB="0"/>
                </a:tc>
                <a:tc>
                  <a:txBody>
                    <a:bodyPr/>
                    <a:lstStyle/>
                    <a:p>
                      <a:pPr algn="l">
                        <a:lnSpc>
                          <a:spcPct val="107000"/>
                        </a:lnSpc>
                        <a:spcAft>
                          <a:spcPts val="800"/>
                        </a:spcAft>
                      </a:pPr>
                      <a:r>
                        <a:rPr lang="en-GB" sz="1300">
                          <a:effectLst/>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4546" marR="54546" marT="0" marB="0"/>
                </a:tc>
                <a:extLst>
                  <a:ext uri="{0D108BD9-81ED-4DB2-BD59-A6C34878D82A}">
                    <a16:rowId xmlns:a16="http://schemas.microsoft.com/office/drawing/2014/main" val="1607622988"/>
                  </a:ext>
                </a:extLst>
              </a:tr>
              <a:tr h="970078">
                <a:tc>
                  <a:txBody>
                    <a:bodyPr/>
                    <a:lstStyle/>
                    <a:p>
                      <a:pPr algn="l">
                        <a:lnSpc>
                          <a:spcPct val="107000"/>
                        </a:lnSpc>
                        <a:spcAft>
                          <a:spcPts val="800"/>
                        </a:spcAft>
                      </a:pPr>
                      <a:r>
                        <a:rPr lang="en-GB" sz="1300">
                          <a:effectLst/>
                        </a:rPr>
                        <a:t> </a:t>
                      </a:r>
                      <a:endParaRPr lang="en-GB" sz="900">
                        <a:effectLst/>
                      </a:endParaRPr>
                    </a:p>
                    <a:p>
                      <a:pPr algn="l">
                        <a:lnSpc>
                          <a:spcPct val="107000"/>
                        </a:lnSpc>
                        <a:spcAft>
                          <a:spcPts val="800"/>
                        </a:spcAft>
                      </a:pPr>
                      <a:r>
                        <a:rPr lang="en-GB" sz="1300">
                          <a:effectLst/>
                        </a:rPr>
                        <a:t> </a:t>
                      </a:r>
                      <a:endParaRPr lang="en-GB" sz="900">
                        <a:effectLst/>
                      </a:endParaRPr>
                    </a:p>
                    <a:p>
                      <a:pPr algn="l">
                        <a:lnSpc>
                          <a:spcPct val="107000"/>
                        </a:lnSpc>
                        <a:spcAft>
                          <a:spcPts val="800"/>
                        </a:spcAft>
                      </a:pPr>
                      <a:r>
                        <a:rPr lang="en-GB" sz="1300">
                          <a:effectLst/>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4546" marR="54546" marT="0" marB="0"/>
                </a:tc>
                <a:tc>
                  <a:txBody>
                    <a:bodyPr/>
                    <a:lstStyle/>
                    <a:p>
                      <a:pPr algn="l">
                        <a:lnSpc>
                          <a:spcPct val="107000"/>
                        </a:lnSpc>
                        <a:spcAft>
                          <a:spcPts val="800"/>
                        </a:spcAft>
                      </a:pPr>
                      <a:r>
                        <a:rPr lang="en-GB" sz="1300">
                          <a:effectLst/>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4546" marR="54546" marT="0" marB="0"/>
                </a:tc>
                <a:tc>
                  <a:txBody>
                    <a:bodyPr/>
                    <a:lstStyle/>
                    <a:p>
                      <a:pPr algn="l">
                        <a:lnSpc>
                          <a:spcPct val="107000"/>
                        </a:lnSpc>
                        <a:spcAft>
                          <a:spcPts val="800"/>
                        </a:spcAft>
                      </a:pPr>
                      <a:r>
                        <a:rPr lang="en-GB" sz="1300">
                          <a:effectLst/>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4546" marR="54546" marT="0" marB="0"/>
                </a:tc>
                <a:tc>
                  <a:txBody>
                    <a:bodyPr/>
                    <a:lstStyle/>
                    <a:p>
                      <a:pPr algn="l">
                        <a:lnSpc>
                          <a:spcPct val="107000"/>
                        </a:lnSpc>
                        <a:spcAft>
                          <a:spcPts val="800"/>
                        </a:spcAft>
                      </a:pPr>
                      <a:r>
                        <a:rPr lang="en-GB" sz="1300">
                          <a:effectLst/>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4546" marR="54546" marT="0" marB="0"/>
                </a:tc>
                <a:extLst>
                  <a:ext uri="{0D108BD9-81ED-4DB2-BD59-A6C34878D82A}">
                    <a16:rowId xmlns:a16="http://schemas.microsoft.com/office/drawing/2014/main" val="3019808348"/>
                  </a:ext>
                </a:extLst>
              </a:tr>
              <a:tr h="970078">
                <a:tc>
                  <a:txBody>
                    <a:bodyPr/>
                    <a:lstStyle/>
                    <a:p>
                      <a:pPr algn="l">
                        <a:lnSpc>
                          <a:spcPct val="107000"/>
                        </a:lnSpc>
                        <a:spcAft>
                          <a:spcPts val="800"/>
                        </a:spcAft>
                      </a:pPr>
                      <a:r>
                        <a:rPr lang="en-GB" sz="1300">
                          <a:effectLst/>
                        </a:rPr>
                        <a:t> </a:t>
                      </a:r>
                      <a:endParaRPr lang="en-GB" sz="900">
                        <a:effectLst/>
                      </a:endParaRPr>
                    </a:p>
                    <a:p>
                      <a:pPr algn="l">
                        <a:lnSpc>
                          <a:spcPct val="107000"/>
                        </a:lnSpc>
                        <a:spcAft>
                          <a:spcPts val="800"/>
                        </a:spcAft>
                      </a:pPr>
                      <a:r>
                        <a:rPr lang="en-GB" sz="1300">
                          <a:effectLst/>
                        </a:rPr>
                        <a:t> </a:t>
                      </a:r>
                      <a:endParaRPr lang="en-GB" sz="900">
                        <a:effectLst/>
                      </a:endParaRPr>
                    </a:p>
                    <a:p>
                      <a:pPr algn="l">
                        <a:lnSpc>
                          <a:spcPct val="107000"/>
                        </a:lnSpc>
                        <a:spcAft>
                          <a:spcPts val="800"/>
                        </a:spcAft>
                      </a:pPr>
                      <a:r>
                        <a:rPr lang="en-GB" sz="1300">
                          <a:effectLst/>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4546" marR="54546" marT="0" marB="0"/>
                </a:tc>
                <a:tc>
                  <a:txBody>
                    <a:bodyPr/>
                    <a:lstStyle/>
                    <a:p>
                      <a:pPr algn="l">
                        <a:lnSpc>
                          <a:spcPct val="107000"/>
                        </a:lnSpc>
                        <a:spcAft>
                          <a:spcPts val="800"/>
                        </a:spcAft>
                      </a:pPr>
                      <a:r>
                        <a:rPr lang="en-GB" sz="1300">
                          <a:effectLst/>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4546" marR="54546" marT="0" marB="0"/>
                </a:tc>
                <a:tc>
                  <a:txBody>
                    <a:bodyPr/>
                    <a:lstStyle/>
                    <a:p>
                      <a:pPr algn="l">
                        <a:lnSpc>
                          <a:spcPct val="107000"/>
                        </a:lnSpc>
                        <a:spcAft>
                          <a:spcPts val="800"/>
                        </a:spcAft>
                      </a:pPr>
                      <a:r>
                        <a:rPr lang="en-GB" sz="1300">
                          <a:effectLst/>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4546" marR="54546" marT="0" marB="0"/>
                </a:tc>
                <a:tc>
                  <a:txBody>
                    <a:bodyPr/>
                    <a:lstStyle/>
                    <a:p>
                      <a:pPr algn="l">
                        <a:lnSpc>
                          <a:spcPct val="107000"/>
                        </a:lnSpc>
                        <a:spcAft>
                          <a:spcPts val="800"/>
                        </a:spcAft>
                      </a:pPr>
                      <a:r>
                        <a:rPr lang="en-GB" sz="1300" dirty="0">
                          <a:effectLst/>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4546" marR="54546" marT="0" marB="0"/>
                </a:tc>
                <a:extLst>
                  <a:ext uri="{0D108BD9-81ED-4DB2-BD59-A6C34878D82A}">
                    <a16:rowId xmlns:a16="http://schemas.microsoft.com/office/drawing/2014/main" val="2429500635"/>
                  </a:ext>
                </a:extLst>
              </a:tr>
            </a:tbl>
          </a:graphicData>
        </a:graphic>
      </p:graphicFrame>
      <p:sp>
        <p:nvSpPr>
          <p:cNvPr id="6" name="TextBox 5">
            <a:extLst>
              <a:ext uri="{FF2B5EF4-FFF2-40B4-BE49-F238E27FC236}">
                <a16:creationId xmlns:a16="http://schemas.microsoft.com/office/drawing/2014/main" id="{E6BE75E2-FAB8-4A38-BAD4-C21B8887049F}"/>
              </a:ext>
            </a:extLst>
          </p:cNvPr>
          <p:cNvSpPr txBox="1"/>
          <p:nvPr/>
        </p:nvSpPr>
        <p:spPr>
          <a:xfrm>
            <a:off x="2710648" y="234753"/>
            <a:ext cx="6096000" cy="671274"/>
          </a:xfrm>
          <a:prstGeom prst="rect">
            <a:avLst/>
          </a:prstGeom>
          <a:noFill/>
        </p:spPr>
        <p:txBody>
          <a:bodyPr wrap="square">
            <a:spAutoFit/>
          </a:bodyPr>
          <a:lstStyle/>
          <a:p>
            <a:pPr algn="ctr">
              <a:lnSpc>
                <a:spcPct val="107000"/>
              </a:lnSpc>
              <a:spcAft>
                <a:spcPts val="800"/>
              </a:spcAft>
            </a:pPr>
            <a:r>
              <a:rPr lang="en-GB" sz="1800" u="sng" dirty="0">
                <a:effectLst/>
                <a:latin typeface="Comic Sans MS" panose="030F0702030302020204" pitchFamily="66" charset="0"/>
                <a:ea typeface="Calibri" panose="020F0502020204030204" pitchFamily="34" charset="0"/>
                <a:cs typeface="Times New Roman" panose="02020603050405020304" pitchFamily="18" charset="0"/>
              </a:rPr>
              <a:t>L.O. Discuss and clarify the meaning of words in Samuel Pepys’s diary. 26.2.20</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a:extLst>
              <a:ext uri="{FF2B5EF4-FFF2-40B4-BE49-F238E27FC236}">
                <a16:creationId xmlns:a16="http://schemas.microsoft.com/office/drawing/2014/main" id="{1F5151B5-9CC7-46C7-9B18-A53BA82B65AB}"/>
              </a:ext>
            </a:extLst>
          </p:cNvPr>
          <p:cNvSpPr/>
          <p:nvPr/>
        </p:nvSpPr>
        <p:spPr>
          <a:xfrm rot="19988110">
            <a:off x="9982710" y="276580"/>
            <a:ext cx="2466073" cy="1569660"/>
          </a:xfrm>
          <a:prstGeom prst="rect">
            <a:avLst/>
          </a:prstGeom>
          <a:noFill/>
        </p:spPr>
        <p:txBody>
          <a:bodyPr wrap="square" lIns="91440" tIns="45720" rIns="91440" bIns="45720">
            <a:spAutoFit/>
          </a:bodyPr>
          <a:lstStyle/>
          <a:p>
            <a:pPr algn="ctr"/>
            <a:r>
              <a:rPr lang="en-US" sz="3200" b="1" dirty="0">
                <a:ln w="22225">
                  <a:solidFill>
                    <a:schemeClr val="accent2"/>
                  </a:solidFill>
                  <a:prstDash val="solid"/>
                </a:ln>
                <a:solidFill>
                  <a:schemeClr val="accent2">
                    <a:lumMod val="40000"/>
                    <a:lumOff val="60000"/>
                  </a:schemeClr>
                </a:solidFill>
              </a:rPr>
              <a:t>Never-heard</a:t>
            </a:r>
          </a:p>
          <a:p>
            <a:pPr algn="ctr"/>
            <a:r>
              <a:rPr lang="en-US" sz="3200" b="1" dirty="0">
                <a:ln w="22225">
                  <a:solidFill>
                    <a:schemeClr val="accent2"/>
                  </a:solidFill>
                  <a:prstDash val="solid"/>
                </a:ln>
                <a:solidFill>
                  <a:schemeClr val="accent2">
                    <a:lumMod val="40000"/>
                    <a:lumOff val="60000"/>
                  </a:schemeClr>
                </a:solidFill>
              </a:rPr>
              <a:t>the-word </a:t>
            </a:r>
          </a:p>
          <a:p>
            <a:pPr algn="ctr"/>
            <a:r>
              <a:rPr lang="en-US" sz="3200" b="1" dirty="0">
                <a:ln w="22225">
                  <a:solidFill>
                    <a:schemeClr val="accent2"/>
                  </a:solidFill>
                  <a:prstDash val="solid"/>
                </a:ln>
                <a:solidFill>
                  <a:schemeClr val="accent2">
                    <a:lumMod val="40000"/>
                    <a:lumOff val="60000"/>
                  </a:schemeClr>
                </a:solidFill>
              </a:rPr>
              <a:t>grid</a:t>
            </a:r>
          </a:p>
        </p:txBody>
      </p:sp>
    </p:spTree>
    <p:extLst>
      <p:ext uri="{BB962C8B-B14F-4D97-AF65-F5344CB8AC3E}">
        <p14:creationId xmlns:p14="http://schemas.microsoft.com/office/powerpoint/2010/main" val="26972263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AD817-E57D-45B4-9611-DC8C47631DA8}"/>
              </a:ext>
            </a:extLst>
          </p:cNvPr>
          <p:cNvSpPr>
            <a:spLocks noGrp="1"/>
          </p:cNvSpPr>
          <p:nvPr>
            <p:ph type="ctrTitle"/>
          </p:nvPr>
        </p:nvSpPr>
        <p:spPr>
          <a:xfrm>
            <a:off x="1097280" y="325550"/>
            <a:ext cx="10058400" cy="3574778"/>
          </a:xfrm>
          <a:effectLst>
            <a:outerShdw blurRad="50800" dist="38100" dir="2700000" algn="tl" rotWithShape="0">
              <a:prstClr val="black">
                <a:alpha val="40000"/>
              </a:prstClr>
            </a:outerShdw>
          </a:effectLst>
        </p:spPr>
        <p:txBody>
          <a:bodyPr>
            <a:normAutofit/>
          </a:bodyPr>
          <a:lstStyle/>
          <a:p>
            <a:endParaRPr lang="en-GB" sz="5200">
              <a:solidFill>
                <a:srgbClr val="FFFFFF"/>
              </a:solidFill>
            </a:endParaRPr>
          </a:p>
        </p:txBody>
      </p:sp>
      <p:sp>
        <p:nvSpPr>
          <p:cNvPr id="3" name="Subtitle 2">
            <a:extLst>
              <a:ext uri="{FF2B5EF4-FFF2-40B4-BE49-F238E27FC236}">
                <a16:creationId xmlns:a16="http://schemas.microsoft.com/office/drawing/2014/main" id="{6E106A19-B86E-452E-9198-D685CFFA0F4B}"/>
              </a:ext>
            </a:extLst>
          </p:cNvPr>
          <p:cNvSpPr>
            <a:spLocks noGrp="1"/>
          </p:cNvSpPr>
          <p:nvPr>
            <p:ph type="subTitle" idx="1"/>
          </p:nvPr>
        </p:nvSpPr>
        <p:spPr>
          <a:xfrm>
            <a:off x="1100051" y="4072043"/>
            <a:ext cx="10058400" cy="1282707"/>
          </a:xfrm>
          <a:effectLst>
            <a:outerShdw blurRad="50800" dist="38100" dir="2700000" algn="tl" rotWithShape="0">
              <a:prstClr val="black">
                <a:alpha val="40000"/>
              </a:prstClr>
            </a:outerShdw>
          </a:effectLst>
        </p:spPr>
        <p:txBody>
          <a:bodyPr>
            <a:normAutofit/>
          </a:bodyPr>
          <a:lstStyle/>
          <a:p>
            <a:endParaRPr lang="en-GB">
              <a:solidFill>
                <a:srgbClr val="FFFFFF"/>
              </a:solidFill>
            </a:endParaRPr>
          </a:p>
        </p:txBody>
      </p:sp>
      <p:pic>
        <p:nvPicPr>
          <p:cNvPr id="9" name="Picture 8">
            <a:extLst>
              <a:ext uri="{FF2B5EF4-FFF2-40B4-BE49-F238E27FC236}">
                <a16:creationId xmlns:a16="http://schemas.microsoft.com/office/drawing/2014/main" id="{C79BD5F7-D9A0-41DB-93D4-37EBFF01F7C2}"/>
              </a:ext>
            </a:extLst>
          </p:cNvPr>
          <p:cNvPicPr>
            <a:picLocks noChangeAspect="1"/>
          </p:cNvPicPr>
          <p:nvPr/>
        </p:nvPicPr>
        <p:blipFill rotWithShape="1">
          <a:blip r:embed="rId2"/>
          <a:srcRect l="9000" r="5156" b="11806"/>
          <a:stretch/>
        </p:blipFill>
        <p:spPr>
          <a:xfrm>
            <a:off x="861440" y="325550"/>
            <a:ext cx="10816210" cy="6250722"/>
          </a:xfrm>
          <a:prstGeom prst="rect">
            <a:avLst/>
          </a:prstGeom>
        </p:spPr>
      </p:pic>
    </p:spTree>
    <p:extLst>
      <p:ext uri="{BB962C8B-B14F-4D97-AF65-F5344CB8AC3E}">
        <p14:creationId xmlns:p14="http://schemas.microsoft.com/office/powerpoint/2010/main" val="39669149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03D24E-5CA1-43AB-A8FE-C84B271D7EC8}"/>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714E76AD-78EF-4B5C-BF5F-02CF3E895126}"/>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865AE420-90E9-412F-AC54-CE7602ADC8C2}"/>
              </a:ext>
            </a:extLst>
          </p:cNvPr>
          <p:cNvPicPr>
            <a:picLocks noChangeAspect="1"/>
          </p:cNvPicPr>
          <p:nvPr/>
        </p:nvPicPr>
        <p:blipFill rotWithShape="1">
          <a:blip r:embed="rId2"/>
          <a:srcRect l="4141" r="4218" b="9931"/>
          <a:stretch/>
        </p:blipFill>
        <p:spPr>
          <a:xfrm>
            <a:off x="509587" y="485775"/>
            <a:ext cx="11172825" cy="6176963"/>
          </a:xfrm>
          <a:prstGeom prst="rect">
            <a:avLst/>
          </a:prstGeom>
        </p:spPr>
      </p:pic>
    </p:spTree>
    <p:extLst>
      <p:ext uri="{BB962C8B-B14F-4D97-AF65-F5344CB8AC3E}">
        <p14:creationId xmlns:p14="http://schemas.microsoft.com/office/powerpoint/2010/main" val="25770718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Box 1">
            <a:extLst>
              <a:ext uri="{FF2B5EF4-FFF2-40B4-BE49-F238E27FC236}">
                <a16:creationId xmlns:a16="http://schemas.microsoft.com/office/drawing/2014/main" id="{85982720-9285-4054-9835-06F42237489F}"/>
              </a:ext>
            </a:extLst>
          </p:cNvPr>
          <p:cNvSpPr txBox="1">
            <a:spLocks noChangeArrowheads="1"/>
          </p:cNvSpPr>
          <p:nvPr/>
        </p:nvSpPr>
        <p:spPr bwMode="auto">
          <a:xfrm>
            <a:off x="3287714" y="692150"/>
            <a:ext cx="5616575"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GB" altLang="en-US" sz="5400">
                <a:latin typeface="Twinkl" pitchFamily="2" charset="0"/>
              </a:rPr>
              <a:t>The Great Fire of London</a:t>
            </a:r>
          </a:p>
        </p:txBody>
      </p:sp>
      <p:pic>
        <p:nvPicPr>
          <p:cNvPr id="3075" name="Picture 1">
            <a:extLst>
              <a:ext uri="{FF2B5EF4-FFF2-40B4-BE49-F238E27FC236}">
                <a16:creationId xmlns:a16="http://schemas.microsoft.com/office/drawing/2014/main" id="{CB17AE3E-63CF-4C8B-B2DD-27FD783F1B9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16275" y="2276475"/>
            <a:ext cx="5759450" cy="397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2">
            <a:extLst>
              <a:ext uri="{FF2B5EF4-FFF2-40B4-BE49-F238E27FC236}">
                <a16:creationId xmlns:a16="http://schemas.microsoft.com/office/drawing/2014/main" id="{964A36FE-254C-4C07-B819-5096D1FDD3B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63751" y="5989639"/>
            <a:ext cx="91757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DC2F1C98-CAE9-4E2E-AC68-71EC4DEAFD34}"/>
              </a:ext>
            </a:extLst>
          </p:cNvPr>
          <p:cNvSpPr/>
          <p:nvPr/>
        </p:nvSpPr>
        <p:spPr>
          <a:xfrm>
            <a:off x="2100264" y="620714"/>
            <a:ext cx="7991475" cy="1152525"/>
          </a:xfrm>
          <a:prstGeom prst="roundRect">
            <a:avLst/>
          </a:prstGeom>
          <a:solidFill>
            <a:srgbClr val="FDCE8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4099" name="Picture 2">
            <a:extLst>
              <a:ext uri="{FF2B5EF4-FFF2-40B4-BE49-F238E27FC236}">
                <a16:creationId xmlns:a16="http://schemas.microsoft.com/office/drawing/2014/main" id="{E00B4057-BC02-40F7-AAF6-DA7268FBB0D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63751" y="5989639"/>
            <a:ext cx="91757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TextBox 4">
            <a:extLst>
              <a:ext uri="{FF2B5EF4-FFF2-40B4-BE49-F238E27FC236}">
                <a16:creationId xmlns:a16="http://schemas.microsoft.com/office/drawing/2014/main" id="{BDE4AB32-8D8B-4E09-8F3A-CF6C03B15035}"/>
              </a:ext>
            </a:extLst>
          </p:cNvPr>
          <p:cNvSpPr txBox="1">
            <a:spLocks noChangeArrowheads="1"/>
          </p:cNvSpPr>
          <p:nvPr/>
        </p:nvSpPr>
        <p:spPr bwMode="auto">
          <a:xfrm>
            <a:off x="2316164" y="688975"/>
            <a:ext cx="755967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GB" altLang="en-US" sz="2000">
                <a:latin typeface="Twinkl" pitchFamily="2" charset="0"/>
              </a:rPr>
              <a:t>The famous ‘Great Fire of London’ started on Sunday the 2</a:t>
            </a:r>
            <a:r>
              <a:rPr lang="en-GB" altLang="en-US" sz="2000" baseline="30000">
                <a:latin typeface="Twinkl" pitchFamily="2" charset="0"/>
              </a:rPr>
              <a:t>nd</a:t>
            </a:r>
            <a:r>
              <a:rPr lang="en-GB" altLang="en-US" sz="2000">
                <a:latin typeface="Twinkl" pitchFamily="2" charset="0"/>
              </a:rPr>
              <a:t> of September 1666 in a baker’s shop on Pudding Lane. The baker was called Thomas Farriner.</a:t>
            </a:r>
          </a:p>
        </p:txBody>
      </p:sp>
      <p:pic>
        <p:nvPicPr>
          <p:cNvPr id="4101" name="Picture 5">
            <a:extLst>
              <a:ext uri="{FF2B5EF4-FFF2-40B4-BE49-F238E27FC236}">
                <a16:creationId xmlns:a16="http://schemas.microsoft.com/office/drawing/2014/main" id="{EC773951-2914-4307-8912-33C25F78380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75064" y="2066926"/>
            <a:ext cx="4841875" cy="3922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E86B034E-BBCC-431F-B490-FCB98210C942}"/>
              </a:ext>
            </a:extLst>
          </p:cNvPr>
          <p:cNvSpPr/>
          <p:nvPr/>
        </p:nvSpPr>
        <p:spPr>
          <a:xfrm>
            <a:off x="2100264" y="620714"/>
            <a:ext cx="7991475" cy="1152525"/>
          </a:xfrm>
          <a:prstGeom prst="roundRect">
            <a:avLst/>
          </a:prstGeom>
          <a:solidFill>
            <a:srgbClr val="FDCE8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5123" name="Picture 2">
            <a:extLst>
              <a:ext uri="{FF2B5EF4-FFF2-40B4-BE49-F238E27FC236}">
                <a16:creationId xmlns:a16="http://schemas.microsoft.com/office/drawing/2014/main" id="{3C2300B9-DADC-419C-8C69-BECA1126F96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63751" y="5989639"/>
            <a:ext cx="91757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TextBox 4">
            <a:extLst>
              <a:ext uri="{FF2B5EF4-FFF2-40B4-BE49-F238E27FC236}">
                <a16:creationId xmlns:a16="http://schemas.microsoft.com/office/drawing/2014/main" id="{D9EDBB3B-34D5-492F-A125-207C6D685BC3}"/>
              </a:ext>
            </a:extLst>
          </p:cNvPr>
          <p:cNvSpPr txBox="1">
            <a:spLocks noChangeArrowheads="1"/>
          </p:cNvSpPr>
          <p:nvPr/>
        </p:nvSpPr>
        <p:spPr bwMode="auto">
          <a:xfrm>
            <a:off x="2316164" y="688976"/>
            <a:ext cx="75596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GB" altLang="en-US" sz="2000">
                <a:latin typeface="Twinkl" pitchFamily="2" charset="0"/>
              </a:rPr>
              <a:t>In 1666, most of London’s buildings were made from wood. </a:t>
            </a:r>
            <a:br>
              <a:rPr lang="en-GB" altLang="en-US" sz="2000">
                <a:latin typeface="Twinkl" pitchFamily="2" charset="0"/>
              </a:rPr>
            </a:br>
            <a:r>
              <a:rPr lang="en-GB" altLang="en-US" sz="2000">
                <a:latin typeface="Twinkl" pitchFamily="2" charset="0"/>
              </a:rPr>
              <a:t>They were also packed tightly together in narrow rows.</a:t>
            </a:r>
          </a:p>
        </p:txBody>
      </p:sp>
      <p:pic>
        <p:nvPicPr>
          <p:cNvPr id="5125" name="Picture 1">
            <a:extLst>
              <a:ext uri="{FF2B5EF4-FFF2-40B4-BE49-F238E27FC236}">
                <a16:creationId xmlns:a16="http://schemas.microsoft.com/office/drawing/2014/main" id="{749F1C60-492E-4CF5-B119-962FC580025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46475" y="2452688"/>
            <a:ext cx="5099050" cy="3541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E5EAA742-1404-4BDD-BBA1-74BD99A73422}"/>
              </a:ext>
            </a:extLst>
          </p:cNvPr>
          <p:cNvSpPr/>
          <p:nvPr/>
        </p:nvSpPr>
        <p:spPr>
          <a:xfrm>
            <a:off x="2100264" y="620714"/>
            <a:ext cx="7991475" cy="1152525"/>
          </a:xfrm>
          <a:prstGeom prst="roundRect">
            <a:avLst/>
          </a:prstGeom>
          <a:solidFill>
            <a:srgbClr val="FDCE8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6147" name="Picture 2">
            <a:extLst>
              <a:ext uri="{FF2B5EF4-FFF2-40B4-BE49-F238E27FC236}">
                <a16:creationId xmlns:a16="http://schemas.microsoft.com/office/drawing/2014/main" id="{4138A3A6-D3B3-401F-AA9C-7E859125E5E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63751" y="5989639"/>
            <a:ext cx="91757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 name="TextBox 4">
            <a:extLst>
              <a:ext uri="{FF2B5EF4-FFF2-40B4-BE49-F238E27FC236}">
                <a16:creationId xmlns:a16="http://schemas.microsoft.com/office/drawing/2014/main" id="{DFF45723-B906-4C88-91AD-6E896721C072}"/>
              </a:ext>
            </a:extLst>
          </p:cNvPr>
          <p:cNvSpPr txBox="1">
            <a:spLocks noChangeArrowheads="1"/>
          </p:cNvSpPr>
          <p:nvPr/>
        </p:nvSpPr>
        <p:spPr bwMode="auto">
          <a:xfrm>
            <a:off x="2316164" y="842964"/>
            <a:ext cx="75596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GB" altLang="en-US" sz="2000">
                <a:latin typeface="Twinkl" pitchFamily="2" charset="0"/>
              </a:rPr>
              <a:t>This meant that they burnt very easily and quickly.</a:t>
            </a:r>
            <a:br>
              <a:rPr lang="en-GB" altLang="en-US" sz="2000">
                <a:latin typeface="Twinkl" pitchFamily="2" charset="0"/>
              </a:rPr>
            </a:br>
            <a:r>
              <a:rPr lang="en-GB" altLang="en-US" sz="2000">
                <a:latin typeface="Twinkl" pitchFamily="2" charset="0"/>
              </a:rPr>
              <a:t>The wind also helped carry the fire!</a:t>
            </a:r>
          </a:p>
        </p:txBody>
      </p:sp>
      <p:pic>
        <p:nvPicPr>
          <p:cNvPr id="6149" name="Picture 5">
            <a:extLst>
              <a:ext uri="{FF2B5EF4-FFF2-40B4-BE49-F238E27FC236}">
                <a16:creationId xmlns:a16="http://schemas.microsoft.com/office/drawing/2014/main" id="{45909501-A96E-4E8C-9521-E735F8552D9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16275" y="2014538"/>
            <a:ext cx="5759450" cy="397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E09AD818-0E26-4636-94FA-AE4006B3A722}"/>
              </a:ext>
            </a:extLst>
          </p:cNvPr>
          <p:cNvSpPr/>
          <p:nvPr/>
        </p:nvSpPr>
        <p:spPr>
          <a:xfrm>
            <a:off x="2100264" y="620714"/>
            <a:ext cx="7991475" cy="1152525"/>
          </a:xfrm>
          <a:prstGeom prst="roundRect">
            <a:avLst/>
          </a:prstGeom>
          <a:solidFill>
            <a:srgbClr val="FDCE8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7171" name="Picture 2">
            <a:extLst>
              <a:ext uri="{FF2B5EF4-FFF2-40B4-BE49-F238E27FC236}">
                <a16:creationId xmlns:a16="http://schemas.microsoft.com/office/drawing/2014/main" id="{58B577E6-F20C-42C2-A781-0247830AD94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63751" y="5989639"/>
            <a:ext cx="91757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TextBox 4">
            <a:extLst>
              <a:ext uri="{FF2B5EF4-FFF2-40B4-BE49-F238E27FC236}">
                <a16:creationId xmlns:a16="http://schemas.microsoft.com/office/drawing/2014/main" id="{FE90AD1E-0CAD-4CC1-B5E1-C052DE456C8C}"/>
              </a:ext>
            </a:extLst>
          </p:cNvPr>
          <p:cNvSpPr txBox="1">
            <a:spLocks noChangeArrowheads="1"/>
          </p:cNvSpPr>
          <p:nvPr/>
        </p:nvSpPr>
        <p:spPr bwMode="auto">
          <a:xfrm>
            <a:off x="2316164" y="688975"/>
            <a:ext cx="755967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GB" altLang="en-US" sz="2000">
                <a:latin typeface="Twinkl" pitchFamily="2" charset="0"/>
              </a:rPr>
              <a:t>Fire services never used to exist so citizens had to try and put the fire out! They used leather buckets filled with water and axes. </a:t>
            </a:r>
            <a:br>
              <a:rPr lang="en-GB" altLang="en-US" sz="2000">
                <a:latin typeface="Twinkl" pitchFamily="2" charset="0"/>
              </a:rPr>
            </a:br>
            <a:r>
              <a:rPr lang="en-GB" altLang="en-US" sz="2000">
                <a:latin typeface="Twinkl" pitchFamily="2" charset="0"/>
              </a:rPr>
              <a:t>They tried their best but were unable to battle the flames. </a:t>
            </a:r>
          </a:p>
        </p:txBody>
      </p:sp>
      <p:pic>
        <p:nvPicPr>
          <p:cNvPr id="7173" name="Picture 1">
            <a:extLst>
              <a:ext uri="{FF2B5EF4-FFF2-40B4-BE49-F238E27FC236}">
                <a16:creationId xmlns:a16="http://schemas.microsoft.com/office/drawing/2014/main" id="{B5AD64AD-19FD-455F-84BA-7A072D76A3F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08488" y="4767263"/>
            <a:ext cx="811212" cy="148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6">
            <a:extLst>
              <a:ext uri="{FF2B5EF4-FFF2-40B4-BE49-F238E27FC236}">
                <a16:creationId xmlns:a16="http://schemas.microsoft.com/office/drawing/2014/main" id="{F4821B28-B527-4FB4-AB24-A9028A98CE6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192714" y="2205039"/>
            <a:ext cx="1806575" cy="393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225ACB41-E670-4AAC-93B7-177F879F6B6D}"/>
              </a:ext>
            </a:extLst>
          </p:cNvPr>
          <p:cNvSpPr/>
          <p:nvPr/>
        </p:nvSpPr>
        <p:spPr>
          <a:xfrm>
            <a:off x="2100264" y="620714"/>
            <a:ext cx="7991475" cy="1152525"/>
          </a:xfrm>
          <a:prstGeom prst="roundRect">
            <a:avLst/>
          </a:prstGeom>
          <a:solidFill>
            <a:srgbClr val="FDCE8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8195" name="Picture 2">
            <a:extLst>
              <a:ext uri="{FF2B5EF4-FFF2-40B4-BE49-F238E27FC236}">
                <a16:creationId xmlns:a16="http://schemas.microsoft.com/office/drawing/2014/main" id="{98BF4228-724C-4566-AA9E-C2E14F49C8B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63751" y="5989639"/>
            <a:ext cx="91757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TextBox 4">
            <a:extLst>
              <a:ext uri="{FF2B5EF4-FFF2-40B4-BE49-F238E27FC236}">
                <a16:creationId xmlns:a16="http://schemas.microsoft.com/office/drawing/2014/main" id="{D56D469A-F76B-46DD-BFA0-5C5B568207C8}"/>
              </a:ext>
            </a:extLst>
          </p:cNvPr>
          <p:cNvSpPr txBox="1">
            <a:spLocks noChangeArrowheads="1"/>
          </p:cNvSpPr>
          <p:nvPr/>
        </p:nvSpPr>
        <p:spPr bwMode="auto">
          <a:xfrm>
            <a:off x="2316164" y="842964"/>
            <a:ext cx="75596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GB" altLang="en-US" sz="2000">
                <a:latin typeface="Twinkl" pitchFamily="2" charset="0"/>
              </a:rPr>
              <a:t>The water used to try and put out the fire was taken from the River Thames.</a:t>
            </a:r>
          </a:p>
        </p:txBody>
      </p:sp>
      <p:pic>
        <p:nvPicPr>
          <p:cNvPr id="8197" name="Picture 5">
            <a:extLst>
              <a:ext uri="{FF2B5EF4-FFF2-40B4-BE49-F238E27FC236}">
                <a16:creationId xmlns:a16="http://schemas.microsoft.com/office/drawing/2014/main" id="{63F22629-58AD-46D7-B5FB-31FA5EF04AF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00489" y="1833563"/>
            <a:ext cx="4211637" cy="434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B3C86537-743C-483F-B9C6-24F68E1F2CFA}"/>
              </a:ext>
            </a:extLst>
          </p:cNvPr>
          <p:cNvSpPr/>
          <p:nvPr/>
        </p:nvSpPr>
        <p:spPr>
          <a:xfrm>
            <a:off x="2100264" y="620714"/>
            <a:ext cx="7991475" cy="1152525"/>
          </a:xfrm>
          <a:prstGeom prst="roundRect">
            <a:avLst/>
          </a:prstGeom>
          <a:solidFill>
            <a:srgbClr val="FDCE8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9219" name="Picture 2">
            <a:extLst>
              <a:ext uri="{FF2B5EF4-FFF2-40B4-BE49-F238E27FC236}">
                <a16:creationId xmlns:a16="http://schemas.microsoft.com/office/drawing/2014/main" id="{AF7170D3-4B04-4077-B293-C7CA8F37C70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63751" y="5989639"/>
            <a:ext cx="91757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0" name="TextBox 4">
            <a:extLst>
              <a:ext uri="{FF2B5EF4-FFF2-40B4-BE49-F238E27FC236}">
                <a16:creationId xmlns:a16="http://schemas.microsoft.com/office/drawing/2014/main" id="{6164F0C9-1DB7-4BBD-A364-586DD5EA3499}"/>
              </a:ext>
            </a:extLst>
          </p:cNvPr>
          <p:cNvSpPr txBox="1">
            <a:spLocks noChangeArrowheads="1"/>
          </p:cNvSpPr>
          <p:nvPr/>
        </p:nvSpPr>
        <p:spPr bwMode="auto">
          <a:xfrm>
            <a:off x="2316164" y="688975"/>
            <a:ext cx="755967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GB" altLang="en-US" sz="2000">
                <a:latin typeface="Twinkl" pitchFamily="2" charset="0"/>
              </a:rPr>
              <a:t>Samuel Pepys kept a diary of The Great Fire, as he watched it from across the River Thames. He saw the fire spread west and went to inform the King and his brother, The Duke of York. </a:t>
            </a:r>
          </a:p>
        </p:txBody>
      </p:sp>
      <p:pic>
        <p:nvPicPr>
          <p:cNvPr id="9221" name="Picture 5">
            <a:extLst>
              <a:ext uri="{FF2B5EF4-FFF2-40B4-BE49-F238E27FC236}">
                <a16:creationId xmlns:a16="http://schemas.microsoft.com/office/drawing/2014/main" id="{FC660417-A4BE-40D1-A1F9-A33695621E9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98675" y="2349500"/>
            <a:ext cx="4211638" cy="248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7">
            <a:extLst>
              <a:ext uri="{FF2B5EF4-FFF2-40B4-BE49-F238E27FC236}">
                <a16:creationId xmlns:a16="http://schemas.microsoft.com/office/drawing/2014/main" id="{0D2E0D7E-7E41-4DE9-A38B-9D81FE367E2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615114" y="2822576"/>
            <a:ext cx="3476625" cy="316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2371E39D-CE65-4853-BFB2-1A1D0BDA65F6}"/>
              </a:ext>
            </a:extLst>
          </p:cNvPr>
          <p:cNvSpPr/>
          <p:nvPr/>
        </p:nvSpPr>
        <p:spPr>
          <a:xfrm>
            <a:off x="2100264" y="620713"/>
            <a:ext cx="7991475" cy="1439862"/>
          </a:xfrm>
          <a:prstGeom prst="roundRect">
            <a:avLst/>
          </a:prstGeom>
          <a:solidFill>
            <a:srgbClr val="FDCE8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10243" name="Picture 2">
            <a:extLst>
              <a:ext uri="{FF2B5EF4-FFF2-40B4-BE49-F238E27FC236}">
                <a16:creationId xmlns:a16="http://schemas.microsoft.com/office/drawing/2014/main" id="{8818FE30-EE7A-41AE-9EE1-4E12880F9D1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63751" y="5989639"/>
            <a:ext cx="91757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TextBox 4">
            <a:extLst>
              <a:ext uri="{FF2B5EF4-FFF2-40B4-BE49-F238E27FC236}">
                <a16:creationId xmlns:a16="http://schemas.microsoft.com/office/drawing/2014/main" id="{0A496F20-2EC9-4CE8-8A00-72F32996C75D}"/>
              </a:ext>
            </a:extLst>
          </p:cNvPr>
          <p:cNvSpPr txBox="1">
            <a:spLocks noChangeArrowheads="1"/>
          </p:cNvSpPr>
          <p:nvPr/>
        </p:nvSpPr>
        <p:spPr bwMode="auto">
          <a:xfrm>
            <a:off x="2316164" y="679450"/>
            <a:ext cx="7559675" cy="132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GB" altLang="en-US" sz="2000">
                <a:latin typeface="Twinkl" pitchFamily="2" charset="0"/>
              </a:rPr>
              <a:t>On Wednesday The Duke of York (the future King James II) ordered that houses be destroyed using gunpowder ahead of the fire to stop the fire from spreading even further. This plan succeeded and by Thursday, the fire had been extinguished.</a:t>
            </a:r>
          </a:p>
        </p:txBody>
      </p:sp>
      <p:pic>
        <p:nvPicPr>
          <p:cNvPr id="10245" name="Picture 7">
            <a:extLst>
              <a:ext uri="{FF2B5EF4-FFF2-40B4-BE49-F238E27FC236}">
                <a16:creationId xmlns:a16="http://schemas.microsoft.com/office/drawing/2014/main" id="{29B480C6-5686-4DA9-88BA-4DC33446FFA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83089" y="2320925"/>
            <a:ext cx="3425825" cy="355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TotalTime>
  <Words>734</Words>
  <Application>Microsoft Office PowerPoint</Application>
  <PresentationFormat>Widescreen</PresentationFormat>
  <Paragraphs>58</Paragraphs>
  <Slides>18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Calibri Light</vt:lpstr>
      <vt:lpstr>Comic Sans MS</vt:lpstr>
      <vt:lpstr>Twinkl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Diary of Samuel Pepys  September 2, 1666 Part One Oh the miserable and calamitous spectacle!</vt:lpstr>
      <vt:lpstr>September 2nd 1666 Part Two</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Gemma O'Reilly</dc:creator>
  <cp:lastModifiedBy>Gemma O'Reilly</cp:lastModifiedBy>
  <cp:revision>8</cp:revision>
  <dcterms:created xsi:type="dcterms:W3CDTF">2021-03-12T09:37:44Z</dcterms:created>
  <dcterms:modified xsi:type="dcterms:W3CDTF">2021-03-15T15:33:50Z</dcterms:modified>
</cp:coreProperties>
</file>