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8" r:id="rId5"/>
    <p:sldId id="259" r:id="rId6"/>
    <p:sldId id="257" r:id="rId7"/>
    <p:sldId id="260" r:id="rId8"/>
    <p:sldId id="266" r:id="rId9"/>
    <p:sldId id="261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61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05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768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833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55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12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0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116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75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70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72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37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87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89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00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F1858CA-01AD-48F9-B5C3-DCD1CCA675B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013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ywnlQpSdEc" TargetMode="External"/><Relationship Id="rId3" Type="http://schemas.openxmlformats.org/officeDocument/2006/relationships/hyperlink" Target="https://www.youtube.com/watch?v=SWHS4HsgnUk" TargetMode="External"/><Relationship Id="rId7" Type="http://schemas.openxmlformats.org/officeDocument/2006/relationships/hyperlink" Target="https://www.youtube.com/watch?v=88zXohG4dYA" TargetMode="External"/><Relationship Id="rId2" Type="http://schemas.openxmlformats.org/officeDocument/2006/relationships/hyperlink" Target="https://www.youtube.com/watch?v=Bbi9JdAE1j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UsoVlDFqZg" TargetMode="External"/><Relationship Id="rId5" Type="http://schemas.openxmlformats.org/officeDocument/2006/relationships/hyperlink" Target="https://www.youtube.com/watch?v=qgXcIYPaMXY" TargetMode="External"/><Relationship Id="rId4" Type="http://schemas.openxmlformats.org/officeDocument/2006/relationships/hyperlink" Target="https://www.youtube.com/watch?v=AMT698ArSfQ" TargetMode="External"/><Relationship Id="rId9" Type="http://schemas.openxmlformats.org/officeDocument/2006/relationships/hyperlink" Target="https://www.youtube.com/watch?v=yt3IhMGjp5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scQmu4hro5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273D8-D7C4-4F7B-96D4-D2B2A1026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133" y="230694"/>
            <a:ext cx="11700934" cy="2461705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FFFF00"/>
                </a:solidFill>
              </a:rPr>
              <a:t>Todo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sobre</a:t>
            </a:r>
            <a:r>
              <a:rPr lang="en-GB" dirty="0">
                <a:solidFill>
                  <a:srgbClr val="FFFF00"/>
                </a:solidFill>
              </a:rPr>
              <a:t> España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(All about Spain)</a:t>
            </a:r>
          </a:p>
        </p:txBody>
      </p:sp>
      <p:pic>
        <p:nvPicPr>
          <p:cNvPr id="1026" name="Picture 2" descr="What Do The Colors And Symbols Of The National Flag Of ...">
            <a:extLst>
              <a:ext uri="{FF2B5EF4-FFF2-40B4-BE49-F238E27FC236}">
                <a16:creationId xmlns:a16="http://schemas.microsoft.com/office/drawing/2014/main" id="{BB99153D-B253-409E-B148-92AE43014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35" y="2970530"/>
            <a:ext cx="45148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75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BA664-A212-4AD0-A88B-216D4C599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61" y="178834"/>
            <a:ext cx="7056380" cy="2335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>
                <a:solidFill>
                  <a:srgbClr val="FF0000"/>
                </a:solidFill>
              </a:rPr>
              <a:t>Spanish Art</a:t>
            </a:r>
          </a:p>
        </p:txBody>
      </p:sp>
      <p:pic>
        <p:nvPicPr>
          <p:cNvPr id="3074" name="Picture 2" descr="Pablo Picasso Famous Paintings | Browse Ideas">
            <a:extLst>
              <a:ext uri="{FF2B5EF4-FFF2-40B4-BE49-F238E27FC236}">
                <a16:creationId xmlns:a16="http://schemas.microsoft.com/office/drawing/2014/main" id="{8FE4D7F2-0DA3-40E2-B032-EF21B3DC2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1" y="1164489"/>
            <a:ext cx="2917895" cy="398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agrada Familia, by Antoni Gaudí - Barcelona">
            <a:extLst>
              <a:ext uri="{FF2B5EF4-FFF2-40B4-BE49-F238E27FC236}">
                <a16:creationId xmlns:a16="http://schemas.microsoft.com/office/drawing/2014/main" id="{8DE41D39-7E5E-4AD6-8A56-0CF11AD97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0"/>
          <a:stretch/>
        </p:blipFill>
        <p:spPr bwMode="auto">
          <a:xfrm>
            <a:off x="3482975" y="240483"/>
            <a:ext cx="4514850" cy="484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D4B9C51B-FEDA-4A96-B6FD-076B818F8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44" y="2043700"/>
            <a:ext cx="3690923" cy="277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2195DC-0410-4C93-8D9F-EEB93BCC7AE1}"/>
              </a:ext>
            </a:extLst>
          </p:cNvPr>
          <p:cNvSpPr txBox="1"/>
          <p:nvPr/>
        </p:nvSpPr>
        <p:spPr>
          <a:xfrm>
            <a:off x="163027" y="5480119"/>
            <a:ext cx="12139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</a:rPr>
              <a:t>Pablo Picasso               Gaudi’s church                  Salvador Dali</a:t>
            </a:r>
          </a:p>
          <a:p>
            <a:r>
              <a:rPr lang="en-GB" sz="3600" b="1" dirty="0">
                <a:solidFill>
                  <a:srgbClr val="FFFF00"/>
                </a:solidFill>
              </a:rPr>
              <a:t>                                        </a:t>
            </a:r>
            <a:r>
              <a:rPr lang="en-GB" sz="2000" b="1" dirty="0">
                <a:solidFill>
                  <a:srgbClr val="FFFF00"/>
                </a:solidFill>
              </a:rPr>
              <a:t>(La Sagrada Familia – Barcelona)</a:t>
            </a:r>
            <a:endParaRPr lang="en-GB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50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1686-38FF-4F67-A6BC-8D4E7400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65133" cy="82867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Spanish Sports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426CA-726C-4C5B-882A-40964BC1B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0" y="837275"/>
            <a:ext cx="12093079" cy="563125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Football                                          Tennis: Rafael Nadal 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                                                                        Pelota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     Formula 1: Carlos </a:t>
            </a:r>
            <a:r>
              <a:rPr lang="en-GB" dirty="0" err="1">
                <a:solidFill>
                  <a:srgbClr val="FFFF00"/>
                </a:solidFill>
              </a:rPr>
              <a:t>Sainz</a:t>
            </a:r>
            <a:r>
              <a:rPr lang="en-GB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Bullfighting  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(Very cruel)</a:t>
            </a: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B21ED1D6-22B2-4D94-9250-488242E6B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620520"/>
            <a:ext cx="1552928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CDD39FDA-1625-4254-AEA6-A72894830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06" y="1082040"/>
            <a:ext cx="1457960" cy="145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e the source image">
            <a:extLst>
              <a:ext uri="{FF2B5EF4-FFF2-40B4-BE49-F238E27FC236}">
                <a16:creationId xmlns:a16="http://schemas.microsoft.com/office/drawing/2014/main" id="{BB710674-CFAC-4EDD-9778-35C4B5C1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071" y="339986"/>
            <a:ext cx="3843867" cy="256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ee the source image">
            <a:extLst>
              <a:ext uri="{FF2B5EF4-FFF2-40B4-BE49-F238E27FC236}">
                <a16:creationId xmlns:a16="http://schemas.microsoft.com/office/drawing/2014/main" id="{262B2272-9666-4BA1-94FC-86B8493D3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00"/>
          <a:stretch/>
        </p:blipFill>
        <p:spPr bwMode="auto">
          <a:xfrm>
            <a:off x="275166" y="3978565"/>
            <a:ext cx="4114800" cy="266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ee the source image">
            <a:extLst>
              <a:ext uri="{FF2B5EF4-FFF2-40B4-BE49-F238E27FC236}">
                <a16:creationId xmlns:a16="http://schemas.microsoft.com/office/drawing/2014/main" id="{C0815945-B420-4130-9F75-B63419C33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/>
          <a:stretch/>
        </p:blipFill>
        <p:spPr bwMode="auto">
          <a:xfrm>
            <a:off x="4783668" y="3601236"/>
            <a:ext cx="3606800" cy="241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Bull fighting">
            <a:extLst>
              <a:ext uri="{FF2B5EF4-FFF2-40B4-BE49-F238E27FC236}">
                <a16:creationId xmlns:a16="http://schemas.microsoft.com/office/drawing/2014/main" id="{F0407520-8ABA-4DC6-AE48-D053BA92E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23653" r="6930" b="10012"/>
          <a:stretch/>
        </p:blipFill>
        <p:spPr bwMode="auto">
          <a:xfrm>
            <a:off x="8856133" y="5012266"/>
            <a:ext cx="3131081" cy="137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51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0FCF-EDB6-4B46-8825-CFD850473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885"/>
            <a:ext cx="10515600" cy="1325563"/>
          </a:xfrm>
        </p:spPr>
        <p:txBody>
          <a:bodyPr/>
          <a:lstStyle/>
          <a:p>
            <a:r>
              <a:rPr lang="en-GB" dirty="0"/>
              <a:t>Please write these Spanish Words: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B0B89-A38C-48A0-B0FC-4AAB8847F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20" y="1470024"/>
            <a:ext cx="11569840" cy="50916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6600" b="1" dirty="0">
                <a:solidFill>
                  <a:srgbClr val="FFFF00"/>
                </a:solidFill>
              </a:rPr>
              <a:t>Hola ……………….. Hello</a:t>
            </a:r>
          </a:p>
          <a:p>
            <a:pPr marL="0" indent="0" algn="ctr">
              <a:buNone/>
            </a:pPr>
            <a:r>
              <a:rPr lang="en-GB" sz="6600" b="1" dirty="0">
                <a:solidFill>
                  <a:srgbClr val="FFFF00"/>
                </a:solidFill>
              </a:rPr>
              <a:t>Te </a:t>
            </a:r>
            <a:r>
              <a:rPr lang="en-GB" sz="6600" b="1" dirty="0" err="1">
                <a:solidFill>
                  <a:srgbClr val="FFFF00"/>
                </a:solidFill>
              </a:rPr>
              <a:t>amo</a:t>
            </a:r>
            <a:r>
              <a:rPr lang="en-GB" sz="6600" b="1" dirty="0">
                <a:solidFill>
                  <a:srgbClr val="FFFF00"/>
                </a:solidFill>
              </a:rPr>
              <a:t> ………. I love you</a:t>
            </a:r>
          </a:p>
          <a:p>
            <a:pPr marL="0" indent="0" algn="ctr">
              <a:buNone/>
            </a:pPr>
            <a:r>
              <a:rPr lang="en-GB" sz="6600" b="1" dirty="0">
                <a:solidFill>
                  <a:srgbClr val="FFFF00"/>
                </a:solidFill>
              </a:rPr>
              <a:t>Gracias …......… Thank you</a:t>
            </a:r>
          </a:p>
          <a:p>
            <a:pPr marL="0" indent="0" algn="ctr">
              <a:buNone/>
            </a:pPr>
            <a:r>
              <a:rPr lang="en-GB" sz="6600" b="1" dirty="0" err="1">
                <a:solidFill>
                  <a:srgbClr val="FFFF00"/>
                </a:solidFill>
              </a:rPr>
              <a:t>A</a:t>
            </a:r>
            <a:r>
              <a:rPr lang="en-GB" sz="6500" b="1" dirty="0" err="1">
                <a:solidFill>
                  <a:srgbClr val="FFFF00"/>
                </a:solidFill>
              </a:rPr>
              <a:t>diós</a:t>
            </a:r>
            <a:r>
              <a:rPr lang="en-GB" sz="6600" b="1" dirty="0">
                <a:solidFill>
                  <a:srgbClr val="FFFF00"/>
                </a:solidFill>
              </a:rPr>
              <a:t>  ……….……. Goodbye</a:t>
            </a:r>
          </a:p>
          <a:p>
            <a:pPr marL="0" indent="0" algn="ctr">
              <a:buNone/>
            </a:pPr>
            <a:r>
              <a:rPr lang="en-GB" sz="6600" b="1" dirty="0" err="1">
                <a:solidFill>
                  <a:srgbClr val="FFFF00"/>
                </a:solidFill>
              </a:rPr>
              <a:t>Olé</a:t>
            </a:r>
            <a:r>
              <a:rPr lang="en-GB" sz="6600" b="1" dirty="0">
                <a:solidFill>
                  <a:srgbClr val="FFFF00"/>
                </a:solidFill>
              </a:rPr>
              <a:t> …………………. Hurray</a:t>
            </a:r>
          </a:p>
          <a:p>
            <a:pPr marL="0" indent="0" algn="ctr">
              <a:buNone/>
            </a:pPr>
            <a:r>
              <a:rPr lang="en-GB" sz="3000" dirty="0">
                <a:solidFill>
                  <a:srgbClr val="FFFF00"/>
                </a:solidFill>
              </a:rPr>
              <a:t>(Can you write any others?)</a:t>
            </a:r>
          </a:p>
          <a:p>
            <a:pPr marL="0" indent="0" algn="ctr">
              <a:buNone/>
            </a:pPr>
            <a:endParaRPr lang="en-GB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45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4E39-ADD4-4D59-9184-8736A9612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6"/>
            <a:ext cx="10515600" cy="76940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Spanish 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41C99-192A-4401-A87F-0A4D48D81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33" y="842565"/>
            <a:ext cx="11497734" cy="5929709"/>
          </a:xfrm>
        </p:spPr>
        <p:txBody>
          <a:bodyPr>
            <a:normAutofit/>
          </a:bodyPr>
          <a:lstStyle/>
          <a:p>
            <a:r>
              <a:rPr lang="en-GB" dirty="0"/>
              <a:t>La Bamba - </a:t>
            </a:r>
            <a:r>
              <a:rPr lang="es-ES" dirty="0">
                <a:hlinkClick r:id="rId2"/>
              </a:rPr>
              <a:t>Los Lobos - La Bamba – YouTube</a:t>
            </a:r>
            <a:r>
              <a:rPr lang="es-ES" dirty="0"/>
              <a:t> </a:t>
            </a:r>
          </a:p>
          <a:p>
            <a:r>
              <a:rPr lang="es-ES" dirty="0"/>
              <a:t>La Macarena - </a:t>
            </a:r>
            <a:r>
              <a:rPr lang="en-GB" dirty="0">
                <a:hlinkClick r:id="rId3"/>
              </a:rPr>
              <a:t>🌟 Macarena - The </a:t>
            </a:r>
            <a:r>
              <a:rPr lang="en-GB" dirty="0" err="1">
                <a:hlinkClick r:id="rId3"/>
              </a:rPr>
              <a:t>Girty</a:t>
            </a:r>
            <a:r>
              <a:rPr lang="en-GB" dirty="0">
                <a:hlinkClick r:id="rId3"/>
              </a:rPr>
              <a:t> Team | Just Dance 2015 🌟 – YouTube</a:t>
            </a:r>
            <a:endParaRPr lang="en-GB" dirty="0"/>
          </a:p>
          <a:p>
            <a:r>
              <a:rPr lang="en-GB" dirty="0"/>
              <a:t>Las Ketchup - </a:t>
            </a:r>
            <a:r>
              <a:rPr lang="en-GB" dirty="0">
                <a:hlinkClick r:id="rId4"/>
              </a:rPr>
              <a:t>https://www.youtube.com/watch?v=AMT698ArSfQ</a:t>
            </a:r>
            <a:r>
              <a:rPr lang="en-GB" dirty="0"/>
              <a:t> </a:t>
            </a:r>
          </a:p>
          <a:p>
            <a:r>
              <a:rPr lang="en-GB" dirty="0"/>
              <a:t>La Cucaracha - </a:t>
            </a:r>
            <a:r>
              <a:rPr lang="es-ES" dirty="0">
                <a:hlinkClick r:id="rId5"/>
              </a:rPr>
              <a:t>LA CUCARACHA ya no puede caminar - Canciones Infantiles | Elite </a:t>
            </a:r>
            <a:r>
              <a:rPr lang="es-ES" dirty="0" err="1">
                <a:hlinkClick r:id="rId5"/>
              </a:rPr>
              <a:t>Kids</a:t>
            </a:r>
            <a:r>
              <a:rPr lang="es-ES" dirty="0">
                <a:hlinkClick r:id="rId5"/>
              </a:rPr>
              <a:t> – YouTube</a:t>
            </a:r>
            <a:endParaRPr lang="es-ES" dirty="0"/>
          </a:p>
          <a:p>
            <a:r>
              <a:rPr lang="es-ES" dirty="0"/>
              <a:t>Bailando: </a:t>
            </a:r>
            <a:r>
              <a:rPr lang="es-ES" dirty="0">
                <a:hlinkClick r:id="rId6"/>
              </a:rPr>
              <a:t>Enrique Iglesias - Bailando ft. Descemer Bueno, Gente De Zona (Español) – YouTube</a:t>
            </a:r>
            <a:endParaRPr lang="es-ES" dirty="0"/>
          </a:p>
          <a:p>
            <a:r>
              <a:rPr lang="es-ES" dirty="0"/>
              <a:t>Despacito: </a:t>
            </a:r>
            <a:r>
              <a:rPr lang="en-GB" dirty="0">
                <a:hlinkClick r:id="rId7"/>
              </a:rPr>
              <a:t>Learn how to dance to "Despacito" - Luis </a:t>
            </a:r>
            <a:r>
              <a:rPr lang="en-GB" dirty="0" err="1">
                <a:hlinkClick r:id="rId7"/>
              </a:rPr>
              <a:t>Fonsi</a:t>
            </a:r>
            <a:r>
              <a:rPr lang="en-GB" dirty="0">
                <a:hlinkClick r:id="rId7"/>
              </a:rPr>
              <a:t> ft. Daddy Yankee | Mini Pop Kids - Dance With Us – YouTube</a:t>
            </a:r>
            <a:r>
              <a:rPr lang="en-GB" dirty="0"/>
              <a:t> </a:t>
            </a:r>
          </a:p>
          <a:p>
            <a:r>
              <a:rPr lang="en-GB" dirty="0"/>
              <a:t>Cielito </a:t>
            </a:r>
            <a:r>
              <a:rPr lang="en-GB" dirty="0" err="1"/>
              <a:t>lindo</a:t>
            </a:r>
            <a:r>
              <a:rPr lang="en-GB" dirty="0"/>
              <a:t>: </a:t>
            </a:r>
            <a:r>
              <a:rPr lang="en-GB" dirty="0">
                <a:hlinkClick r:id="rId8"/>
              </a:rPr>
              <a:t>Mariachi Nuevo Jalisco - Cielito Lindo - YouTube</a:t>
            </a:r>
            <a:endParaRPr lang="es-ES" dirty="0"/>
          </a:p>
          <a:p>
            <a:r>
              <a:rPr lang="en-GB" dirty="0"/>
              <a:t>Ser Sera – Shakira: </a:t>
            </a:r>
            <a:r>
              <a:rPr lang="en-GB" dirty="0">
                <a:hlinkClick r:id="rId9"/>
              </a:rPr>
              <a:t>https://www.youtube.com/watch?v=yt3IhMGjp5s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8285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dios Amigos | El Tigre Wiki | FANDOM powered by Wikia">
            <a:extLst>
              <a:ext uri="{FF2B5EF4-FFF2-40B4-BE49-F238E27FC236}">
                <a16:creationId xmlns:a16="http://schemas.microsoft.com/office/drawing/2014/main" id="{BB476D94-E939-4AA7-9B78-ED6FC02C5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113367"/>
            <a:ext cx="6950732" cy="472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06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p&#10;&#10;Description automatically generated">
            <a:extLst>
              <a:ext uri="{FF2B5EF4-FFF2-40B4-BE49-F238E27FC236}">
                <a16:creationId xmlns:a16="http://schemas.microsoft.com/office/drawing/2014/main" id="{7E9B4029-C410-49AA-9403-C8E65E91E8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298" y="1366983"/>
            <a:ext cx="9941404" cy="4970702"/>
          </a:xfrm>
          <a:prstGeom prst="rect">
            <a:avLst/>
          </a:prstGeom>
          <a:noFill/>
          <a:ln w="190500" cap="flat" cmpd="thinThick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26B6DD-ECC5-4907-AB4E-FF7B2068F647}"/>
              </a:ext>
            </a:extLst>
          </p:cNvPr>
          <p:cNvSpPr txBox="1"/>
          <p:nvPr/>
        </p:nvSpPr>
        <p:spPr>
          <a:xfrm>
            <a:off x="1125298" y="166372"/>
            <a:ext cx="9743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FF00"/>
                </a:solidFill>
              </a:rPr>
              <a:t>¿</a:t>
            </a:r>
            <a:r>
              <a:rPr lang="en-GB" sz="4000" dirty="0" err="1">
                <a:solidFill>
                  <a:srgbClr val="FFFF00"/>
                </a:solidFill>
              </a:rPr>
              <a:t>Donde</a:t>
            </a:r>
            <a:r>
              <a:rPr lang="en-GB" sz="4000" dirty="0">
                <a:solidFill>
                  <a:srgbClr val="FFFF00"/>
                </a:solidFill>
              </a:rPr>
              <a:t> </a:t>
            </a:r>
            <a:r>
              <a:rPr lang="en-GB" sz="4000" dirty="0" err="1">
                <a:solidFill>
                  <a:srgbClr val="FFFF00"/>
                </a:solidFill>
              </a:rPr>
              <a:t>esta</a:t>
            </a:r>
            <a:r>
              <a:rPr lang="en-GB" sz="4000" dirty="0">
                <a:solidFill>
                  <a:srgbClr val="FFFF00"/>
                </a:solidFill>
              </a:rPr>
              <a:t> España? </a:t>
            </a:r>
            <a:r>
              <a:rPr lang="en-GB" sz="4000" dirty="0">
                <a:solidFill>
                  <a:srgbClr val="FF0000"/>
                </a:solidFill>
              </a:rPr>
              <a:t>(Where is Spain?)</a:t>
            </a:r>
          </a:p>
        </p:txBody>
      </p:sp>
    </p:spTree>
    <p:extLst>
      <p:ext uri="{BB962C8B-B14F-4D97-AF65-F5344CB8AC3E}">
        <p14:creationId xmlns:p14="http://schemas.microsoft.com/office/powerpoint/2010/main" val="137114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p of europe with highlighted spain Royalty Free Vector">
            <a:extLst>
              <a:ext uri="{FF2B5EF4-FFF2-40B4-BE49-F238E27FC236}">
                <a16:creationId xmlns:a16="http://schemas.microsoft.com/office/drawing/2014/main" id="{4DB0FF93-6441-4A8E-8729-2E9D8720F0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7"/>
          <a:stretch/>
        </p:blipFill>
        <p:spPr bwMode="auto">
          <a:xfrm>
            <a:off x="3730301" y="1794836"/>
            <a:ext cx="4731397" cy="4199660"/>
          </a:xfrm>
          <a:prstGeom prst="rect">
            <a:avLst/>
          </a:prstGeom>
          <a:noFill/>
          <a:ln w="190500" cap="flat" cmpd="thinThick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03744B-CC07-4ACF-A00B-81F5988474CE}"/>
              </a:ext>
            </a:extLst>
          </p:cNvPr>
          <p:cNvSpPr txBox="1"/>
          <p:nvPr/>
        </p:nvSpPr>
        <p:spPr>
          <a:xfrm>
            <a:off x="423334" y="391067"/>
            <a:ext cx="116670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rgbClr val="FFFF00"/>
                </a:solidFill>
              </a:rPr>
              <a:t>¿</a:t>
            </a:r>
            <a:r>
              <a:rPr lang="en-GB" sz="5400" dirty="0" err="1">
                <a:solidFill>
                  <a:srgbClr val="FFFF00"/>
                </a:solidFill>
              </a:rPr>
              <a:t>Donde</a:t>
            </a:r>
            <a:r>
              <a:rPr lang="en-GB" sz="5400" dirty="0">
                <a:solidFill>
                  <a:srgbClr val="FFFF00"/>
                </a:solidFill>
              </a:rPr>
              <a:t> </a:t>
            </a:r>
            <a:r>
              <a:rPr lang="en-GB" sz="5400" dirty="0" err="1">
                <a:solidFill>
                  <a:srgbClr val="FFFF00"/>
                </a:solidFill>
              </a:rPr>
              <a:t>esta</a:t>
            </a:r>
            <a:r>
              <a:rPr lang="en-GB" sz="5400" dirty="0">
                <a:solidFill>
                  <a:srgbClr val="FFFF00"/>
                </a:solidFill>
              </a:rPr>
              <a:t> España? </a:t>
            </a:r>
            <a:r>
              <a:rPr lang="en-GB" sz="5400" dirty="0">
                <a:solidFill>
                  <a:srgbClr val="FF0000"/>
                </a:solidFill>
              </a:rPr>
              <a:t>(Where is Spain?)</a:t>
            </a:r>
          </a:p>
        </p:txBody>
      </p:sp>
    </p:spTree>
    <p:extLst>
      <p:ext uri="{BB962C8B-B14F-4D97-AF65-F5344CB8AC3E}">
        <p14:creationId xmlns:p14="http://schemas.microsoft.com/office/powerpoint/2010/main" val="251664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EA565-FCFC-43E5-B1E1-615BB50D0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00" y="394757"/>
            <a:ext cx="10233800" cy="60907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FFFF00"/>
                </a:solidFill>
              </a:rPr>
              <a:t>Many countries 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FFFF00"/>
                </a:solidFill>
              </a:rPr>
              <a:t>speak Spanish:</a:t>
            </a:r>
          </a:p>
          <a:p>
            <a:endParaRPr lang="en-GB" sz="32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rgbClr val="FF0000"/>
                </a:solidFill>
              </a:rPr>
              <a:t>In Europe </a:t>
            </a:r>
            <a:r>
              <a:rPr lang="en-GB" sz="3200" b="1" dirty="0">
                <a:solidFill>
                  <a:srgbClr val="FFFF00"/>
                </a:solidFill>
              </a:rPr>
              <a:t>- Spain</a:t>
            </a:r>
          </a:p>
          <a:p>
            <a:pPr marL="0" indent="0">
              <a:buNone/>
            </a:pPr>
            <a:endParaRPr lang="en-GB" sz="32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rgbClr val="FF0000"/>
                </a:solidFill>
              </a:rPr>
              <a:t>In America </a:t>
            </a:r>
            <a:r>
              <a:rPr lang="en-GB" sz="3200" b="1" dirty="0">
                <a:solidFill>
                  <a:srgbClr val="FFFF00"/>
                </a:solidFill>
              </a:rPr>
              <a:t>- </a:t>
            </a:r>
            <a:r>
              <a:rPr lang="en-GB" b="1" dirty="0">
                <a:solidFill>
                  <a:srgbClr val="FFFF00"/>
                </a:solidFill>
              </a:rPr>
              <a:t>Mexico, Cuba,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FF00"/>
                </a:solidFill>
              </a:rPr>
              <a:t>Peru, Argentina and many others</a:t>
            </a:r>
          </a:p>
          <a:p>
            <a:pPr marL="0" indent="0">
              <a:buNone/>
            </a:pPr>
            <a:endParaRPr lang="en-GB" sz="32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rgbClr val="FF0000"/>
                </a:solidFill>
              </a:rPr>
              <a:t>In Africa </a:t>
            </a:r>
            <a:r>
              <a:rPr lang="en-GB" sz="3200" b="1" dirty="0">
                <a:solidFill>
                  <a:srgbClr val="FFFF00"/>
                </a:solidFill>
              </a:rPr>
              <a:t>– Equatorial Guinea</a:t>
            </a:r>
          </a:p>
          <a:p>
            <a:pPr marL="0" indent="0">
              <a:buNone/>
            </a:pPr>
            <a:endParaRPr lang="en-GB" sz="32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rgbClr val="FF0000"/>
                </a:solidFill>
              </a:rPr>
              <a:t>In Asia </a:t>
            </a:r>
            <a:r>
              <a:rPr lang="en-GB" sz="3200" b="1" dirty="0">
                <a:solidFill>
                  <a:srgbClr val="FFFF00"/>
                </a:solidFill>
              </a:rPr>
              <a:t>– the </a:t>
            </a:r>
            <a:r>
              <a:rPr lang="en-GB" sz="3200" b="1" dirty="0" err="1">
                <a:solidFill>
                  <a:srgbClr val="FFFF00"/>
                </a:solidFill>
              </a:rPr>
              <a:t>Phillipines</a:t>
            </a:r>
            <a:endParaRPr lang="en-GB" sz="3200" b="1" dirty="0">
              <a:solidFill>
                <a:srgbClr val="FFFF00"/>
              </a:solidFill>
            </a:endParaRPr>
          </a:p>
        </p:txBody>
      </p:sp>
      <p:pic>
        <p:nvPicPr>
          <p:cNvPr id="7" name="Picture 4" descr="Hispanic World Map | Kinderzimmer 2018">
            <a:extLst>
              <a:ext uri="{FF2B5EF4-FFF2-40B4-BE49-F238E27FC236}">
                <a16:creationId xmlns:a16="http://schemas.microsoft.com/office/drawing/2014/main" id="{6FD7CA09-ADD1-4E29-8688-D85880780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6812" y="628401"/>
            <a:ext cx="6071759" cy="5601197"/>
          </a:xfrm>
          <a:prstGeom prst="rect">
            <a:avLst/>
          </a:prstGeom>
          <a:noFill/>
          <a:ln w="190500" cap="flat" cmpd="thinThick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68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E010A-A0D2-4208-93C4-71438B991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73" y="108583"/>
            <a:ext cx="11676519" cy="6461550"/>
          </a:xfrm>
        </p:spPr>
        <p:txBody>
          <a:bodyPr/>
          <a:lstStyle/>
          <a:p>
            <a:pPr marL="0" indent="0">
              <a:buNone/>
            </a:pPr>
            <a:r>
              <a:rPr lang="en-GB" sz="4000" b="1" dirty="0">
                <a:solidFill>
                  <a:srgbClr val="FF0000"/>
                </a:solidFill>
              </a:rPr>
              <a:t>Famous Spanish speaking people: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FF00"/>
                </a:solidFill>
              </a:rPr>
              <a:t>Camila Cabello          Oscar Isaac                Shakira                  Luis </a:t>
            </a:r>
            <a:r>
              <a:rPr lang="en-GB" sz="3200" dirty="0" err="1">
                <a:solidFill>
                  <a:srgbClr val="FFFF00"/>
                </a:solidFill>
              </a:rPr>
              <a:t>Fonsi</a:t>
            </a:r>
            <a:r>
              <a:rPr lang="en-GB" sz="3200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FF00"/>
                </a:solidFill>
              </a:rPr>
              <a:t>        (Cuba)                   (Guatemala)           (Colombia)          (Puerto Rico)    </a:t>
            </a:r>
          </a:p>
          <a:p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100" name="Picture 4" descr="Shakira">
            <a:extLst>
              <a:ext uri="{FF2B5EF4-FFF2-40B4-BE49-F238E27FC236}">
                <a16:creationId xmlns:a16="http://schemas.microsoft.com/office/drawing/2014/main" id="{0B8AACCC-449F-4AF3-AD81-7E397504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03" y="2062921"/>
            <a:ext cx="2157123" cy="322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scar Isaac">
            <a:extLst>
              <a:ext uri="{FF2B5EF4-FFF2-40B4-BE49-F238E27FC236}">
                <a16:creationId xmlns:a16="http://schemas.microsoft.com/office/drawing/2014/main" id="{3406C8E5-D2E4-4317-952D-98FCCB809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36" y="2062921"/>
            <a:ext cx="2157124" cy="322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AFA531-2858-42EE-B514-DC7611E659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82"/>
          <a:stretch/>
        </p:blipFill>
        <p:spPr>
          <a:xfrm>
            <a:off x="605366" y="2062922"/>
            <a:ext cx="2250046" cy="3220277"/>
          </a:xfrm>
          <a:prstGeom prst="rect">
            <a:avLst/>
          </a:prstGeom>
        </p:spPr>
      </p:pic>
      <p:pic>
        <p:nvPicPr>
          <p:cNvPr id="4110" name="Picture 14" descr="Luis Fonsi Picture">
            <a:extLst>
              <a:ext uri="{FF2B5EF4-FFF2-40B4-BE49-F238E27FC236}">
                <a16:creationId xmlns:a16="http://schemas.microsoft.com/office/drawing/2014/main" id="{9A412838-6BF2-45BA-B4B4-04EA2CBC0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69" y="2062923"/>
            <a:ext cx="2173940" cy="322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3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52240-E92F-43BF-BC5A-787656453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00" y="360892"/>
            <a:ext cx="11656200" cy="6192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rgbClr val="FF0000"/>
                </a:solidFill>
              </a:rPr>
              <a:t>Famous Spanish speaking people: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Enrique Iglesias        Penelope Cruz            Demi Lovato                  Lionel Messi 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      (Spain)                          (Spain)                           (USA)                          (Argentina)         </a:t>
            </a:r>
          </a:p>
          <a:p>
            <a:endParaRPr lang="en-GB" dirty="0"/>
          </a:p>
        </p:txBody>
      </p:sp>
      <p:pic>
        <p:nvPicPr>
          <p:cNvPr id="4" name="Picture 2" descr="Penélope Cruz">
            <a:extLst>
              <a:ext uri="{FF2B5EF4-FFF2-40B4-BE49-F238E27FC236}">
                <a16:creationId xmlns:a16="http://schemas.microsoft.com/office/drawing/2014/main" id="{C4CDB112-24DF-45B5-8F79-ED36FF3B0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650" y="2319579"/>
            <a:ext cx="2595034" cy="38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Demi Lovato">
            <a:extLst>
              <a:ext uri="{FF2B5EF4-FFF2-40B4-BE49-F238E27FC236}">
                <a16:creationId xmlns:a16="http://schemas.microsoft.com/office/drawing/2014/main" id="{397E9673-2C13-4F85-91E1-8C433FE56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00" y="2319579"/>
            <a:ext cx="2595034" cy="38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Enrique Iglesias">
            <a:extLst>
              <a:ext uri="{FF2B5EF4-FFF2-40B4-BE49-F238E27FC236}">
                <a16:creationId xmlns:a16="http://schemas.microsoft.com/office/drawing/2014/main" id="{92ACDB6D-CF7C-41E2-B617-CA343D9B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00" y="2319581"/>
            <a:ext cx="2595034" cy="38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Lionel Messi - Confirmbets - Football Predictions | Blog">
            <a:extLst>
              <a:ext uri="{FF2B5EF4-FFF2-40B4-BE49-F238E27FC236}">
                <a16:creationId xmlns:a16="http://schemas.microsoft.com/office/drawing/2014/main" id="{AF964DAC-DF24-4F2E-87BE-A92B3DED7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018" y="2319579"/>
            <a:ext cx="2905511" cy="38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8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614EF-A824-48F8-BD62-BB39868B6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" y="197953"/>
            <a:ext cx="12131051" cy="500338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4800" b="1" dirty="0">
                <a:solidFill>
                  <a:srgbClr val="FF0000"/>
                </a:solidFill>
              </a:rPr>
              <a:t>Spanish Food:</a:t>
            </a:r>
          </a:p>
          <a:p>
            <a:pPr marL="0" indent="0">
              <a:buNone/>
            </a:pPr>
            <a:r>
              <a:rPr lang="en-GB" sz="3600" dirty="0"/>
              <a:t>    </a:t>
            </a:r>
            <a:r>
              <a:rPr lang="en-GB" sz="3600" dirty="0">
                <a:solidFill>
                  <a:srgbClr val="FF0000"/>
                </a:solidFill>
              </a:rPr>
              <a:t>Spain: </a:t>
            </a:r>
            <a:r>
              <a:rPr lang="en-GB" sz="3600" dirty="0">
                <a:solidFill>
                  <a:srgbClr val="FFFF00"/>
                </a:solidFill>
              </a:rPr>
              <a:t>Paella                  Tapas                  Churros                 Flan</a:t>
            </a:r>
          </a:p>
          <a:p>
            <a:endParaRPr lang="en-GB" sz="3600" dirty="0"/>
          </a:p>
        </p:txBody>
      </p:sp>
      <p:pic>
        <p:nvPicPr>
          <p:cNvPr id="1026" name="Picture 2" descr="Vegan paella - Lazy Cat Kitchen">
            <a:extLst>
              <a:ext uri="{FF2B5EF4-FFF2-40B4-BE49-F238E27FC236}">
                <a16:creationId xmlns:a16="http://schemas.microsoft.com/office/drawing/2014/main" id="{0A3530D7-74B4-43AF-B843-A5617432B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1" b="8054"/>
          <a:stretch/>
        </p:blipFill>
        <p:spPr bwMode="auto">
          <a:xfrm>
            <a:off x="309187" y="1656667"/>
            <a:ext cx="2490599" cy="32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pic Vegan Tapas Recipes - YouTube">
            <a:extLst>
              <a:ext uri="{FF2B5EF4-FFF2-40B4-BE49-F238E27FC236}">
                <a16:creationId xmlns:a16="http://schemas.microsoft.com/office/drawing/2014/main" id="{8E3AE9F3-57C8-4C37-9157-01F7A13D7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5" r="6174"/>
          <a:stretch/>
        </p:blipFill>
        <p:spPr bwMode="auto">
          <a:xfrm>
            <a:off x="3229590" y="1935648"/>
            <a:ext cx="3378236" cy="265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asy Homemade Churros - Annie's Noms">
            <a:extLst>
              <a:ext uri="{FF2B5EF4-FFF2-40B4-BE49-F238E27FC236}">
                <a16:creationId xmlns:a16="http://schemas.microsoft.com/office/drawing/2014/main" id="{E4C917C4-260B-4FA9-84AC-99FFD7E3F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335" y="1647363"/>
            <a:ext cx="2152956" cy="3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riginal Spanish Flan Recipe | Also The Crumbs Please">
            <a:extLst>
              <a:ext uri="{FF2B5EF4-FFF2-40B4-BE49-F238E27FC236}">
                <a16:creationId xmlns:a16="http://schemas.microsoft.com/office/drawing/2014/main" id="{004AC08D-4315-4C47-A57B-9DAEF62BE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980" y="1656667"/>
            <a:ext cx="2152958" cy="3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79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64FA1-DE5C-4EC1-A11E-F33203EA5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532" y="359468"/>
            <a:ext cx="11842467" cy="4351338"/>
          </a:xfrm>
        </p:spPr>
        <p:txBody>
          <a:bodyPr/>
          <a:lstStyle/>
          <a:p>
            <a:pPr marL="0" indent="0" algn="r">
              <a:buNone/>
            </a:pPr>
            <a:r>
              <a:rPr lang="en-GB" sz="4000" b="1" dirty="0">
                <a:solidFill>
                  <a:srgbClr val="FF0000"/>
                </a:solidFill>
              </a:rPr>
              <a:t>Spanish Food:</a:t>
            </a:r>
          </a:p>
          <a:p>
            <a:pPr marL="0" indent="0">
              <a:buNone/>
            </a:pPr>
            <a:endParaRPr lang="en-GB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600" dirty="0">
                <a:solidFill>
                  <a:srgbClr val="FF0000"/>
                </a:solidFill>
              </a:rPr>
              <a:t>Mexico: </a:t>
            </a:r>
            <a:r>
              <a:rPr lang="en-GB" sz="3600" dirty="0">
                <a:solidFill>
                  <a:srgbClr val="FFFF00"/>
                </a:solidFill>
              </a:rPr>
              <a:t>Nachos           Tacos                 Burritos            Enchiladas</a:t>
            </a:r>
          </a:p>
          <a:p>
            <a:endParaRPr lang="en-GB" dirty="0"/>
          </a:p>
        </p:txBody>
      </p:sp>
      <p:pic>
        <p:nvPicPr>
          <p:cNvPr id="6" name="Picture 10" descr="Vegan Nachos with Nut-free Nacho Cheese - Vegan Richa">
            <a:extLst>
              <a:ext uri="{FF2B5EF4-FFF2-40B4-BE49-F238E27FC236}">
                <a16:creationId xmlns:a16="http://schemas.microsoft.com/office/drawing/2014/main" id="{B0E94E2A-EAA3-4BC1-B465-E08163303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16970" r="13779" b="25491"/>
          <a:stretch/>
        </p:blipFill>
        <p:spPr bwMode="auto">
          <a:xfrm>
            <a:off x="425439" y="2399404"/>
            <a:ext cx="2940037" cy="301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ipotle Introduces New Vegan Burritos and Tacos Across ...">
            <a:extLst>
              <a:ext uri="{FF2B5EF4-FFF2-40B4-BE49-F238E27FC236}">
                <a16:creationId xmlns:a16="http://schemas.microsoft.com/office/drawing/2014/main" id="{F7168C26-D58D-40C0-94DA-AFA9973B9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17" y="2862139"/>
            <a:ext cx="2743137" cy="205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egan Burritos | Gourmandelle">
            <a:extLst>
              <a:ext uri="{FF2B5EF4-FFF2-40B4-BE49-F238E27FC236}">
                <a16:creationId xmlns:a16="http://schemas.microsoft.com/office/drawing/2014/main" id="{6F8C1528-F48D-47A4-8A85-539DD35BB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5" r="4374"/>
          <a:stretch/>
        </p:blipFill>
        <p:spPr bwMode="auto">
          <a:xfrm>
            <a:off x="6676799" y="2877771"/>
            <a:ext cx="2304613" cy="205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egan enchiladas">
            <a:extLst>
              <a:ext uri="{FF2B5EF4-FFF2-40B4-BE49-F238E27FC236}">
                <a16:creationId xmlns:a16="http://schemas.microsoft.com/office/drawing/2014/main" id="{3001AA65-6BC0-445E-9DB2-0F4D22576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558" y="2399404"/>
            <a:ext cx="2722191" cy="27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24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0F16-9E79-4A77-B59F-E4F48953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Spanish 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1F6AE-120C-4396-999F-1E6A2C643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1" y="1628187"/>
            <a:ext cx="6699153" cy="4332346"/>
          </a:xfrm>
        </p:spPr>
        <p:txBody>
          <a:bodyPr>
            <a:normAutofit lnSpcReduction="10000"/>
          </a:bodyPr>
          <a:lstStyle/>
          <a:p>
            <a:r>
              <a:rPr lang="en-GB" sz="4000" b="1" dirty="0">
                <a:solidFill>
                  <a:srgbClr val="FFFF00"/>
                </a:solidFill>
              </a:rPr>
              <a:t>Flamenco</a:t>
            </a:r>
          </a:p>
          <a:p>
            <a:r>
              <a:rPr lang="en-GB" sz="4000" b="1" dirty="0">
                <a:solidFill>
                  <a:srgbClr val="FFFF00"/>
                </a:solidFill>
              </a:rPr>
              <a:t>Salsa</a:t>
            </a:r>
          </a:p>
          <a:p>
            <a:r>
              <a:rPr lang="en-GB" sz="4000" b="1" dirty="0">
                <a:solidFill>
                  <a:srgbClr val="FFFF00"/>
                </a:solidFill>
              </a:rPr>
              <a:t>Rumba</a:t>
            </a:r>
          </a:p>
          <a:p>
            <a:r>
              <a:rPr lang="en-GB" sz="4000" b="1" dirty="0">
                <a:solidFill>
                  <a:srgbClr val="FFFF00"/>
                </a:solidFill>
              </a:rPr>
              <a:t>Cha-cha-cha</a:t>
            </a:r>
          </a:p>
          <a:p>
            <a:r>
              <a:rPr lang="en-GB" sz="4000" b="1" dirty="0">
                <a:solidFill>
                  <a:srgbClr val="FFFF00"/>
                </a:solidFill>
              </a:rPr>
              <a:t>Zumba</a:t>
            </a:r>
          </a:p>
          <a:p>
            <a:r>
              <a:rPr lang="en-GB" sz="4000" b="1" dirty="0">
                <a:solidFill>
                  <a:srgbClr val="FFFF00"/>
                </a:solidFill>
              </a:rPr>
              <a:t>Try some flamenco:</a:t>
            </a:r>
          </a:p>
          <a:p>
            <a:pPr marL="0" indent="0">
              <a:buNone/>
            </a:pPr>
            <a:r>
              <a:rPr lang="en-GB" sz="2800" dirty="0">
                <a:hlinkClick r:id="rId2"/>
              </a:rPr>
              <a:t>Gipsy Kings - Bamboleo - YouTube</a:t>
            </a:r>
            <a:endParaRPr lang="en-GB" sz="40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Passion under the stars | | anotherthink">
            <a:extLst>
              <a:ext uri="{FF2B5EF4-FFF2-40B4-BE49-F238E27FC236}">
                <a16:creationId xmlns:a16="http://schemas.microsoft.com/office/drawing/2014/main" id="{7F59A846-238D-4A55-8FF4-5DD2C6D2C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33" y="279137"/>
            <a:ext cx="23812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lameda Dance Clubs">
            <a:extLst>
              <a:ext uri="{FF2B5EF4-FFF2-40B4-BE49-F238E27FC236}">
                <a16:creationId xmlns:a16="http://schemas.microsoft.com/office/drawing/2014/main" id="{925CF7E7-724E-40DA-98FF-086FDF5E9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285" y="1497012"/>
            <a:ext cx="2238073" cy="313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ango Dance Couple, Auckland">
            <a:extLst>
              <a:ext uri="{FF2B5EF4-FFF2-40B4-BE49-F238E27FC236}">
                <a16:creationId xmlns:a16="http://schemas.microsoft.com/office/drawing/2014/main" id="{F0AB3989-7710-456F-B7BD-B9E644E01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49" y="681037"/>
            <a:ext cx="28575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UMBA CLASS FOR BEGINNERS | Exercise to Reduce Tummy">
            <a:extLst>
              <a:ext uri="{FF2B5EF4-FFF2-40B4-BE49-F238E27FC236}">
                <a16:creationId xmlns:a16="http://schemas.microsoft.com/office/drawing/2014/main" id="{7DD34AF1-EC64-440F-8201-9362016E9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04" y="4001294"/>
            <a:ext cx="4378960" cy="235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0841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464</TotalTime>
  <Words>355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Corbel</vt:lpstr>
      <vt:lpstr>Depth</vt:lpstr>
      <vt:lpstr>Todo sobre España (All about Spain)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Spanish Dance</vt:lpstr>
      <vt:lpstr>PowerPoint Presentation</vt:lpstr>
      <vt:lpstr>Spanish Sports</vt:lpstr>
      <vt:lpstr>Please write these Spanish Words: </vt:lpstr>
      <vt:lpstr>Spanish songs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Todo sobre España (All about Spain)</dc:title>
  <dc:creator>Jason Milbank</dc:creator>
  <cp:lastModifiedBy>Jason Milbank</cp:lastModifiedBy>
  <cp:revision>28</cp:revision>
  <dcterms:created xsi:type="dcterms:W3CDTF">2021-04-08T08:17:58Z</dcterms:created>
  <dcterms:modified xsi:type="dcterms:W3CDTF">2021-04-13T17:54:16Z</dcterms:modified>
</cp:coreProperties>
</file>