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-582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835A7C2-5D47-4A69-A347-861F97D4C1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BC557B8F-79FF-4708-8C09-D0CC2B0CCF2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A53FC329-8A9C-4D4F-AF78-E3ACECD640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C5761-EAA2-4B2E-B325-F1092DD4F6D7}" type="datetimeFigureOut">
              <a:rPr lang="en-GB" smtClean="0"/>
              <a:t>04/02/2021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47B650C6-C2F7-4D49-AFDE-9FFA69A49F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925CB3D5-3553-4D4E-9228-658475C626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8E171-2E4E-4C87-B4DA-FFD95B49A7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10268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1354E58-A4B9-4106-8F36-85E2E54384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B69DA7F7-20B8-4399-A9E8-D3C2AE7ACA5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B1A4500D-C251-4840-AF59-38E646D1CB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C5761-EAA2-4B2E-B325-F1092DD4F6D7}" type="datetimeFigureOut">
              <a:rPr lang="en-GB" smtClean="0"/>
              <a:t>04/02/2021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02D84E74-4852-4A6A-B7FF-7A8B3D5A94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E1D197D9-2C16-42A6-AF63-110C6F841B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8E171-2E4E-4C87-B4DA-FFD95B49A7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15218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102E27EF-EDF7-4285-9229-342C55A0845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5400B955-CCFB-4ACD-9240-18F94BE62A6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99D1543E-BCD6-4EE6-B580-D6DF9BF5F6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C5761-EAA2-4B2E-B325-F1092DD4F6D7}" type="datetimeFigureOut">
              <a:rPr lang="en-GB" smtClean="0"/>
              <a:t>04/02/2021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5582C69-7A93-4A41-AE1E-72A9FC6C3C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E5B81452-C445-4DE5-92EA-75D9EE3E8D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8E171-2E4E-4C87-B4DA-FFD95B49A7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13477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DD9AC80-7EAD-49FD-8439-AA0153DBBF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A740A52-15D7-498A-BD21-6580BC8DBF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02D93B40-60F9-4597-89CE-3C8FB1D339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C5761-EAA2-4B2E-B325-F1092DD4F6D7}" type="datetimeFigureOut">
              <a:rPr lang="en-GB" smtClean="0"/>
              <a:t>04/02/2021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BE0A21FD-B6F9-42DD-AA6F-1F9009E95D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54B9E9D9-9E5E-4376-8F3B-75378EB882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8E171-2E4E-4C87-B4DA-FFD95B49A7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280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799B70B-C4B6-4713-9A02-9365543357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EC59BB7A-BB24-4620-8EF4-B0BDBE8496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0127308A-81FE-496C-A2D1-C806433618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C5761-EAA2-4B2E-B325-F1092DD4F6D7}" type="datetimeFigureOut">
              <a:rPr lang="en-GB" smtClean="0"/>
              <a:t>04/02/2021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9A5F3D84-7302-4C2C-ACDE-1AA7B43D12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51AA5737-380D-4E53-A1AA-D68846657F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8E171-2E4E-4C87-B4DA-FFD95B49A7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24761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27F3580-618D-472B-AA7E-7FAD00FD87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01082D1-0FE7-4C8E-979C-2D723712DD4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3DF3DE94-A293-462A-B6A7-F6F97950E9C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57A85BB2-DA47-4B61-9EFE-E8BD02B03F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C5761-EAA2-4B2E-B325-F1092DD4F6D7}" type="datetimeFigureOut">
              <a:rPr lang="en-GB" smtClean="0"/>
              <a:t>04/02/2021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954BFAE3-807C-44FA-AF7F-DDD65548A9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ECB800B7-D0F0-48CC-A7D3-AF5F1100E7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8E171-2E4E-4C87-B4DA-FFD95B49A7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28522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D717D58-14DE-4202-954D-68493BA8AF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D5A5F223-8C6B-42F7-A0E3-773278358E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75213E02-6D3A-46AD-982C-F7782F7489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5B0F3203-A605-41AE-9050-206461B3D4D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3FF8CAF4-EDC7-46FB-BC04-A5E64E8CB82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FE167D08-4FCA-46FD-8135-E5CDA9EF7A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C5761-EAA2-4B2E-B325-F1092DD4F6D7}" type="datetimeFigureOut">
              <a:rPr lang="en-GB" smtClean="0"/>
              <a:t>04/02/2021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C3FF6BF2-ECDC-4A22-B611-DDABCC56B7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6008AE5A-22E1-444D-A7FA-1AF50F499C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8E171-2E4E-4C87-B4DA-FFD95B49A7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70238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FC98AED-6D58-4756-AFAE-DF55C210E4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77AC5B98-87E8-40F2-87F1-7BA5026BE9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C5761-EAA2-4B2E-B325-F1092DD4F6D7}" type="datetimeFigureOut">
              <a:rPr lang="en-GB" smtClean="0"/>
              <a:t>04/02/2021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44AB0B59-FB19-4A25-81F4-6421B9A57E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6A51AEE0-1B57-4D08-9DD7-B60B68343B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8E171-2E4E-4C87-B4DA-FFD95B49A7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65009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A875A5D7-75FE-4C9E-B05B-127406B74C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C5761-EAA2-4B2E-B325-F1092DD4F6D7}" type="datetimeFigureOut">
              <a:rPr lang="en-GB" smtClean="0"/>
              <a:t>04/02/2021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91D58748-6B8B-49A2-904E-9FEA3945D8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20E2491B-DC23-499A-A709-40B58A2264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8E171-2E4E-4C87-B4DA-FFD95B49A7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4366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097C179-0BDC-4A0F-A9AB-175BC4E544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AE0D44E-0107-4216-9E26-44580B78AD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392A59C8-3AD0-4832-A6FE-DD18DC049A7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E33D19C2-A309-4729-9E14-B41234EEE1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C5761-EAA2-4B2E-B325-F1092DD4F6D7}" type="datetimeFigureOut">
              <a:rPr lang="en-GB" smtClean="0"/>
              <a:t>04/02/2021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15906E35-7D16-435F-B37B-95A410316A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1CEF494D-10C4-4D41-81CC-B153753861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8E171-2E4E-4C87-B4DA-FFD95B49A7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31700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97BEC6B-DFB0-45CE-96C9-EC9F4DF066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9108ACAB-8380-4FE1-BDCF-FD690ACEC95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D23B6083-8C73-450E-9336-A1ACCDF3044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99C7D782-4BC1-4534-9055-68AE80D003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C5761-EAA2-4B2E-B325-F1092DD4F6D7}" type="datetimeFigureOut">
              <a:rPr lang="en-GB" smtClean="0"/>
              <a:t>04/02/2021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590922A9-2794-4C82-A677-CEA10C9051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3E5C5C0D-425E-48BB-B110-6BA4A3600E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8E171-2E4E-4C87-B4DA-FFD95B49A7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20628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61046B1D-8B6C-4536-9516-901AD42AD9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02275AD3-8C4E-4D2F-9C16-8C14C61FA8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45D7DE98-1016-4AE2-A9B7-79F21A8001B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2C5761-EAA2-4B2E-B325-F1092DD4F6D7}" type="datetimeFigureOut">
              <a:rPr lang="en-GB" smtClean="0"/>
              <a:t>04/02/2021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27BCED1C-9FC3-4F83-A43F-8FF4AE46B0C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586CEB97-0F75-4472-9D6C-B6B03053946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8E171-2E4E-4C87-B4DA-FFD95B49A7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07340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rimaryhomeworkhelp.co.uk/romans/food.html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01768" y="223516"/>
            <a:ext cx="1177558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sz="2000" dirty="0" smtClean="0">
              <a:latin typeface="Century Gothic" panose="020B0502020202020204" pitchFamily="34" charset="0"/>
            </a:endParaRPr>
          </a:p>
          <a:p>
            <a:endParaRPr lang="en-GB" sz="2000" dirty="0">
              <a:latin typeface="Century Gothic" panose="020B050202020202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34850" y="214760"/>
            <a:ext cx="11642501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200" dirty="0" smtClean="0">
                <a:latin typeface="Century Gothic" panose="020B0502020202020204" pitchFamily="34" charset="0"/>
              </a:rPr>
              <a:t>Your topic task today is to create a menu for a rich Roman banquet. </a:t>
            </a:r>
          </a:p>
          <a:p>
            <a:endParaRPr lang="en-GB" sz="3200" dirty="0" smtClean="0">
              <a:latin typeface="Century Gothic" panose="020B0502020202020204" pitchFamily="34" charset="0"/>
            </a:endParaRPr>
          </a:p>
          <a:p>
            <a:r>
              <a:rPr lang="en-GB" sz="3200" dirty="0" smtClean="0">
                <a:latin typeface="Century Gothic" panose="020B0502020202020204" pitchFamily="34" charset="0"/>
              </a:rPr>
              <a:t>What did the Romans eat and what sort of food might they have at a banquet? Use what we have learnt in Monday’s topic lesson and perhaps do some research to find out more. Plan out what they would eat for starters, main course and desert. </a:t>
            </a:r>
          </a:p>
          <a:p>
            <a:endParaRPr lang="en-GB" sz="3200" dirty="0" smtClean="0">
              <a:latin typeface="Century Gothic" panose="020B0502020202020204" pitchFamily="34" charset="0"/>
            </a:endParaRPr>
          </a:p>
          <a:p>
            <a:r>
              <a:rPr lang="en-GB" sz="3200" dirty="0" smtClean="0">
                <a:latin typeface="Century Gothic" panose="020B0502020202020204" pitchFamily="34" charset="0"/>
              </a:rPr>
              <a:t>Remember </a:t>
            </a:r>
            <a:r>
              <a:rPr lang="en-GB" sz="3200" dirty="0">
                <a:latin typeface="Century Gothic" panose="020B0502020202020204" pitchFamily="34" charset="0"/>
              </a:rPr>
              <a:t>you will want to impress all your guests and the menu must tell them what is in each dish! Perhaps you could even have a pretend Roman banquet</a:t>
            </a:r>
            <a:r>
              <a:rPr lang="en-GB" sz="3200" dirty="0" smtClean="0">
                <a:latin typeface="Century Gothic" panose="020B0502020202020204" pitchFamily="34" charset="0"/>
              </a:rPr>
              <a:t>.</a:t>
            </a:r>
            <a:endParaRPr lang="en-GB" sz="32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9942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01768" y="223516"/>
            <a:ext cx="1177558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sz="2000" dirty="0" smtClean="0">
              <a:latin typeface="Century Gothic" panose="020B0502020202020204" pitchFamily="34" charset="0"/>
            </a:endParaRPr>
          </a:p>
          <a:p>
            <a:endParaRPr lang="en-GB" sz="2000" dirty="0">
              <a:latin typeface="Century Gothic" panose="020B050202020202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01767" y="223516"/>
            <a:ext cx="11633917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200" b="1" dirty="0">
                <a:latin typeface="Century Gothic" panose="020B0502020202020204" pitchFamily="34" charset="0"/>
              </a:rPr>
              <a:t>Cool</a:t>
            </a:r>
            <a:r>
              <a:rPr lang="en-GB" sz="3200" dirty="0">
                <a:latin typeface="Century Gothic" panose="020B0502020202020204" pitchFamily="34" charset="0"/>
              </a:rPr>
              <a:t> – </a:t>
            </a:r>
            <a:r>
              <a:rPr lang="en-GB" sz="3200" dirty="0" smtClean="0">
                <a:latin typeface="Century Gothic" panose="020B0502020202020204" pitchFamily="34" charset="0"/>
              </a:rPr>
              <a:t>Draw a picture of each food for the banquet.</a:t>
            </a:r>
          </a:p>
          <a:p>
            <a:endParaRPr lang="en-GB" sz="3200" dirty="0">
              <a:latin typeface="Century Gothic" panose="020B0502020202020204" pitchFamily="34" charset="0"/>
            </a:endParaRPr>
          </a:p>
          <a:p>
            <a:r>
              <a:rPr lang="en-GB" sz="3200" b="1" dirty="0">
                <a:latin typeface="Century Gothic" panose="020B0502020202020204" pitchFamily="34" charset="0"/>
              </a:rPr>
              <a:t>Warm</a:t>
            </a:r>
            <a:r>
              <a:rPr lang="en-GB" sz="3200" dirty="0">
                <a:latin typeface="Century Gothic" panose="020B0502020202020204" pitchFamily="34" charset="0"/>
              </a:rPr>
              <a:t> – </a:t>
            </a:r>
            <a:r>
              <a:rPr lang="en-GB" sz="3200" dirty="0" smtClean="0">
                <a:latin typeface="Century Gothic" panose="020B0502020202020204" pitchFamily="34" charset="0"/>
              </a:rPr>
              <a:t>Create a menu and write and draw each food for the banquet.</a:t>
            </a:r>
          </a:p>
          <a:p>
            <a:endParaRPr lang="en-GB" sz="3200" dirty="0">
              <a:latin typeface="Century Gothic" panose="020B0502020202020204" pitchFamily="34" charset="0"/>
            </a:endParaRPr>
          </a:p>
          <a:p>
            <a:r>
              <a:rPr lang="en-GB" sz="3200" b="1" dirty="0">
                <a:latin typeface="Century Gothic" panose="020B0502020202020204" pitchFamily="34" charset="0"/>
              </a:rPr>
              <a:t>Boiling</a:t>
            </a:r>
            <a:r>
              <a:rPr lang="en-GB" sz="3200" dirty="0">
                <a:latin typeface="Century Gothic" panose="020B0502020202020204" pitchFamily="34" charset="0"/>
              </a:rPr>
              <a:t> – </a:t>
            </a:r>
            <a:r>
              <a:rPr lang="en-GB" sz="3200" dirty="0" smtClean="0">
                <a:latin typeface="Century Gothic" panose="020B0502020202020204" pitchFamily="34" charset="0"/>
              </a:rPr>
              <a:t>Create your menu and find out how the Romans got their food</a:t>
            </a:r>
            <a:r>
              <a:rPr lang="en-GB" sz="3200" dirty="0" smtClean="0">
                <a:latin typeface="Century Gothic" panose="020B0502020202020204" pitchFamily="34" charset="0"/>
              </a:rPr>
              <a:t>.</a:t>
            </a:r>
          </a:p>
          <a:p>
            <a:endParaRPr lang="en-GB" sz="3200" dirty="0" smtClean="0">
              <a:latin typeface="Century Gothic" panose="020B0502020202020204" pitchFamily="34" charset="0"/>
            </a:endParaRPr>
          </a:p>
          <a:p>
            <a:endParaRPr lang="en-GB" sz="3200" dirty="0">
              <a:latin typeface="Century Gothic" panose="020B0502020202020204" pitchFamily="34" charset="0"/>
            </a:endParaRPr>
          </a:p>
          <a:p>
            <a:r>
              <a:rPr lang="en-GB" sz="2400" dirty="0" smtClean="0">
                <a:latin typeface="Century Gothic" panose="020B0502020202020204" pitchFamily="34" charset="0"/>
              </a:rPr>
              <a:t>Find more information here…</a:t>
            </a:r>
            <a:endParaRPr lang="en-GB" sz="2400" dirty="0">
              <a:latin typeface="Century Gothic" panose="020B0502020202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994941" y="5286492"/>
            <a:ext cx="962180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hlinkClick r:id="rId2"/>
              </a:rPr>
              <a:t>http://</a:t>
            </a:r>
            <a:r>
              <a:rPr lang="en-GB" dirty="0" smtClean="0">
                <a:hlinkClick r:id="rId2"/>
              </a:rPr>
              <a:t>www.primaryhomeworkhelp.co.uk/romans/food.html</a:t>
            </a:r>
            <a:r>
              <a:rPr lang="en-GB" dirty="0" smtClean="0"/>
              <a:t>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2587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01768" y="223516"/>
            <a:ext cx="1177558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sz="2000" dirty="0" smtClean="0">
              <a:latin typeface="Century Gothic" panose="020B0502020202020204" pitchFamily="34" charset="0"/>
            </a:endParaRPr>
          </a:p>
          <a:p>
            <a:endParaRPr lang="en-GB" sz="2000" dirty="0">
              <a:latin typeface="Century Gothic" panose="020B0502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01768" y="223516"/>
            <a:ext cx="11775584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GB" sz="2400" b="1" u="sng" dirty="0">
                <a:solidFill>
                  <a:srgbClr val="002060"/>
                </a:solidFill>
                <a:latin typeface="Century Gothic"/>
                <a:ea typeface="Calibri"/>
                <a:cs typeface="Times New Roman"/>
              </a:rPr>
              <a:t>Meals</a:t>
            </a:r>
            <a:endParaRPr lang="en-GB" sz="2400" b="1" u="sng" dirty="0">
              <a:solidFill>
                <a:srgbClr val="002060"/>
              </a:solidFill>
              <a:ea typeface="Calibri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en-GB" sz="2400" dirty="0">
                <a:solidFill>
                  <a:srgbClr val="002060"/>
                </a:solidFill>
                <a:latin typeface="Century Gothic"/>
                <a:ea typeface="Calibri"/>
                <a:cs typeface="Times New Roman"/>
              </a:rPr>
              <a:t>Typically, the Romans ate three meals a day.</a:t>
            </a:r>
            <a:endParaRPr lang="en-GB" sz="2400" dirty="0">
              <a:solidFill>
                <a:srgbClr val="002060"/>
              </a:solidFill>
              <a:ea typeface="Calibri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en-GB" sz="2400" b="1" dirty="0">
                <a:solidFill>
                  <a:srgbClr val="002060"/>
                </a:solidFill>
                <a:latin typeface="Century Gothic"/>
                <a:ea typeface="Calibri"/>
                <a:cs typeface="Times New Roman"/>
              </a:rPr>
              <a:t>Breakfast - </a:t>
            </a:r>
            <a:r>
              <a:rPr lang="en-GB" sz="2400" b="1" dirty="0" err="1">
                <a:solidFill>
                  <a:srgbClr val="002060"/>
                </a:solidFill>
                <a:latin typeface="Century Gothic"/>
                <a:ea typeface="Calibri"/>
                <a:cs typeface="Times New Roman"/>
              </a:rPr>
              <a:t>ientaculum</a:t>
            </a:r>
            <a:endParaRPr lang="en-GB" sz="2400" dirty="0">
              <a:solidFill>
                <a:srgbClr val="002060"/>
              </a:solidFill>
              <a:ea typeface="Calibri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en-GB" sz="2400" dirty="0">
                <a:solidFill>
                  <a:srgbClr val="002060"/>
                </a:solidFill>
                <a:latin typeface="Century Gothic"/>
                <a:ea typeface="Calibri"/>
                <a:cs typeface="Times New Roman"/>
              </a:rPr>
              <a:t>The Romans ate a breakfast of bread or a wheat pancake eaten with dates and honey.</a:t>
            </a:r>
            <a:endParaRPr lang="en-GB" sz="2400" dirty="0">
              <a:solidFill>
                <a:srgbClr val="002060"/>
              </a:solidFill>
              <a:ea typeface="Calibri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en-GB" sz="2400" b="1" dirty="0">
                <a:solidFill>
                  <a:srgbClr val="002060"/>
                </a:solidFill>
                <a:latin typeface="Century Gothic"/>
                <a:ea typeface="Calibri"/>
                <a:cs typeface="Times New Roman"/>
              </a:rPr>
              <a:t>Lunch - </a:t>
            </a:r>
            <a:r>
              <a:rPr lang="en-GB" sz="2400" b="1" dirty="0" err="1">
                <a:solidFill>
                  <a:srgbClr val="002060"/>
                </a:solidFill>
                <a:latin typeface="Century Gothic"/>
                <a:ea typeface="Calibri"/>
                <a:cs typeface="Times New Roman"/>
              </a:rPr>
              <a:t>prandium</a:t>
            </a:r>
            <a:endParaRPr lang="en-GB" sz="2400" dirty="0">
              <a:solidFill>
                <a:srgbClr val="002060"/>
              </a:solidFill>
              <a:ea typeface="Calibri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en-GB" sz="2400" dirty="0">
                <a:solidFill>
                  <a:srgbClr val="002060"/>
                </a:solidFill>
                <a:latin typeface="Century Gothic"/>
                <a:ea typeface="Calibri"/>
                <a:cs typeface="Times New Roman"/>
              </a:rPr>
              <a:t>At midday they ate a light meal of fish, cold meat, bread and vegetables. Often the meal consisted of the leftovers of the previous day's </a:t>
            </a:r>
            <a:r>
              <a:rPr lang="en-GB" sz="2400" i="1" dirty="0" err="1">
                <a:solidFill>
                  <a:srgbClr val="002060"/>
                </a:solidFill>
                <a:latin typeface="Century Gothic"/>
                <a:ea typeface="Calibri"/>
                <a:cs typeface="Times New Roman"/>
              </a:rPr>
              <a:t>cena</a:t>
            </a:r>
            <a:r>
              <a:rPr lang="en-GB" sz="2400" dirty="0">
                <a:solidFill>
                  <a:srgbClr val="002060"/>
                </a:solidFill>
                <a:latin typeface="Century Gothic"/>
                <a:ea typeface="Calibri"/>
                <a:cs typeface="Times New Roman"/>
              </a:rPr>
              <a:t>.</a:t>
            </a:r>
            <a:endParaRPr lang="en-GB" sz="2400" dirty="0">
              <a:solidFill>
                <a:srgbClr val="002060"/>
              </a:solidFill>
              <a:ea typeface="Calibri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en-GB" sz="2400" b="1" dirty="0">
                <a:solidFill>
                  <a:srgbClr val="002060"/>
                </a:solidFill>
                <a:latin typeface="Century Gothic"/>
                <a:ea typeface="Calibri"/>
                <a:cs typeface="Times New Roman"/>
              </a:rPr>
              <a:t>Dinner - </a:t>
            </a:r>
            <a:r>
              <a:rPr lang="en-GB" sz="2400" b="1" dirty="0" err="1">
                <a:solidFill>
                  <a:srgbClr val="002060"/>
                </a:solidFill>
                <a:latin typeface="Century Gothic"/>
                <a:ea typeface="Calibri"/>
                <a:cs typeface="Times New Roman"/>
              </a:rPr>
              <a:t>cena</a:t>
            </a:r>
            <a:r>
              <a:rPr lang="en-GB" sz="2400" b="1" dirty="0">
                <a:solidFill>
                  <a:srgbClr val="002060"/>
                </a:solidFill>
                <a:latin typeface="Century Gothic"/>
                <a:ea typeface="Calibri"/>
                <a:cs typeface="Times New Roman"/>
              </a:rPr>
              <a:t> - The main meal</a:t>
            </a:r>
            <a:endParaRPr lang="en-GB" sz="2400" dirty="0">
              <a:solidFill>
                <a:srgbClr val="002060"/>
              </a:solidFill>
              <a:ea typeface="Calibri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en-GB" sz="2400" dirty="0">
                <a:solidFill>
                  <a:srgbClr val="002060"/>
                </a:solidFill>
                <a:latin typeface="Century Gothic"/>
                <a:ea typeface="Calibri"/>
                <a:cs typeface="Times New Roman"/>
              </a:rPr>
              <a:t>What was eaten for dinner varied among classes. The poor might only eat a simple meal of vegetables and porridge, whereas the rich could enjoy such luxuries as several course meals and exotic food and wine.</a:t>
            </a:r>
            <a:endParaRPr lang="en-GB" sz="2400" dirty="0">
              <a:solidFill>
                <a:srgbClr val="002060"/>
              </a:solidFill>
              <a:ea typeface="Calibri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en-GB" sz="2400" dirty="0">
                <a:solidFill>
                  <a:srgbClr val="002060"/>
                </a:solidFill>
                <a:latin typeface="Century Gothic"/>
                <a:ea typeface="Calibri"/>
                <a:cs typeface="Times New Roman"/>
              </a:rPr>
              <a:t>Wheat was boiled to make the tasteless porridge. To add flavour to the porridge they often added flavourings and relishes as well as vegetables, herbs and a little meat.</a:t>
            </a:r>
            <a:endParaRPr lang="en-GB" sz="2400" dirty="0">
              <a:solidFill>
                <a:srgbClr val="002060"/>
              </a:solidFill>
              <a:ea typeface="Calibri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en-GB" sz="2400" b="1" dirty="0">
                <a:solidFill>
                  <a:srgbClr val="002060"/>
                </a:solidFill>
                <a:latin typeface="Century Gothic"/>
                <a:ea typeface="Calibri"/>
                <a:cs typeface="Times New Roman"/>
              </a:rPr>
              <a:t>Drinks</a:t>
            </a:r>
            <a:endParaRPr lang="en-GB" sz="2400" b="1" dirty="0">
              <a:solidFill>
                <a:srgbClr val="002060"/>
              </a:solidFill>
              <a:ea typeface="Calibri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en-GB" sz="2400" dirty="0">
                <a:solidFill>
                  <a:srgbClr val="002060"/>
                </a:solidFill>
                <a:latin typeface="Century Gothic"/>
                <a:ea typeface="Calibri"/>
                <a:cs typeface="Times New Roman"/>
              </a:rPr>
              <a:t>Wine and water was served in jugs.</a:t>
            </a:r>
            <a:endParaRPr lang="en-GB" sz="2400" dirty="0">
              <a:solidFill>
                <a:srgbClr val="002060"/>
              </a:solidFill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54495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159</Words>
  <Application>Microsoft Office PowerPoint</Application>
  <PresentationFormat>Custom</PresentationFormat>
  <Paragraphs>25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Joanne Unsworth</dc:creator>
  <cp:lastModifiedBy>Staff</cp:lastModifiedBy>
  <cp:revision>14</cp:revision>
  <dcterms:created xsi:type="dcterms:W3CDTF">2021-01-28T16:43:23Z</dcterms:created>
  <dcterms:modified xsi:type="dcterms:W3CDTF">2021-02-04T10:46:11Z</dcterms:modified>
</cp:coreProperties>
</file>