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67" r:id="rId2"/>
    <p:sldId id="262" r:id="rId3"/>
    <p:sldId id="259" r:id="rId4"/>
    <p:sldId id="258" r:id="rId5"/>
    <p:sldId id="261" r:id="rId6"/>
    <p:sldId id="268"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8BFAABBF-78E9-43CE-BED3-3000A1432D34}" type="datetimeFigureOut">
              <a:rPr lang="en-US" smtClean="0"/>
              <a:pPr/>
              <a:t>2/26/2021</a:t>
            </a:fld>
            <a:endParaRPr lang="en-US"/>
          </a:p>
        </p:txBody>
      </p:sp>
      <p:sp>
        <p:nvSpPr>
          <p:cNvPr id="16" name="Slide Number Placeholder 15"/>
          <p:cNvSpPr>
            <a:spLocks noGrp="1"/>
          </p:cNvSpPr>
          <p:nvPr>
            <p:ph type="sldNum" sz="quarter" idx="11"/>
          </p:nvPr>
        </p:nvSpPr>
        <p:spPr/>
        <p:txBody>
          <a:bodyPr/>
          <a:lstStyle/>
          <a:p>
            <a:fld id="{C436E120-4542-4F94-B68D-E571BF5B446C}" type="slidenum">
              <a:rPr lang="en-US" smtClean="0"/>
              <a:pPr/>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BFAABBF-78E9-43CE-BED3-3000A1432D34}" type="datetimeFigureOut">
              <a:rPr lang="en-US" smtClean="0"/>
              <a:pPr/>
              <a:t>2/26/2021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36E120-4542-4F94-B68D-E571BF5B446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BFAABBF-78E9-43CE-BED3-3000A1432D34}" type="datetimeFigureOut">
              <a:rPr lang="en-US" smtClean="0"/>
              <a:pPr/>
              <a:t>2/26/2021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36E120-4542-4F94-B68D-E571BF5B446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8BFAABBF-78E9-43CE-BED3-3000A1432D34}" type="datetimeFigureOut">
              <a:rPr lang="en-US" smtClean="0"/>
              <a:pPr/>
              <a:t>2/26/2021</a:t>
            </a:fld>
            <a:endParaRPr lang="en-US"/>
          </a:p>
        </p:txBody>
      </p:sp>
      <p:sp>
        <p:nvSpPr>
          <p:cNvPr id="15" name="Slide Number Placeholder 14"/>
          <p:cNvSpPr>
            <a:spLocks noGrp="1"/>
          </p:cNvSpPr>
          <p:nvPr>
            <p:ph type="sldNum" sz="quarter" idx="15"/>
          </p:nvPr>
        </p:nvSpPr>
        <p:spPr/>
        <p:txBody>
          <a:bodyPr/>
          <a:lstStyle>
            <a:lvl1pPr algn="ctr">
              <a:defRPr/>
            </a:lvl1pPr>
          </a:lstStyle>
          <a:p>
            <a:fld id="{C436E120-4542-4F94-B68D-E571BF5B446C}" type="slidenum">
              <a:rPr lang="en-US" smtClean="0"/>
              <a:pPr/>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BFAABBF-78E9-43CE-BED3-3000A1432D34}" type="datetimeFigureOut">
              <a:rPr lang="en-US" smtClean="0"/>
              <a:pPr/>
              <a:t>2/26/2021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36E120-4542-4F94-B68D-E571BF5B446C}" type="slidenum">
              <a:rPr lang="en-US" smtClean="0"/>
              <a:pPr/>
              <a:t>‹#›</a:t>
            </a:fld>
            <a:endParaRPr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8BFAABBF-78E9-43CE-BED3-3000A1432D34}" type="datetimeFigureOut">
              <a:rPr lang="en-US" smtClean="0"/>
              <a:pPr/>
              <a:t>2/26/2021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36E120-4542-4F94-B68D-E571BF5B446C}"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C436E120-4542-4F94-B68D-E571BF5B446C}" type="slidenum">
              <a:rPr lang="en-US" smtClean="0"/>
              <a:pPr/>
              <a:t>‹#›</a:t>
            </a:fld>
            <a:endParaRPr lang="en-US"/>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8BFAABBF-78E9-43CE-BED3-3000A1432D34}" type="datetimeFigureOut">
              <a:rPr lang="en-US" smtClean="0"/>
              <a:pPr/>
              <a:t>2/26/2021</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8BFAABBF-78E9-43CE-BED3-3000A1432D34}" type="datetimeFigureOut">
              <a:rPr lang="en-US" smtClean="0"/>
              <a:pPr/>
              <a:t>2/26/2021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436E120-4542-4F94-B68D-E571BF5B446C}"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FAABBF-78E9-43CE-BED3-3000A1432D34}" type="datetimeFigureOut">
              <a:rPr lang="en-US" smtClean="0"/>
              <a:pPr/>
              <a:t>2/26/2021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436E120-4542-4F94-B68D-E571BF5B446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8BFAABBF-78E9-43CE-BED3-3000A1432D34}" type="datetimeFigureOut">
              <a:rPr lang="en-US" smtClean="0"/>
              <a:pPr/>
              <a:t>2/26/2021</a:t>
            </a:fld>
            <a:endParaRPr lang="en-US"/>
          </a:p>
        </p:txBody>
      </p:sp>
      <p:sp>
        <p:nvSpPr>
          <p:cNvPr id="9" name="Slide Number Placeholder 8"/>
          <p:cNvSpPr>
            <a:spLocks noGrp="1"/>
          </p:cNvSpPr>
          <p:nvPr>
            <p:ph type="sldNum" sz="quarter" idx="15"/>
          </p:nvPr>
        </p:nvSpPr>
        <p:spPr/>
        <p:txBody>
          <a:bodyPr/>
          <a:lstStyle/>
          <a:p>
            <a:fld id="{C436E120-4542-4F94-B68D-E571BF5B446C}" type="slidenum">
              <a:rPr lang="en-US" smtClean="0"/>
              <a:pPr/>
              <a:t>‹#›</a:t>
            </a:fld>
            <a:endParaRPr lang="en-US"/>
          </a:p>
        </p:txBody>
      </p:sp>
      <p:sp>
        <p:nvSpPr>
          <p:cNvPr id="10" name="Footer Placeholder 9"/>
          <p:cNvSpPr>
            <a:spLocks noGrp="1"/>
          </p:cNvSpPr>
          <p:nvPr>
            <p:ph type="ftr" sz="quarter" idx="16"/>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8BFAABBF-78E9-43CE-BED3-3000A1432D34}" type="datetimeFigureOut">
              <a:rPr lang="en-US" smtClean="0"/>
              <a:pPr/>
              <a:t>2/26/2021</a:t>
            </a:fld>
            <a:endParaRPr lang="en-US"/>
          </a:p>
        </p:txBody>
      </p:sp>
      <p:sp>
        <p:nvSpPr>
          <p:cNvPr id="9" name="Slide Number Placeholder 8"/>
          <p:cNvSpPr>
            <a:spLocks noGrp="1"/>
          </p:cNvSpPr>
          <p:nvPr>
            <p:ph type="sldNum" sz="quarter" idx="11"/>
          </p:nvPr>
        </p:nvSpPr>
        <p:spPr/>
        <p:txBody>
          <a:bodyPr/>
          <a:lstStyle/>
          <a:p>
            <a:fld id="{C436E120-4542-4F94-B68D-E571BF5B446C}"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8BFAABBF-78E9-43CE-BED3-3000A1432D34}" type="datetimeFigureOut">
              <a:rPr lang="en-US" smtClean="0"/>
              <a:pPr/>
              <a:t>2/26/2021</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C436E120-4542-4F94-B68D-E571BF5B446C}" type="slidenum">
              <a:rPr lang="en-US" smtClean="0"/>
              <a:pPr/>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362200"/>
            <a:ext cx="8229600" cy="3474720"/>
          </a:xfrm>
        </p:spPr>
        <p:txBody>
          <a:bodyPr>
            <a:normAutofit lnSpcReduction="10000"/>
          </a:bodyPr>
          <a:lstStyle/>
          <a:p>
            <a:pPr marL="742950" indent="-742950">
              <a:buAutoNum type="arabicPeriod"/>
            </a:pPr>
            <a:r>
              <a:rPr lang="en-US" sz="3200" dirty="0" smtClean="0">
                <a:latin typeface="Century Gothic" panose="020B0502020202020204" pitchFamily="34" charset="0"/>
                <a:cs typeface="Aharoni" pitchFamily="2" charset="-79"/>
              </a:rPr>
              <a:t>Jewellery </a:t>
            </a:r>
            <a:r>
              <a:rPr lang="en-US" sz="3200" dirty="0">
                <a:latin typeface="Century Gothic" panose="020B0502020202020204" pitchFamily="34" charset="0"/>
                <a:cs typeface="Aharoni" pitchFamily="2" charset="-79"/>
              </a:rPr>
              <a:t>tells a story about where the material comes from to make it.</a:t>
            </a:r>
          </a:p>
          <a:p>
            <a:pPr marL="742950" indent="-742950">
              <a:buAutoNum type="arabicPeriod"/>
            </a:pPr>
            <a:r>
              <a:rPr lang="en-US" sz="3200" dirty="0" smtClean="0">
                <a:latin typeface="Century Gothic" panose="020B0502020202020204" pitchFamily="34" charset="0"/>
                <a:cs typeface="Aharoni" pitchFamily="2" charset="-79"/>
              </a:rPr>
              <a:t>Jewellery </a:t>
            </a:r>
            <a:r>
              <a:rPr lang="en-US" sz="3200" dirty="0">
                <a:latin typeface="Century Gothic" panose="020B0502020202020204" pitchFamily="34" charset="0"/>
                <a:cs typeface="Aharoni" pitchFamily="2" charset="-79"/>
              </a:rPr>
              <a:t>is a symbol of power and wealth.</a:t>
            </a:r>
          </a:p>
          <a:p>
            <a:pPr marL="742950" indent="-742950">
              <a:buAutoNum type="arabicPeriod"/>
            </a:pPr>
            <a:r>
              <a:rPr lang="en-US" sz="3200" dirty="0" smtClean="0">
                <a:latin typeface="Century Gothic" panose="020B0502020202020204" pitchFamily="34" charset="0"/>
                <a:cs typeface="Aharoni" pitchFamily="2" charset="-79"/>
              </a:rPr>
              <a:t>Jewellery </a:t>
            </a:r>
            <a:r>
              <a:rPr lang="en-US" sz="3200" dirty="0">
                <a:latin typeface="Century Gothic" panose="020B0502020202020204" pitchFamily="34" charset="0"/>
                <a:cs typeface="Aharoni" pitchFamily="2" charset="-79"/>
              </a:rPr>
              <a:t>is still used on the same parts of the body as it was in Ancient Rome.</a:t>
            </a:r>
          </a:p>
          <a:p>
            <a:pPr marL="742950" indent="-742950">
              <a:buAutoNum type="arabicPeriod"/>
            </a:pPr>
            <a:endParaRPr lang="en-US" sz="3200" dirty="0">
              <a:latin typeface="Aharoni" pitchFamily="2" charset="-79"/>
              <a:cs typeface="Aharoni" pitchFamily="2" charset="-79"/>
            </a:endParaRPr>
          </a:p>
        </p:txBody>
      </p:sp>
      <p:sp>
        <p:nvSpPr>
          <p:cNvPr id="2" name="Title 1"/>
          <p:cNvSpPr>
            <a:spLocks noGrp="1"/>
          </p:cNvSpPr>
          <p:nvPr>
            <p:ph type="title"/>
          </p:nvPr>
        </p:nvSpPr>
        <p:spPr>
          <a:xfrm>
            <a:off x="457200" y="838200"/>
            <a:ext cx="8229600" cy="1219200"/>
          </a:xfrm>
        </p:spPr>
        <p:txBody>
          <a:bodyPr>
            <a:normAutofit fontScale="90000"/>
          </a:bodyPr>
          <a:lstStyle/>
          <a:p>
            <a:pPr algn="ctr"/>
            <a:r>
              <a:rPr lang="en-US" b="1" dirty="0" smtClean="0">
                <a:solidFill>
                  <a:schemeClr val="tx1"/>
                </a:solidFill>
                <a:latin typeface="Century Gothic" panose="020B0502020202020204" pitchFamily="34" charset="0"/>
              </a:rPr>
              <a:t>Why jewellery was important in Roman times.</a:t>
            </a:r>
            <a:endParaRPr lang="en-US" b="1" dirty="0">
              <a:solidFill>
                <a:schemeClr val="tx1"/>
              </a:solidFill>
              <a:latin typeface="Century Gothic" panose="020B0502020202020204" pitchFamily="34" charset="0"/>
            </a:endParaRPr>
          </a:p>
        </p:txBody>
      </p:sp>
      <p:sp>
        <p:nvSpPr>
          <p:cNvPr id="4" name="Rectangle 3"/>
          <p:cNvSpPr/>
          <p:nvPr/>
        </p:nvSpPr>
        <p:spPr>
          <a:xfrm>
            <a:off x="76200" y="0"/>
            <a:ext cx="8458199" cy="461665"/>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2400" dirty="0" smtClean="0">
                <a:latin typeface="Century Gothic" panose="020B0502020202020204" pitchFamily="34" charset="0"/>
              </a:rPr>
              <a:t>Wednesday </a:t>
            </a:r>
            <a:r>
              <a:rPr lang="en-GB" sz="2400" dirty="0" smtClean="0">
                <a:latin typeface="Century Gothic" panose="020B0502020202020204" pitchFamily="34" charset="0"/>
              </a:rPr>
              <a:t>topic task</a:t>
            </a:r>
            <a:endParaRPr lang="en-GB" sz="2400" dirty="0">
              <a:latin typeface="Century Gothic" panose="020B0502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pPr algn="ctr"/>
            <a:r>
              <a:rPr lang="en-US" b="1" dirty="0" smtClean="0">
                <a:latin typeface="Century Gothic" panose="020B0502020202020204" pitchFamily="34" charset="0"/>
              </a:rPr>
              <a:t>Roman Jewellery</a:t>
            </a:r>
            <a:endParaRPr lang="en-US" b="1" dirty="0">
              <a:latin typeface="Century Gothic" panose="020B0502020202020204" pitchFamily="34" charset="0"/>
            </a:endParaRPr>
          </a:p>
        </p:txBody>
      </p:sp>
      <p:sp>
        <p:nvSpPr>
          <p:cNvPr id="4" name="Rectangle 3"/>
          <p:cNvSpPr/>
          <p:nvPr/>
        </p:nvSpPr>
        <p:spPr>
          <a:xfrm>
            <a:off x="152400" y="762000"/>
            <a:ext cx="8839200" cy="5847755"/>
          </a:xfrm>
          <a:prstGeom prst="rect">
            <a:avLst/>
          </a:prstGeom>
        </p:spPr>
        <p:txBody>
          <a:bodyPr wrap="square">
            <a:spAutoFit/>
          </a:bodyPr>
          <a:lstStyle/>
          <a:p>
            <a:pPr>
              <a:buNone/>
            </a:pPr>
            <a:r>
              <a:rPr lang="en-US" sz="2200" dirty="0" smtClean="0">
                <a:latin typeface="Century Gothic" panose="020B0502020202020204" pitchFamily="34" charset="0"/>
                <a:cs typeface="Aharoni" pitchFamily="2" charset="-79"/>
              </a:rPr>
              <a:t>Roman </a:t>
            </a:r>
            <a:r>
              <a:rPr lang="en-US" sz="2200" dirty="0">
                <a:latin typeface="Century Gothic" panose="020B0502020202020204" pitchFamily="34" charset="0"/>
                <a:cs typeface="Aharoni" pitchFamily="2" charset="-79"/>
              </a:rPr>
              <a:t>women had mirrors made of highly polished metal. </a:t>
            </a:r>
            <a:br>
              <a:rPr lang="en-US" sz="2200" dirty="0">
                <a:latin typeface="Century Gothic" panose="020B0502020202020204" pitchFamily="34" charset="0"/>
                <a:cs typeface="Aharoni" pitchFamily="2" charset="-79"/>
              </a:rPr>
            </a:br>
            <a:r>
              <a:rPr lang="en-US" sz="2200" dirty="0">
                <a:latin typeface="Century Gothic" panose="020B0502020202020204" pitchFamily="34" charset="0"/>
                <a:cs typeface="Aharoni" pitchFamily="2" charset="-79"/>
              </a:rPr>
              <a:t/>
            </a:r>
            <a:br>
              <a:rPr lang="en-US" sz="2200" dirty="0">
                <a:latin typeface="Century Gothic" panose="020B0502020202020204" pitchFamily="34" charset="0"/>
                <a:cs typeface="Aharoni" pitchFamily="2" charset="-79"/>
              </a:rPr>
            </a:br>
            <a:r>
              <a:rPr lang="en-US" sz="2200" dirty="0">
                <a:latin typeface="Century Gothic" panose="020B0502020202020204" pitchFamily="34" charset="0"/>
                <a:cs typeface="Aharoni" pitchFamily="2" charset="-79"/>
              </a:rPr>
              <a:t>Necklaces and bracelets were made out of brightly </a:t>
            </a:r>
            <a:r>
              <a:rPr lang="en-US" sz="2200" dirty="0" err="1">
                <a:latin typeface="Century Gothic" panose="020B0502020202020204" pitchFamily="34" charset="0"/>
                <a:cs typeface="Aharoni" pitchFamily="2" charset="-79"/>
              </a:rPr>
              <a:t>coloured</a:t>
            </a:r>
            <a:r>
              <a:rPr lang="en-US" sz="2200" dirty="0">
                <a:latin typeface="Century Gothic" panose="020B0502020202020204" pitchFamily="34" charset="0"/>
                <a:cs typeface="Aharoni" pitchFamily="2" charset="-79"/>
              </a:rPr>
              <a:t> glass beads and polished stones. Pearls were also used. </a:t>
            </a:r>
            <a:br>
              <a:rPr lang="en-US" sz="2200" dirty="0">
                <a:latin typeface="Century Gothic" panose="020B0502020202020204" pitchFamily="34" charset="0"/>
                <a:cs typeface="Aharoni" pitchFamily="2" charset="-79"/>
              </a:rPr>
            </a:br>
            <a:r>
              <a:rPr lang="en-US" sz="2200" dirty="0">
                <a:latin typeface="Century Gothic" panose="020B0502020202020204" pitchFamily="34" charset="0"/>
                <a:cs typeface="Aharoni" pitchFamily="2" charset="-79"/>
              </a:rPr>
              <a:t/>
            </a:r>
            <a:br>
              <a:rPr lang="en-US" sz="2200" dirty="0">
                <a:latin typeface="Century Gothic" panose="020B0502020202020204" pitchFamily="34" charset="0"/>
                <a:cs typeface="Aharoni" pitchFamily="2" charset="-79"/>
              </a:rPr>
            </a:br>
            <a:r>
              <a:rPr lang="en-US" sz="2200" dirty="0">
                <a:latin typeface="Century Gothic" panose="020B0502020202020204" pitchFamily="34" charset="0"/>
                <a:cs typeface="Aharoni" pitchFamily="2" charset="-79"/>
              </a:rPr>
              <a:t>As well as necklaces and bracelets, Roman women would also wear ear-rings and friendship rings. </a:t>
            </a:r>
          </a:p>
          <a:p>
            <a:pPr>
              <a:buNone/>
            </a:pPr>
            <a:r>
              <a:rPr lang="en-US" sz="2200" dirty="0">
                <a:latin typeface="Century Gothic" panose="020B0502020202020204" pitchFamily="34" charset="0"/>
                <a:cs typeface="Aharoni" pitchFamily="2" charset="-79"/>
              </a:rPr>
              <a:t/>
            </a:r>
            <a:br>
              <a:rPr lang="en-US" sz="2200" dirty="0">
                <a:latin typeface="Century Gothic" panose="020B0502020202020204" pitchFamily="34" charset="0"/>
                <a:cs typeface="Aharoni" pitchFamily="2" charset="-79"/>
              </a:rPr>
            </a:br>
            <a:r>
              <a:rPr lang="en-GB" sz="2200" dirty="0">
                <a:latin typeface="Century Gothic" panose="020B0502020202020204" pitchFamily="34" charset="0"/>
                <a:cs typeface="Aharoni" pitchFamily="2" charset="-79"/>
              </a:rPr>
              <a:t>Clothes pins were worn and also decorated as items of jewellery. Jewelled and decorated hair-pins were also popular with the Roman ladies. </a:t>
            </a:r>
            <a:br>
              <a:rPr lang="en-GB" sz="2200" dirty="0">
                <a:latin typeface="Century Gothic" panose="020B0502020202020204" pitchFamily="34" charset="0"/>
                <a:cs typeface="Aharoni" pitchFamily="2" charset="-79"/>
              </a:rPr>
            </a:br>
            <a:r>
              <a:rPr lang="en-GB" sz="2200" dirty="0">
                <a:latin typeface="Century Gothic" panose="020B0502020202020204" pitchFamily="34" charset="0"/>
                <a:cs typeface="Aharoni" pitchFamily="2" charset="-79"/>
              </a:rPr>
              <a:t/>
            </a:r>
            <a:br>
              <a:rPr lang="en-GB" sz="2200" dirty="0">
                <a:latin typeface="Century Gothic" panose="020B0502020202020204" pitchFamily="34" charset="0"/>
                <a:cs typeface="Aharoni" pitchFamily="2" charset="-79"/>
              </a:rPr>
            </a:br>
            <a:r>
              <a:rPr lang="en-GB" sz="2200" dirty="0">
                <a:latin typeface="Century Gothic" panose="020B0502020202020204" pitchFamily="34" charset="0"/>
                <a:cs typeface="Aharoni" pitchFamily="2" charset="-79"/>
              </a:rPr>
              <a:t>Roman men only wore finger rings and it was expected that they should only wear one. </a:t>
            </a:r>
          </a:p>
          <a:p>
            <a:pPr>
              <a:buNone/>
            </a:pPr>
            <a:endParaRPr lang="en-GB" sz="2200" dirty="0">
              <a:latin typeface="Century Gothic" panose="020B0502020202020204" pitchFamily="34" charset="0"/>
              <a:cs typeface="Aharoni" pitchFamily="2" charset="-79"/>
            </a:endParaRPr>
          </a:p>
          <a:p>
            <a:pPr>
              <a:buNone/>
            </a:pPr>
            <a:r>
              <a:rPr lang="en-GB" sz="2200" dirty="0">
                <a:latin typeface="Century Gothic" panose="020B0502020202020204" pitchFamily="34" charset="0"/>
                <a:cs typeface="Aharoni" pitchFamily="2" charset="-79"/>
              </a:rPr>
              <a:t>Even in Roman times though there were people who ignored tradition and some Roman men wore rings on every finger! </a:t>
            </a:r>
            <a:endParaRPr lang="en-GB" sz="2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roman jewl.jpg"/>
          <p:cNvPicPr>
            <a:picLocks noGrp="1" noChangeAspect="1"/>
          </p:cNvPicPr>
          <p:nvPr>
            <p:ph idx="1"/>
          </p:nvPr>
        </p:nvPicPr>
        <p:blipFill>
          <a:blip r:embed="rId2"/>
          <a:stretch>
            <a:fillRect/>
          </a:stretch>
        </p:blipFill>
        <p:spPr>
          <a:xfrm>
            <a:off x="3467966" y="3048000"/>
            <a:ext cx="2447925" cy="2447925"/>
          </a:xfrm>
        </p:spPr>
      </p:pic>
      <p:sp>
        <p:nvSpPr>
          <p:cNvPr id="2" name="Title 1"/>
          <p:cNvSpPr>
            <a:spLocks noGrp="1"/>
          </p:cNvSpPr>
          <p:nvPr>
            <p:ph type="title"/>
          </p:nvPr>
        </p:nvSpPr>
        <p:spPr/>
        <p:txBody>
          <a:bodyPr>
            <a:normAutofit fontScale="90000"/>
          </a:bodyPr>
          <a:lstStyle/>
          <a:p>
            <a:pPr algn="ctr"/>
            <a:r>
              <a:rPr lang="en-US" b="1" dirty="0">
                <a:latin typeface="Century Gothic" panose="020B0502020202020204" pitchFamily="34" charset="0"/>
              </a:rPr>
              <a:t>Bracelets, rings, necklaces </a:t>
            </a:r>
            <a:r>
              <a:rPr lang="en-US" b="1" dirty="0" smtClean="0">
                <a:latin typeface="Century Gothic" panose="020B0502020202020204" pitchFamily="34" charset="0"/>
              </a:rPr>
              <a:t/>
            </a:r>
            <a:br>
              <a:rPr lang="en-US" b="1" dirty="0" smtClean="0">
                <a:latin typeface="Century Gothic" panose="020B0502020202020204" pitchFamily="34" charset="0"/>
              </a:rPr>
            </a:br>
            <a:r>
              <a:rPr lang="en-US" b="1" dirty="0" smtClean="0">
                <a:latin typeface="Century Gothic" panose="020B0502020202020204" pitchFamily="34" charset="0"/>
              </a:rPr>
              <a:t>and </a:t>
            </a:r>
            <a:r>
              <a:rPr lang="en-US" b="1" dirty="0">
                <a:latin typeface="Century Gothic" panose="020B0502020202020204" pitchFamily="34" charset="0"/>
              </a:rPr>
              <a:t>more! </a:t>
            </a:r>
          </a:p>
        </p:txBody>
      </p:sp>
      <p:pic>
        <p:nvPicPr>
          <p:cNvPr id="5" name="Picture 4" descr="necklace roman.jpg"/>
          <p:cNvPicPr>
            <a:picLocks noChangeAspect="1"/>
          </p:cNvPicPr>
          <p:nvPr/>
        </p:nvPicPr>
        <p:blipFill>
          <a:blip r:embed="rId3"/>
          <a:stretch>
            <a:fillRect/>
          </a:stretch>
        </p:blipFill>
        <p:spPr>
          <a:xfrm>
            <a:off x="533400" y="4114800"/>
            <a:ext cx="2667000" cy="2143125"/>
          </a:xfrm>
          <a:prstGeom prst="rect">
            <a:avLst/>
          </a:prstGeom>
        </p:spPr>
      </p:pic>
      <p:pic>
        <p:nvPicPr>
          <p:cNvPr id="6" name="Picture 5" descr="roman jewellry.png"/>
          <p:cNvPicPr>
            <a:picLocks noChangeAspect="1"/>
          </p:cNvPicPr>
          <p:nvPr/>
        </p:nvPicPr>
        <p:blipFill>
          <a:blip r:embed="rId4"/>
          <a:stretch>
            <a:fillRect/>
          </a:stretch>
        </p:blipFill>
        <p:spPr>
          <a:xfrm>
            <a:off x="6705600" y="3871912"/>
            <a:ext cx="1743075" cy="2628900"/>
          </a:xfrm>
          <a:prstGeom prst="rect">
            <a:avLst/>
          </a:prstGeom>
        </p:spPr>
      </p:pic>
      <p:pic>
        <p:nvPicPr>
          <p:cNvPr id="8" name="Picture 7" descr="rings roman.png"/>
          <p:cNvPicPr>
            <a:picLocks noChangeAspect="1"/>
          </p:cNvPicPr>
          <p:nvPr/>
        </p:nvPicPr>
        <p:blipFill>
          <a:blip r:embed="rId5"/>
          <a:stretch>
            <a:fillRect/>
          </a:stretch>
        </p:blipFill>
        <p:spPr>
          <a:xfrm>
            <a:off x="5943600" y="1752600"/>
            <a:ext cx="2924175" cy="1828800"/>
          </a:xfrm>
          <a:prstGeom prst="rect">
            <a:avLst/>
          </a:prstGeom>
        </p:spPr>
      </p:pic>
      <p:pic>
        <p:nvPicPr>
          <p:cNvPr id="9" name="Picture 8" descr="roman jewelry.png"/>
          <p:cNvPicPr>
            <a:picLocks noChangeAspect="1"/>
          </p:cNvPicPr>
          <p:nvPr/>
        </p:nvPicPr>
        <p:blipFill>
          <a:blip r:embed="rId6"/>
          <a:stretch>
            <a:fillRect/>
          </a:stretch>
        </p:blipFill>
        <p:spPr>
          <a:xfrm>
            <a:off x="526473" y="1447800"/>
            <a:ext cx="3581400" cy="1426964"/>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914400"/>
            <a:ext cx="4876800" cy="4572000"/>
          </a:xfrm>
        </p:spPr>
        <p:txBody>
          <a:bodyPr>
            <a:normAutofit/>
          </a:bodyPr>
          <a:lstStyle/>
          <a:p>
            <a:pPr>
              <a:buNone/>
            </a:pPr>
            <a:r>
              <a:rPr lang="en-US" sz="2400" dirty="0" smtClean="0">
                <a:latin typeface="Century Gothic" panose="020B0502020202020204" pitchFamily="34" charset="0"/>
                <a:cs typeface="Aharoni" pitchFamily="2" charset="-79"/>
              </a:rPr>
              <a:t>   In </a:t>
            </a:r>
            <a:r>
              <a:rPr lang="en-US" sz="2400" dirty="0">
                <a:latin typeface="Century Gothic" panose="020B0502020202020204" pitchFamily="34" charset="0"/>
                <a:cs typeface="Aharoni" pitchFamily="2" charset="-79"/>
              </a:rPr>
              <a:t>Roman times men </a:t>
            </a:r>
            <a:r>
              <a:rPr lang="en-US" sz="2400" dirty="0" smtClean="0">
                <a:latin typeface="Century Gothic" panose="020B0502020202020204" pitchFamily="34" charset="0"/>
                <a:cs typeface="Aharoni" pitchFamily="2" charset="-79"/>
              </a:rPr>
              <a:t>and women </a:t>
            </a:r>
            <a:r>
              <a:rPr lang="en-US" sz="2400" dirty="0">
                <a:latin typeface="Century Gothic" panose="020B0502020202020204" pitchFamily="34" charset="0"/>
                <a:cs typeface="Aharoni" pitchFamily="2" charset="-79"/>
              </a:rPr>
              <a:t>would often fasten their cloaks with brooches. Brooches would come in all different sorts of shapes and sizes. </a:t>
            </a:r>
          </a:p>
          <a:p>
            <a:pPr>
              <a:buNone/>
            </a:pPr>
            <a:endParaRPr lang="en-US" dirty="0">
              <a:latin typeface="Aharoni" pitchFamily="2" charset="-79"/>
              <a:cs typeface="Aharoni" pitchFamily="2" charset="-79"/>
            </a:endParaRPr>
          </a:p>
        </p:txBody>
      </p:sp>
      <p:sp>
        <p:nvSpPr>
          <p:cNvPr id="2" name="Title 1"/>
          <p:cNvSpPr>
            <a:spLocks noGrp="1"/>
          </p:cNvSpPr>
          <p:nvPr>
            <p:ph type="title"/>
          </p:nvPr>
        </p:nvSpPr>
        <p:spPr>
          <a:xfrm>
            <a:off x="457200" y="-381000"/>
            <a:ext cx="8229600" cy="1219200"/>
          </a:xfrm>
        </p:spPr>
        <p:txBody>
          <a:bodyPr/>
          <a:lstStyle/>
          <a:p>
            <a:pPr algn="ctr"/>
            <a:r>
              <a:rPr lang="en-US" b="1" dirty="0" smtClean="0">
                <a:latin typeface="Century Gothic" panose="020B0502020202020204" pitchFamily="34" charset="0"/>
              </a:rPr>
              <a:t>Broaches </a:t>
            </a:r>
            <a:r>
              <a:rPr lang="en-US" b="1" dirty="0">
                <a:latin typeface="Century Gothic" panose="020B0502020202020204" pitchFamily="34" charset="0"/>
              </a:rPr>
              <a:t>and beliefs</a:t>
            </a:r>
          </a:p>
        </p:txBody>
      </p:sp>
      <p:pic>
        <p:nvPicPr>
          <p:cNvPr id="5" name="Picture 4" descr="dolphin 2.jpg"/>
          <p:cNvPicPr>
            <a:picLocks noChangeAspect="1"/>
          </p:cNvPicPr>
          <p:nvPr/>
        </p:nvPicPr>
        <p:blipFill>
          <a:blip r:embed="rId2"/>
          <a:stretch>
            <a:fillRect/>
          </a:stretch>
        </p:blipFill>
        <p:spPr>
          <a:xfrm>
            <a:off x="5361709" y="1011381"/>
            <a:ext cx="2667000" cy="1997676"/>
          </a:xfrm>
          <a:prstGeom prst="rect">
            <a:avLst/>
          </a:prstGeom>
        </p:spPr>
      </p:pic>
      <p:pic>
        <p:nvPicPr>
          <p:cNvPr id="4" name="Picture 3" descr="brooch.png"/>
          <p:cNvPicPr>
            <a:picLocks noChangeAspect="1"/>
          </p:cNvPicPr>
          <p:nvPr/>
        </p:nvPicPr>
        <p:blipFill>
          <a:blip r:embed="rId3"/>
          <a:stretch>
            <a:fillRect/>
          </a:stretch>
        </p:blipFill>
        <p:spPr>
          <a:xfrm>
            <a:off x="7419109" y="2514600"/>
            <a:ext cx="1219200" cy="1219200"/>
          </a:xfrm>
          <a:prstGeom prst="rect">
            <a:avLst/>
          </a:prstGeom>
        </p:spPr>
      </p:pic>
      <p:sp>
        <p:nvSpPr>
          <p:cNvPr id="6" name="Rectangle 5"/>
          <p:cNvSpPr/>
          <p:nvPr/>
        </p:nvSpPr>
        <p:spPr>
          <a:xfrm>
            <a:off x="381000" y="3632512"/>
            <a:ext cx="5257800" cy="2308324"/>
          </a:xfrm>
          <a:prstGeom prst="rect">
            <a:avLst/>
          </a:prstGeom>
        </p:spPr>
        <p:txBody>
          <a:bodyPr wrap="square">
            <a:spAutoFit/>
          </a:bodyPr>
          <a:lstStyle/>
          <a:p>
            <a:pPr>
              <a:buNone/>
            </a:pPr>
            <a:r>
              <a:rPr lang="en-US" sz="2400" dirty="0">
                <a:latin typeface="Century Gothic" panose="020B0502020202020204" pitchFamily="34" charset="0"/>
                <a:cs typeface="Aharoni" pitchFamily="2" charset="-79"/>
              </a:rPr>
              <a:t>Often brooches were shaped like animals to bring the wearer luck. Certain animals were symbols of certain gods, for instance the </a:t>
            </a:r>
            <a:r>
              <a:rPr lang="en-US" sz="2400" b="1" dirty="0">
                <a:latin typeface="Century Gothic" panose="020B0502020202020204" pitchFamily="34" charset="0"/>
                <a:cs typeface="Aharoni" pitchFamily="2" charset="-79"/>
              </a:rPr>
              <a:t>dolphin was often </a:t>
            </a:r>
            <a:r>
              <a:rPr lang="en-US" sz="2400" dirty="0">
                <a:latin typeface="Century Gothic" panose="020B0502020202020204" pitchFamily="34" charset="0"/>
                <a:cs typeface="Aharoni" pitchFamily="2" charset="-79"/>
              </a:rPr>
              <a:t>used to celebrate the sea god Neptune.</a:t>
            </a:r>
          </a:p>
        </p:txBody>
      </p:sp>
      <p:pic>
        <p:nvPicPr>
          <p:cNvPr id="7" name="Picture 6" descr="dolphin.png"/>
          <p:cNvPicPr>
            <a:picLocks noChangeAspect="1"/>
          </p:cNvPicPr>
          <p:nvPr/>
        </p:nvPicPr>
        <p:blipFill rotWithShape="1">
          <a:blip r:embed="rId4"/>
          <a:srcRect l="11607" r="17694" b="5077"/>
          <a:stretch/>
        </p:blipFill>
        <p:spPr>
          <a:xfrm>
            <a:off x="5943600" y="4016191"/>
            <a:ext cx="2327564" cy="1945427"/>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latin typeface="Century Gothic" panose="020B0502020202020204" pitchFamily="34" charset="0"/>
              </a:rPr>
              <a:t>Fancy Festivals!</a:t>
            </a:r>
          </a:p>
        </p:txBody>
      </p:sp>
      <p:sp>
        <p:nvSpPr>
          <p:cNvPr id="6" name="Rectangle 5"/>
          <p:cNvSpPr/>
          <p:nvPr/>
        </p:nvSpPr>
        <p:spPr>
          <a:xfrm>
            <a:off x="609600" y="1676400"/>
            <a:ext cx="8077200" cy="3539430"/>
          </a:xfrm>
          <a:prstGeom prst="rect">
            <a:avLst/>
          </a:prstGeom>
        </p:spPr>
        <p:txBody>
          <a:bodyPr wrap="square">
            <a:spAutoFit/>
          </a:bodyPr>
          <a:lstStyle/>
          <a:p>
            <a:pPr>
              <a:buNone/>
            </a:pPr>
            <a:r>
              <a:rPr lang="en-US" sz="2800" dirty="0">
                <a:latin typeface="Century Gothic" panose="020B0502020202020204" pitchFamily="34" charset="0"/>
                <a:cs typeface="Aharoni" pitchFamily="2" charset="-79"/>
              </a:rPr>
              <a:t>Sometimes Romans would have specially designed broaches to celebrate different Roman festivals. They would wear these badges to try and look their best at these festivals. </a:t>
            </a:r>
          </a:p>
          <a:p>
            <a:pPr>
              <a:buNone/>
            </a:pPr>
            <a:endParaRPr lang="en-US" sz="2800" dirty="0" smtClean="0">
              <a:latin typeface="Century Gothic" panose="020B0502020202020204" pitchFamily="34" charset="0"/>
              <a:cs typeface="Aharoni" pitchFamily="2" charset="-79"/>
            </a:endParaRPr>
          </a:p>
          <a:p>
            <a:pPr>
              <a:buNone/>
            </a:pPr>
            <a:r>
              <a:rPr lang="en-US" sz="2800" dirty="0" smtClean="0">
                <a:latin typeface="Century Gothic" panose="020B0502020202020204" pitchFamily="34" charset="0"/>
                <a:cs typeface="Aharoni" pitchFamily="2" charset="-79"/>
              </a:rPr>
              <a:t>Romans </a:t>
            </a:r>
            <a:r>
              <a:rPr lang="en-US" sz="2800" dirty="0">
                <a:latin typeface="Century Gothic" panose="020B0502020202020204" pitchFamily="34" charset="0"/>
                <a:cs typeface="Aharoni" pitchFamily="2" charset="-79"/>
              </a:rPr>
              <a:t>loved festivals, at one time there were over 159 festivals in one year!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latin typeface="Century Gothic" panose="020B0502020202020204" pitchFamily="34" charset="0"/>
              </a:rPr>
              <a:t>Create your own Roman broach</a:t>
            </a:r>
            <a:endParaRPr lang="en-US" b="1" dirty="0">
              <a:latin typeface="Century Gothic" panose="020B0502020202020204" pitchFamily="34" charset="0"/>
            </a:endParaRPr>
          </a:p>
        </p:txBody>
      </p:sp>
      <p:sp>
        <p:nvSpPr>
          <p:cNvPr id="6" name="Rectangle 5"/>
          <p:cNvSpPr/>
          <p:nvPr/>
        </p:nvSpPr>
        <p:spPr>
          <a:xfrm>
            <a:off x="609600" y="1676400"/>
            <a:ext cx="8077200" cy="3539430"/>
          </a:xfrm>
          <a:prstGeom prst="rect">
            <a:avLst/>
          </a:prstGeom>
        </p:spPr>
        <p:txBody>
          <a:bodyPr wrap="square">
            <a:spAutoFit/>
          </a:bodyPr>
          <a:lstStyle/>
          <a:p>
            <a:pPr>
              <a:buNone/>
            </a:pPr>
            <a:r>
              <a:rPr lang="en-US" sz="3200" dirty="0" smtClean="0">
                <a:latin typeface="Century Gothic" panose="020B0502020202020204" pitchFamily="34" charset="0"/>
                <a:cs typeface="Aharoni" pitchFamily="2" charset="-79"/>
              </a:rPr>
              <a:t>Now design and create your own Roman broach. Think about all you have learnt about Roman designs. Draw your design and colour it in. Cut it out and attach your broach with tape or a safety pin, with help from your adult.</a:t>
            </a:r>
            <a:endParaRPr lang="en-US" sz="3200" dirty="0">
              <a:latin typeface="Century Gothic" panose="020B0502020202020204" pitchFamily="34" charset="0"/>
              <a:cs typeface="Aharoni" pitchFamily="2" charset="-79"/>
            </a:endParaRPr>
          </a:p>
        </p:txBody>
      </p:sp>
    </p:spTree>
    <p:extLst>
      <p:ext uri="{BB962C8B-B14F-4D97-AF65-F5344CB8AC3E}">
        <p14:creationId xmlns:p14="http://schemas.microsoft.com/office/powerpoint/2010/main" val="3164656518"/>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87</TotalTime>
  <Words>232</Words>
  <Application>Microsoft Office PowerPoint</Application>
  <PresentationFormat>On-screen Show (4:3)</PresentationFormat>
  <Paragraphs>20</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Paper</vt:lpstr>
      <vt:lpstr>Why jewellery was important in Roman times.</vt:lpstr>
      <vt:lpstr>Roman Jewellery</vt:lpstr>
      <vt:lpstr>Bracelets, rings, necklaces  and more! </vt:lpstr>
      <vt:lpstr>Broaches and beliefs</vt:lpstr>
      <vt:lpstr>Fancy Festivals!</vt:lpstr>
      <vt:lpstr>Create your own Roman broach</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Jewellry in Ancient Rome</dc:title>
  <dc:creator>rbest</dc:creator>
  <cp:lastModifiedBy>Staff</cp:lastModifiedBy>
  <cp:revision>23</cp:revision>
  <dcterms:created xsi:type="dcterms:W3CDTF">2014-11-22T09:46:55Z</dcterms:created>
  <dcterms:modified xsi:type="dcterms:W3CDTF">2021-02-26T10:16:37Z</dcterms:modified>
</cp:coreProperties>
</file>