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72" r:id="rId4"/>
    <p:sldId id="273" r:id="rId5"/>
    <p:sldId id="274" r:id="rId6"/>
    <p:sldId id="275" r:id="rId7"/>
    <p:sldId id="276" r:id="rId8"/>
    <p:sldId id="277" r:id="rId9"/>
    <p:sldId id="278" r:id="rId10"/>
    <p:sldId id="280" r:id="rId11"/>
    <p:sldId id="281" r:id="rId12"/>
    <p:sldId id="282" r:id="rId13"/>
    <p:sldId id="283" r:id="rId14"/>
    <p:sldId id="279" r:id="rId15"/>
    <p:sldId id="284" r:id="rId16"/>
    <p:sldId id="267" r:id="rId17"/>
  </p:sldIdLst>
  <p:sldSz cx="9144000" cy="6858000" type="screen4x3"/>
  <p:notesSz cx="6858000" cy="9144000"/>
  <p:embeddedFontLst>
    <p:embeddedFont>
      <p:font typeface="Tuffy" panose="020B0603060100000000" pitchFamily="34" charset="0"/>
      <p:regular r:id="rId20"/>
      <p:bold r:id="rId21"/>
      <p:italic r:id="rId22"/>
      <p:boldItalic r:id="rId23"/>
    </p:embeddedFont>
    <p:embeddedFont>
      <p:font typeface="Twinkl SemiBold" pitchFamily="2" charset="0"/>
      <p:bold r:id="rId24"/>
    </p:embeddedFont>
    <p:embeddedFont>
      <p:font typeface="Calibri" panose="020F0502020204030204" pitchFamily="34" charset="0"/>
      <p:regular r:id="rId25"/>
      <p:bold r:id="rId26"/>
      <p:italic r:id="rId27"/>
      <p:boldItalic r:id="rId28"/>
    </p:embeddedFont>
    <p:embeddedFont>
      <p:font typeface="Sassoon Infant Rg" panose="02000503030000020003" pitchFamily="50" charset="0"/>
      <p:regular r:id="rId29"/>
      <p:bold r:id="rId30"/>
    </p:embeddedFont>
    <p:embeddedFont>
      <p:font typeface="Twinkl" pitchFamily="2" charset="0"/>
      <p:regular r:id="rId31"/>
      <p:bold r:id="rId32"/>
    </p:embeddedFont>
    <p:embeddedFont>
      <p:font typeface="Twinkl Cursive Looped" panose="02000000000000000000" pitchFamily="2" charset="0"/>
      <p:regular r:id="rId33"/>
      <p:bold r:id="rId34"/>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0928"/>
    <a:srgbClr val="E52122"/>
    <a:srgbClr val="B9D0BC"/>
    <a:srgbClr val="87BD32"/>
    <a:srgbClr val="6C9D6E"/>
    <a:srgbClr val="DE1E5A"/>
    <a:srgbClr val="18A0DB"/>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9" autoAdjust="0"/>
    <p:restoredTop sz="94660"/>
  </p:normalViewPr>
  <p:slideViewPr>
    <p:cSldViewPr snapToGrid="0" showGuides="1">
      <p:cViewPr varScale="1">
        <p:scale>
          <a:sx n="106" d="100"/>
          <a:sy n="106" d="100"/>
        </p:scale>
        <p:origin x="294"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1354F7F-2528-4369-82FD-3E406FF83AF2}" type="datetimeFigureOut">
              <a:rPr lang="en-GB"/>
              <a:pPr>
                <a:defRPr/>
              </a:pPr>
              <a:t>13/02/2020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1614DC9-6D1E-4E9C-9767-665AB6EA1F0C}"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2C2D3F8-EAFD-416A-AA8E-BC8DC2E280A5}" type="datetimeFigureOut">
              <a:rPr lang="en-GB"/>
              <a:pPr>
                <a:defRPr/>
              </a:pPr>
              <a:t>13/02/2020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8216661-4C66-464C-B8FB-6EC7FB835B20}"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902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923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9520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3834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956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twinkl.co.uk/resource/t2-e-4329-rhetorical-questions-differentiated-activity-sheet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twinkl.co.uk/resource/t2-e-4329-rhetorical-questions-differentiated-activity-sheets"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Spanish Food: Churro</a:t>
            </a:r>
          </a:p>
        </p:txBody>
      </p:sp>
      <p:sp>
        <p:nvSpPr>
          <p:cNvPr id="9" name="Rectangle 8">
            <a:extLst/>
          </p:cNvPr>
          <p:cNvSpPr/>
          <p:nvPr/>
        </p:nvSpPr>
        <p:spPr>
          <a:xfrm>
            <a:off x="755650" y="1482725"/>
            <a:ext cx="76327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GB" dirty="0">
                <a:solidFill>
                  <a:schemeClr val="tx1"/>
                </a:solidFill>
              </a:rPr>
              <a:t>A churro is a dough-pastry that is deep fried to give it a crunchy outer layer. Spaniards may eat churros for breakfast. Churros may also be dipped in chocolate sauce.</a:t>
            </a:r>
          </a:p>
          <a:p>
            <a:pPr eaLnBrk="1" fontAlgn="auto" hangingPunct="1">
              <a:spcBef>
                <a:spcPts val="0"/>
              </a:spcBef>
              <a:spcAft>
                <a:spcPts val="0"/>
              </a:spcAft>
              <a:defRPr/>
            </a:pPr>
            <a:r>
              <a:rPr lang="en-GB" dirty="0">
                <a:solidFill>
                  <a:schemeClr val="tx1"/>
                </a:solidFill>
              </a:rPr>
              <a:t>Do you fancy trying one?</a:t>
            </a:r>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363" y="3070225"/>
            <a:ext cx="359727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p:cNvPr>
          <p:cNvSpPr/>
          <p:nvPr/>
        </p:nvSpPr>
        <p:spPr>
          <a:xfrm>
            <a:off x="6546850" y="3959225"/>
            <a:ext cx="1376363" cy="1376363"/>
          </a:xfrm>
          <a:prstGeom prst="ellipse">
            <a:avLst/>
          </a:prstGeom>
          <a:solidFill>
            <a:srgbClr val="FFC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Spanish Schools</a:t>
            </a:r>
          </a:p>
        </p:txBody>
      </p:sp>
      <p:sp>
        <p:nvSpPr>
          <p:cNvPr id="9" name="Rectangle 8">
            <a:extLst/>
          </p:cNvPr>
          <p:cNvSpPr/>
          <p:nvPr/>
        </p:nvSpPr>
        <p:spPr>
          <a:xfrm>
            <a:off x="755650" y="1430338"/>
            <a:ext cx="5159375" cy="4651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US" dirty="0">
                <a:solidFill>
                  <a:schemeClr val="tx1"/>
                </a:solidFill>
              </a:rPr>
              <a:t>The Spanish education system is divided in to five levels: pre-school (ages 0-3), early childhood education (ages 3-6), primary (ages 6-12), compulsory secondary (ages 12-16) and post-compulsory education (ages 16-18).</a:t>
            </a:r>
          </a:p>
          <a:p>
            <a:pPr eaLnBrk="1" fontAlgn="auto" hangingPunct="1">
              <a:spcBef>
                <a:spcPts val="0"/>
              </a:spcBef>
              <a:spcAft>
                <a:spcPts val="0"/>
              </a:spcAft>
              <a:defRPr/>
            </a:pPr>
            <a:endParaRPr lang="en-US" dirty="0">
              <a:solidFill>
                <a:schemeClr val="tx1"/>
              </a:solidFill>
            </a:endParaRPr>
          </a:p>
          <a:p>
            <a:pPr eaLnBrk="1" fontAlgn="auto" hangingPunct="1">
              <a:spcBef>
                <a:spcPts val="0"/>
              </a:spcBef>
              <a:spcAft>
                <a:spcPts val="0"/>
              </a:spcAft>
              <a:defRPr/>
            </a:pPr>
            <a:r>
              <a:rPr lang="en-US" dirty="0">
                <a:solidFill>
                  <a:schemeClr val="tx1"/>
                </a:solidFill>
              </a:rPr>
              <a:t>Spanish children go to school for three terms of roughly 11 weeks and although they do not have as many half-term holidays as here in the UK, they have a longer summer holiday and lots of days off for festivals and non-teaching days.</a:t>
            </a:r>
          </a:p>
          <a:p>
            <a:pPr eaLnBrk="1" fontAlgn="auto" hangingPunct="1">
              <a:spcBef>
                <a:spcPts val="0"/>
              </a:spcBef>
              <a:spcAft>
                <a:spcPts val="0"/>
              </a:spcAft>
              <a:defRPr/>
            </a:pPr>
            <a:endParaRPr lang="en-US" dirty="0">
              <a:solidFill>
                <a:schemeClr val="tx1"/>
              </a:solidFill>
            </a:endParaRPr>
          </a:p>
          <a:p>
            <a:pPr eaLnBrk="1" fontAlgn="auto" hangingPunct="1">
              <a:spcBef>
                <a:spcPts val="0"/>
              </a:spcBef>
              <a:spcAft>
                <a:spcPts val="0"/>
              </a:spcAft>
              <a:defRPr/>
            </a:pPr>
            <a:r>
              <a:rPr lang="en-GB" dirty="0">
                <a:solidFill>
                  <a:schemeClr val="tx1"/>
                </a:solidFill>
              </a:rPr>
              <a:t>Some schools may have a long two to three-hour break in the middle of the day during which many children go home for lunch with their families.</a:t>
            </a:r>
          </a:p>
        </p:txBody>
      </p:sp>
      <p:sp>
        <p:nvSpPr>
          <p:cNvPr id="7" name="Oval 6">
            <a:extLst/>
          </p:cNvPr>
          <p:cNvSpPr/>
          <p:nvPr/>
        </p:nvSpPr>
        <p:spPr>
          <a:xfrm>
            <a:off x="6546850" y="1716088"/>
            <a:ext cx="1376363" cy="1376362"/>
          </a:xfrm>
          <a:prstGeom prst="ellipse">
            <a:avLst/>
          </a:prstGeom>
          <a:solidFill>
            <a:srgbClr val="FFC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a:extLst/>
          </p:cNvPr>
          <p:cNvSpPr/>
          <p:nvPr/>
        </p:nvSpPr>
        <p:spPr>
          <a:xfrm>
            <a:off x="6081713" y="2339975"/>
            <a:ext cx="2306637" cy="2308225"/>
          </a:xfrm>
          <a:prstGeom prst="ellipse">
            <a:avLst/>
          </a:prstGeom>
          <a:solidFill>
            <a:schemeClr val="bg1"/>
          </a:solidFill>
          <a:ln>
            <a:solidFill>
              <a:srgbClr val="BE0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Oval 1">
            <a:extLst/>
          </p:cNvPr>
          <p:cNvSpPr/>
          <p:nvPr/>
        </p:nvSpPr>
        <p:spPr>
          <a:xfrm>
            <a:off x="6081377" y="2340529"/>
            <a:ext cx="2306973" cy="2306973"/>
          </a:xfrm>
          <a:prstGeom prst="ellipse">
            <a:avLst/>
          </a:prstGeom>
          <a:blipFill>
            <a:blip r:embed="rId2"/>
            <a:stretch>
              <a:fillRect l="-716" t="30494" r="-716" b="-716"/>
            </a:stretch>
          </a:blipFill>
          <a:ln>
            <a:solidFill>
              <a:srgbClr val="BE0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Plaza de España</a:t>
            </a:r>
          </a:p>
        </p:txBody>
      </p:sp>
      <p:sp>
        <p:nvSpPr>
          <p:cNvPr id="9" name="Rectangle 8">
            <a:extLst/>
          </p:cNvPr>
          <p:cNvSpPr/>
          <p:nvPr/>
        </p:nvSpPr>
        <p:spPr>
          <a:xfrm>
            <a:off x="755650" y="1441450"/>
            <a:ext cx="7632700" cy="1049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GB" dirty="0">
                <a:solidFill>
                  <a:schemeClr val="tx1"/>
                </a:solidFill>
              </a:rPr>
              <a:t>The Plaza de </a:t>
            </a:r>
            <a:r>
              <a:rPr lang="en-GB" dirty="0" err="1">
                <a:solidFill>
                  <a:schemeClr val="tx1"/>
                </a:solidFill>
              </a:rPr>
              <a:t>España</a:t>
            </a:r>
            <a:r>
              <a:rPr lang="en-GB" dirty="0">
                <a:solidFill>
                  <a:schemeClr val="tx1"/>
                </a:solidFill>
              </a:rPr>
              <a:t>, which is in the city of Seville, is a popular tourist sight in Spain. Quite literally, in English it means ‘Spain Square’. </a:t>
            </a:r>
            <a:r>
              <a:rPr lang="en-US" dirty="0">
                <a:solidFill>
                  <a:schemeClr val="tx1"/>
                </a:solidFill>
              </a:rPr>
              <a:t>It is an impressive, semi-circular brick building with tall towers on either side.</a:t>
            </a:r>
          </a:p>
        </p:txBody>
      </p:sp>
      <p:pic>
        <p:nvPicPr>
          <p:cNvPr id="194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713" y="2862263"/>
            <a:ext cx="434657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p:cNvPr>
          <p:cNvSpPr txBox="1">
            <a:spLocks/>
          </p:cNvSpPr>
          <p:nvPr/>
        </p:nvSpPr>
        <p:spPr>
          <a:xfrm>
            <a:off x="828675" y="6524625"/>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solidFill>
                <a:latin typeface="Tuffy" panose="020B0603060100000000" pitchFamily="34" charset="0"/>
                <a:ea typeface="Tuffy" panose="020B0603060100000000" pitchFamily="34" charset="0"/>
                <a:cs typeface="Arial" pitchFamily="34" charset="0"/>
              </a:rPr>
              <a:t>Photo courtesy of Francisco </a:t>
            </a:r>
            <a:r>
              <a:rPr lang="en-GB" sz="600" dirty="0" err="1">
                <a:solidFill>
                  <a:schemeClr val="bg1"/>
                </a:solidFill>
                <a:latin typeface="Tuffy" panose="020B0603060100000000" pitchFamily="34" charset="0"/>
                <a:ea typeface="Tuffy" panose="020B0603060100000000" pitchFamily="34" charset="0"/>
                <a:cs typeface="Arial" pitchFamily="34" charset="0"/>
              </a:rPr>
              <a:t>Colinet</a:t>
            </a:r>
            <a:r>
              <a:rPr lang="en-GB" sz="600" dirty="0">
                <a:solidFill>
                  <a:schemeClr val="bg1"/>
                </a:solidFill>
                <a:latin typeface="Tuffy" panose="020B0603060100000000" pitchFamily="34" charset="0"/>
                <a:ea typeface="Tuffy" panose="020B0603060100000000" pitchFamily="34" charset="0"/>
                <a:cs typeface="Arial" pitchFamily="34" charset="0"/>
              </a:rPr>
              <a:t> (@flickr.com)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Alhambra</a:t>
            </a:r>
          </a:p>
        </p:txBody>
      </p:sp>
      <p:sp>
        <p:nvSpPr>
          <p:cNvPr id="9" name="Rectangle 8">
            <a:extLst/>
          </p:cNvPr>
          <p:cNvSpPr/>
          <p:nvPr/>
        </p:nvSpPr>
        <p:spPr>
          <a:xfrm>
            <a:off x="755650" y="1376363"/>
            <a:ext cx="7632700" cy="215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US" dirty="0">
                <a:solidFill>
                  <a:schemeClr val="tx1"/>
                </a:solidFill>
              </a:rPr>
              <a:t>The Alhambra is a palace and fortress in Granada. </a:t>
            </a:r>
          </a:p>
          <a:p>
            <a:pPr eaLnBrk="1" fontAlgn="auto" hangingPunct="1">
              <a:spcBef>
                <a:spcPts val="0"/>
              </a:spcBef>
              <a:spcAft>
                <a:spcPts val="0"/>
              </a:spcAft>
              <a:defRPr/>
            </a:pPr>
            <a:endParaRPr lang="en-US" dirty="0">
              <a:solidFill>
                <a:schemeClr val="tx1"/>
              </a:solidFill>
            </a:endParaRPr>
          </a:p>
          <a:p>
            <a:pPr eaLnBrk="1" fontAlgn="auto" hangingPunct="1">
              <a:spcBef>
                <a:spcPts val="0"/>
              </a:spcBef>
              <a:spcAft>
                <a:spcPts val="0"/>
              </a:spcAft>
              <a:defRPr/>
            </a:pPr>
            <a:r>
              <a:rPr lang="en-US" dirty="0">
                <a:solidFill>
                  <a:schemeClr val="tx1"/>
                </a:solidFill>
              </a:rPr>
              <a:t>The building was converted into a palace in 1333 by Yusuf I, Sultan of Granada but has served many different purposes during Spain’s history.</a:t>
            </a:r>
          </a:p>
          <a:p>
            <a:pPr eaLnBrk="1" fontAlgn="auto" hangingPunct="1">
              <a:spcBef>
                <a:spcPts val="0"/>
              </a:spcBef>
              <a:spcAft>
                <a:spcPts val="0"/>
              </a:spcAft>
              <a:defRPr/>
            </a:pPr>
            <a:endParaRPr lang="en-US" dirty="0">
              <a:solidFill>
                <a:schemeClr val="tx1"/>
              </a:solidFill>
            </a:endParaRPr>
          </a:p>
          <a:p>
            <a:pPr eaLnBrk="1" fontAlgn="auto" hangingPunct="1">
              <a:spcBef>
                <a:spcPts val="0"/>
              </a:spcBef>
              <a:spcAft>
                <a:spcPts val="0"/>
              </a:spcAft>
              <a:defRPr/>
            </a:pPr>
            <a:r>
              <a:rPr lang="en-US" dirty="0">
                <a:solidFill>
                  <a:schemeClr val="tx1"/>
                </a:solidFill>
              </a:rPr>
              <a:t>The walls of the buildings have a reddish tint after being baked for years in the sun.</a:t>
            </a:r>
          </a:p>
        </p:txBody>
      </p:sp>
      <p:sp>
        <p:nvSpPr>
          <p:cNvPr id="11" name="Title 1">
            <a:extLst/>
          </p:cNvPr>
          <p:cNvSpPr txBox="1">
            <a:spLocks/>
          </p:cNvSpPr>
          <p:nvPr/>
        </p:nvSpPr>
        <p:spPr>
          <a:xfrm>
            <a:off x="828675" y="6524625"/>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solidFill>
                <a:latin typeface="Tuffy" panose="020B0603060100000000" pitchFamily="34" charset="0"/>
                <a:ea typeface="Tuffy" panose="020B0603060100000000" pitchFamily="34" charset="0"/>
                <a:cs typeface="Arial" pitchFamily="34" charset="0"/>
              </a:rPr>
              <a:t>Photo courtesy of (@Wikimedia.org) - granted under creative commons licence - attribution</a:t>
            </a: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538" y="3741738"/>
            <a:ext cx="35814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The Sagrada Familia</a:t>
            </a:r>
          </a:p>
        </p:txBody>
      </p:sp>
      <p:sp>
        <p:nvSpPr>
          <p:cNvPr id="21507" name="Rectangle 4"/>
          <p:cNvSpPr>
            <a:spLocks noChangeArrowheads="1"/>
          </p:cNvSpPr>
          <p:nvPr/>
        </p:nvSpPr>
        <p:spPr bwMode="auto">
          <a:xfrm>
            <a:off x="755650" y="1514475"/>
            <a:ext cx="44958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a:solidFill>
                  <a:schemeClr val="tx1"/>
                </a:solidFill>
              </a:rPr>
              <a:t>One of the most famous buildings in Spain is the unique Sagrada Familia. It is a large, Roman Catholic church in Barcelona and was designed by Antoni Gaudi.</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However, despite building work starting in 1882, the building is still unfinished! Gaudi worked on the building for 40 years but sadly died in 1926, before it was completed. Since then, several builders and architects have taken over but it is still incomplete. It is hoped that construction will be finished in 2026, which will mark the centenary of Gaudi’s death.</a:t>
            </a:r>
          </a:p>
        </p:txBody>
      </p:sp>
      <p:sp>
        <p:nvSpPr>
          <p:cNvPr id="34" name="Rectangle 33">
            <a:hlinkClick r:id="rId2"/>
            <a:extLst/>
          </p:cNvPr>
          <p:cNvSpPr/>
          <p:nvPr/>
        </p:nvSpPr>
        <p:spPr>
          <a:xfrm>
            <a:off x="2797175" y="3248025"/>
            <a:ext cx="5219700" cy="361950"/>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lt1">
                  <a:alpha val="0"/>
                </a:schemeClr>
              </a:solidFill>
            </a:endParaRPr>
          </a:p>
        </p:txBody>
      </p:sp>
      <p:pic>
        <p:nvPicPr>
          <p:cNvPr id="215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75" y="1922463"/>
            <a:ext cx="25273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p:cNvPr>
          <p:cNvSpPr txBox="1">
            <a:spLocks/>
          </p:cNvSpPr>
          <p:nvPr/>
        </p:nvSpPr>
        <p:spPr>
          <a:xfrm>
            <a:off x="828675" y="6524625"/>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solidFill>
                <a:latin typeface="Tuffy" panose="020B0603060100000000" pitchFamily="34" charset="0"/>
                <a:ea typeface="Tuffy" panose="020B0603060100000000" pitchFamily="34" charset="0"/>
                <a:cs typeface="Arial" pitchFamily="34" charset="0"/>
              </a:rPr>
              <a:t>Photo courtesy of (@Wikimedia.org) - granted under creative commons licence - attribution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Flamenco Dancing</a:t>
            </a:r>
          </a:p>
        </p:txBody>
      </p:sp>
      <p:sp>
        <p:nvSpPr>
          <p:cNvPr id="22531" name="Rectangle 4"/>
          <p:cNvSpPr>
            <a:spLocks noChangeArrowheads="1"/>
          </p:cNvSpPr>
          <p:nvPr/>
        </p:nvSpPr>
        <p:spPr bwMode="auto">
          <a:xfrm>
            <a:off x="755650" y="1514475"/>
            <a:ext cx="3429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a:solidFill>
                  <a:schemeClr val="tx1"/>
                </a:solidFill>
              </a:rPr>
              <a:t>An important part of Spanish culture is flamenco dancing.</a:t>
            </a:r>
            <a:r>
              <a:rPr lang="en-US" altLang="en-US">
                <a:solidFill>
                  <a:schemeClr val="tx1"/>
                </a:solidFill>
              </a:rPr>
              <a:t> It started in Andalusia in Spain, but it is now popular all over the world.</a:t>
            </a:r>
            <a:r>
              <a:rPr lang="en-GB" altLang="en-US">
                <a:solidFill>
                  <a:schemeClr val="tx1"/>
                </a:solidFill>
              </a:rPr>
              <a:t> </a:t>
            </a:r>
            <a:r>
              <a:rPr lang="en-US" altLang="en-US">
                <a:solidFill>
                  <a:schemeClr val="tx1"/>
                </a:solidFill>
              </a:rPr>
              <a:t>Flamenco dancing is famous for its heel stamps, hand claps and castanets. Originally, flamenco had no music and the dance was accompanied by singing and hand clapping alone, known as ‘toque de palmas’. </a:t>
            </a:r>
          </a:p>
        </p:txBody>
      </p:sp>
      <p:sp>
        <p:nvSpPr>
          <p:cNvPr id="34" name="Rectangle 33">
            <a:hlinkClick r:id="rId2"/>
            <a:extLst/>
          </p:cNvPr>
          <p:cNvSpPr/>
          <p:nvPr/>
        </p:nvSpPr>
        <p:spPr>
          <a:xfrm>
            <a:off x="2797175" y="3248025"/>
            <a:ext cx="5219700" cy="361950"/>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lt1">
                  <a:alpha val="0"/>
                </a:schemeClr>
              </a:solidFill>
            </a:endParaRPr>
          </a:p>
        </p:txBody>
      </p:sp>
      <p:sp>
        <p:nvSpPr>
          <p:cNvPr id="12" name="Title 1">
            <a:extLst/>
          </p:cNvPr>
          <p:cNvSpPr txBox="1">
            <a:spLocks/>
          </p:cNvSpPr>
          <p:nvPr/>
        </p:nvSpPr>
        <p:spPr>
          <a:xfrm>
            <a:off x="828675" y="6524625"/>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solidFill>
                <a:latin typeface="Tuffy" panose="020B0603060100000000" pitchFamily="34" charset="0"/>
                <a:ea typeface="Tuffy" panose="020B0603060100000000" pitchFamily="34" charset="0"/>
                <a:cs typeface="Arial" pitchFamily="34" charset="0"/>
              </a:rPr>
              <a:t>Photo courtesy of (@Wikimedia.org) - granted under creative commons licence - attribution</a:t>
            </a:r>
          </a:p>
        </p:txBody>
      </p:sp>
      <p:pic>
        <p:nvPicPr>
          <p:cNvPr id="22534" name="Picture 1"/>
          <p:cNvPicPr>
            <a:picLocks noChangeAspect="1"/>
          </p:cNvPicPr>
          <p:nvPr/>
        </p:nvPicPr>
        <p:blipFill>
          <a:blip r:embed="rId3">
            <a:extLst>
              <a:ext uri="{28A0092B-C50C-407E-A947-70E740481C1C}">
                <a14:useLocalDpi xmlns:a14="http://schemas.microsoft.com/office/drawing/2010/main" val="0"/>
              </a:ext>
            </a:extLst>
          </a:blip>
          <a:srcRect l="40366" r="7182"/>
          <a:stretch>
            <a:fillRect/>
          </a:stretch>
        </p:blipFill>
        <p:spPr bwMode="auto">
          <a:xfrm>
            <a:off x="4384675" y="1571625"/>
            <a:ext cx="4003675"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noChangeArrowheads="1"/>
          </p:cNvSpPr>
          <p:nvPr>
            <p:ph type="title"/>
          </p:nvPr>
        </p:nvSpPr>
        <p:spPr>
          <a:xfrm>
            <a:off x="457200" y="479425"/>
            <a:ext cx="8220075" cy="993775"/>
          </a:xfrm>
        </p:spPr>
        <p:txBody>
          <a:bodyPr/>
          <a:lstStyle/>
          <a:p>
            <a:pPr algn="ctr" eaLnBrk="1" hangingPunct="1"/>
            <a:r>
              <a:rPr lang="en-GB" altLang="en-US" sz="3600" dirty="0">
                <a:latin typeface="Twinkl" pitchFamily="2" charset="0"/>
              </a:rPr>
              <a:t>Where Is Spain?</a:t>
            </a:r>
          </a:p>
        </p:txBody>
      </p:sp>
      <p:sp>
        <p:nvSpPr>
          <p:cNvPr id="6" name="Rectangle 5"/>
          <p:cNvSpPr>
            <a:spLocks noChangeArrowheads="1"/>
          </p:cNvSpPr>
          <p:nvPr/>
        </p:nvSpPr>
        <p:spPr bwMode="auto">
          <a:xfrm>
            <a:off x="755650" y="1563688"/>
            <a:ext cx="7632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a:solidFill>
                  <a:schemeClr val="tx1"/>
                </a:solidFill>
              </a:rPr>
              <a:t>Spain is a large country in Europe and shares borders with France and Portugal. It has the Mediterranean Sea on its east coast and the Atlantic Ocean on its north, west and south coast.</a:t>
            </a: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2874963"/>
            <a:ext cx="41624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822325" y="4740275"/>
            <a:ext cx="6619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a:solidFill>
                  <a:schemeClr val="tx1"/>
                </a:solidFill>
              </a:rPr>
              <a:t>Spain</a:t>
            </a:r>
          </a:p>
        </p:txBody>
      </p:sp>
      <p:cxnSp>
        <p:nvCxnSpPr>
          <p:cNvPr id="7" name="Straight Connector 6">
            <a:extLst/>
          </p:cNvPr>
          <p:cNvCxnSpPr>
            <a:cxnSpLocks/>
          </p:cNvCxnSpPr>
          <p:nvPr/>
        </p:nvCxnSpPr>
        <p:spPr>
          <a:xfrm flipH="1">
            <a:off x="1484313" y="4899025"/>
            <a:ext cx="2089150" cy="0"/>
          </a:xfrm>
          <a:prstGeom prst="line">
            <a:avLst/>
          </a:prstGeom>
          <a:ln w="12700">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Spain Facts </a:t>
            </a:r>
          </a:p>
        </p:txBody>
      </p:sp>
      <p:sp>
        <p:nvSpPr>
          <p:cNvPr id="5" name="Rectangle 4"/>
          <p:cNvSpPr>
            <a:spLocks noChangeArrowheads="1"/>
          </p:cNvSpPr>
          <p:nvPr/>
        </p:nvSpPr>
        <p:spPr bwMode="auto">
          <a:xfrm>
            <a:off x="750888" y="1379538"/>
            <a:ext cx="3816350"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a:solidFill>
                  <a:schemeClr val="tx1"/>
                </a:solidFill>
              </a:rPr>
              <a:t>Spain is officially called the Kingdom of Spain.</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The capital city of Spain is Madrid.</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The official language is Spanish.</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The population of Spain is approximately 47,000,000.</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Spain has very hot weather in the spring and summer, making it a popular holiday destination, especially with people from the UK. In winter, temperatures in some parts of Spain can get cold, sometimes below 0</a:t>
            </a:r>
            <a:r>
              <a:rPr lang="en-GB" altLang="en-US">
                <a:solidFill>
                  <a:schemeClr val="tx1"/>
                </a:solidFill>
                <a:latin typeface="Twinkl Cursive Looped" panose="02000000000000000000" pitchFamily="2" charset="0"/>
              </a:rPr>
              <a:t>°</a:t>
            </a:r>
            <a:r>
              <a:rPr lang="en-GB" altLang="en-US">
                <a:solidFill>
                  <a:schemeClr val="tx1"/>
                </a:solidFill>
              </a:rPr>
              <a:t>C, and it can snow.</a:t>
            </a:r>
          </a:p>
        </p:txBody>
      </p:sp>
      <p:pic>
        <p:nvPicPr>
          <p:cNvPr id="102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463" y="2014538"/>
            <a:ext cx="3544887"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6210300" y="4932363"/>
            <a:ext cx="812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a:solidFill>
                  <a:schemeClr val="tx1"/>
                </a:solidFill>
              </a:rPr>
              <a:t>Madrid</a:t>
            </a:r>
          </a:p>
        </p:txBody>
      </p:sp>
      <p:cxnSp>
        <p:nvCxnSpPr>
          <p:cNvPr id="13" name="Straight Connector 12">
            <a:extLst/>
          </p:cNvPr>
          <p:cNvCxnSpPr>
            <a:cxnSpLocks/>
          </p:cNvCxnSpPr>
          <p:nvPr/>
        </p:nvCxnSpPr>
        <p:spPr>
          <a:xfrm>
            <a:off x="6621463" y="3033713"/>
            <a:ext cx="0" cy="1882775"/>
          </a:xfrm>
          <a:prstGeom prst="line">
            <a:avLst/>
          </a:prstGeom>
          <a:ln w="12700">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The Spanish Royal Family</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3" y="3348038"/>
            <a:ext cx="4514850"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p:cNvPr>
          <p:cNvSpPr/>
          <p:nvPr/>
        </p:nvSpPr>
        <p:spPr>
          <a:xfrm>
            <a:off x="755650" y="1473200"/>
            <a:ext cx="7632700" cy="1141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GB" sz="2000" dirty="0">
                <a:solidFill>
                  <a:schemeClr val="tx1"/>
                </a:solidFill>
              </a:rPr>
              <a:t>Spain has a royal family just like in the United Kingdom. Felipe VI and Queen Letizia live with their two daughters, Leonor and Sofia, in Palace Zarzuela, on the outskirts of Madrid.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775" y="1377950"/>
            <a:ext cx="319246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Spanish Food</a:t>
            </a:r>
          </a:p>
        </p:txBody>
      </p:sp>
      <p:sp>
        <p:nvSpPr>
          <p:cNvPr id="5" name="Rectangle 4"/>
          <p:cNvSpPr/>
          <p:nvPr/>
        </p:nvSpPr>
        <p:spPr>
          <a:xfrm>
            <a:off x="755650" y="1279525"/>
            <a:ext cx="4572000" cy="4984750"/>
          </a:xfrm>
          <a:prstGeom prst="rect">
            <a:avLst/>
          </a:prstGeom>
        </p:spPr>
        <p:txBody>
          <a:bodyPr lIns="0" tIns="0" rIns="0" bIns="0">
            <a:spAutoFit/>
          </a:bodyPr>
          <a:lstStyle/>
          <a:p>
            <a:pPr eaLnBrk="1" fontAlgn="auto" hangingPunct="1">
              <a:spcBef>
                <a:spcPts val="0"/>
              </a:spcBef>
              <a:spcAft>
                <a:spcPts val="0"/>
              </a:spcAft>
              <a:defRPr/>
            </a:pPr>
            <a:r>
              <a:rPr lang="en-GB" dirty="0">
                <a:latin typeface="+mn-lt"/>
              </a:rPr>
              <a:t>The Spanish eat a mainly Mediterranean diet which consists of:</a:t>
            </a:r>
          </a:p>
          <a:p>
            <a:pPr eaLnBrk="1" fontAlgn="auto" hangingPunct="1">
              <a:spcBef>
                <a:spcPts val="0"/>
              </a:spcBef>
              <a:spcAft>
                <a:spcPts val="0"/>
              </a:spcAft>
              <a:defRPr/>
            </a:pPr>
            <a:endParaRPr lang="en-GB" dirty="0">
              <a:latin typeface="+mn-lt"/>
            </a:endParaRPr>
          </a:p>
          <a:p>
            <a:pPr marL="180000" indent="-285750" eaLnBrk="1" fontAlgn="auto" hangingPunct="1">
              <a:spcBef>
                <a:spcPts val="0"/>
              </a:spcBef>
              <a:spcAft>
                <a:spcPts val="0"/>
              </a:spcAft>
              <a:buFont typeface="Arial" panose="020B0604020202020204" pitchFamily="34" charset="0"/>
              <a:buChar char="•"/>
              <a:defRPr/>
            </a:pPr>
            <a:r>
              <a:rPr lang="en-GB" dirty="0">
                <a:latin typeface="+mn-lt"/>
              </a:rPr>
              <a:t>fresh fruits and vegetables;</a:t>
            </a: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a variety of seafood;</a:t>
            </a: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cured ham and meat.</a:t>
            </a:r>
          </a:p>
          <a:p>
            <a:pPr eaLnBrk="1" fontAlgn="auto" hangingPunct="1">
              <a:spcBef>
                <a:spcPts val="0"/>
              </a:spcBef>
              <a:spcAft>
                <a:spcPts val="0"/>
              </a:spcAft>
              <a:defRPr/>
            </a:pPr>
            <a:endParaRPr lang="en-GB" dirty="0">
              <a:latin typeface="+mn-lt"/>
            </a:endParaRPr>
          </a:p>
          <a:p>
            <a:pPr eaLnBrk="1" fontAlgn="auto" hangingPunct="1">
              <a:spcBef>
                <a:spcPts val="0"/>
              </a:spcBef>
              <a:spcAft>
                <a:spcPts val="0"/>
              </a:spcAft>
              <a:defRPr/>
            </a:pPr>
            <a:r>
              <a:rPr lang="en-GB" dirty="0">
                <a:latin typeface="+mn-lt"/>
              </a:rPr>
              <a:t>Due to its proximity to the Mediterranean Sea and Atlantic Ocean and its sunny climate, Spanish food tends to be fresh, colourful and very healthy.</a:t>
            </a:r>
          </a:p>
          <a:p>
            <a:pPr eaLnBrk="1" fontAlgn="auto" hangingPunct="1">
              <a:spcBef>
                <a:spcPts val="0"/>
              </a:spcBef>
              <a:spcAft>
                <a:spcPts val="0"/>
              </a:spcAft>
              <a:defRPr/>
            </a:pPr>
            <a:endParaRPr lang="en-GB" dirty="0">
              <a:latin typeface="+mn-lt"/>
            </a:endParaRPr>
          </a:p>
          <a:p>
            <a:pPr eaLnBrk="1" fontAlgn="auto" hangingPunct="1">
              <a:spcBef>
                <a:spcPts val="0"/>
              </a:spcBef>
              <a:spcAft>
                <a:spcPts val="0"/>
              </a:spcAft>
              <a:defRPr/>
            </a:pPr>
            <a:r>
              <a:rPr lang="en-GB" dirty="0">
                <a:latin typeface="+mn-lt"/>
              </a:rPr>
              <a:t>There are many traditional and varied Spanish dishes from different areas of the country, all influenced by the local environment and surroundings.</a:t>
            </a:r>
          </a:p>
        </p:txBody>
      </p:sp>
      <p:pic>
        <p:nvPicPr>
          <p:cNvPr id="1229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838" y="2252663"/>
            <a:ext cx="172085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885">
            <a:off x="5310188" y="3167063"/>
            <a:ext cx="16525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19524">
            <a:off x="6127750" y="3290888"/>
            <a:ext cx="253523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p:cNvPr>
          <p:cNvSpPr/>
          <p:nvPr/>
        </p:nvSpPr>
        <p:spPr>
          <a:xfrm>
            <a:off x="755650" y="1462088"/>
            <a:ext cx="7742238" cy="18811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GB" dirty="0">
                <a:solidFill>
                  <a:schemeClr val="tx1"/>
                </a:solidFill>
              </a:rPr>
              <a:t>Different parts of Spain are famous for growing and producing different types of food. In the very hot and sunny south of Spain, there are large areas of woodland and orchards and many fruits and vegetables flourish there. In fact, they are so delicious that they are exported to countries all over the world! Olive oil is another popular food source produced in the south of Spain.</a:t>
            </a:r>
          </a:p>
        </p:txBody>
      </p:sp>
      <p:sp>
        <p:nvSpPr>
          <p:cNvPr id="13315"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Spanish Food: Fruits and Vegetables</a:t>
            </a:r>
          </a:p>
        </p:txBody>
      </p:sp>
      <p:pic>
        <p:nvPicPr>
          <p:cNvPr id="1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3690938"/>
            <a:ext cx="39020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Spanish Food: Paella and Seafood</a:t>
            </a:r>
          </a:p>
        </p:txBody>
      </p:sp>
      <p:sp>
        <p:nvSpPr>
          <p:cNvPr id="14" name="Rectangle 13">
            <a:extLst/>
          </p:cNvPr>
          <p:cNvSpPr/>
          <p:nvPr/>
        </p:nvSpPr>
        <p:spPr>
          <a:xfrm>
            <a:off x="755650" y="1490663"/>
            <a:ext cx="7632700" cy="1325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US" dirty="0">
                <a:solidFill>
                  <a:schemeClr val="tx1"/>
                </a:solidFill>
              </a:rPr>
              <a:t>A very popular dish in Spain is paella, which originated in the city of Valencia on the east coast of Spain. This is traditionally cooked in a large pan. Common ingredients in paella are rice (Spaniards cook with </a:t>
            </a:r>
            <a:r>
              <a:rPr lang="en-US" dirty="0" err="1">
                <a:solidFill>
                  <a:schemeClr val="tx1"/>
                </a:solidFill>
              </a:rPr>
              <a:t>Bomba</a:t>
            </a:r>
            <a:r>
              <a:rPr lang="en-US" dirty="0">
                <a:solidFill>
                  <a:schemeClr val="tx1"/>
                </a:solidFill>
              </a:rPr>
              <a:t> rice), saffron, seafood and chicken.</a:t>
            </a:r>
          </a:p>
        </p:txBody>
      </p:sp>
      <p:pic>
        <p:nvPicPr>
          <p:cNvPr id="14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68625"/>
            <a:ext cx="381635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p:cNvPr>
          <p:cNvSpPr/>
          <p:nvPr/>
        </p:nvSpPr>
        <p:spPr>
          <a:xfrm>
            <a:off x="755650" y="2816225"/>
            <a:ext cx="3716338" cy="187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GB" dirty="0">
                <a:solidFill>
                  <a:schemeClr val="tx1"/>
                </a:solidFill>
              </a:rPr>
              <a:t>Cod and tuna are the most commonly eaten fish in Spain. Some of the best fish is sourced off the north coast of Spain in areas such as Galicia, Asturias and Cantabria.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Spanish Food: Chorizo and Cocido</a:t>
            </a:r>
          </a:p>
        </p:txBody>
      </p:sp>
      <p:sp>
        <p:nvSpPr>
          <p:cNvPr id="10" name="Rectangle 9">
            <a:extLst/>
          </p:cNvPr>
          <p:cNvSpPr/>
          <p:nvPr/>
        </p:nvSpPr>
        <p:spPr>
          <a:xfrm>
            <a:off x="755650" y="1549400"/>
            <a:ext cx="3816350" cy="187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US" dirty="0">
                <a:solidFill>
                  <a:schemeClr val="tx1"/>
                </a:solidFill>
              </a:rPr>
              <a:t>Chorizo is a Spanish sausage made from coarsely chopped pork and pork fat and seasoned with smoked paprika, which gives it its reddish hue. Chorizo can be either ‘picante’ (spicy) or ‘dulce’ (sweet).</a:t>
            </a:r>
          </a:p>
        </p:txBody>
      </p:sp>
      <p:pic>
        <p:nvPicPr>
          <p:cNvPr id="153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088" y="1473200"/>
            <a:ext cx="2935287"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p:cNvPr>
          <p:cNvSpPr/>
          <p:nvPr/>
        </p:nvSpPr>
        <p:spPr>
          <a:xfrm>
            <a:off x="755650" y="3814763"/>
            <a:ext cx="3816350" cy="1325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GB" dirty="0">
                <a:solidFill>
                  <a:schemeClr val="tx1"/>
                </a:solidFill>
              </a:rPr>
              <a:t>Another popular Spanish speciality is a dish called </a:t>
            </a:r>
            <a:r>
              <a:rPr lang="en-GB" dirty="0" err="1">
                <a:solidFill>
                  <a:schemeClr val="tx1"/>
                </a:solidFill>
              </a:rPr>
              <a:t>cocido</a:t>
            </a:r>
            <a:r>
              <a:rPr lang="en-GB" dirty="0">
                <a:solidFill>
                  <a:schemeClr val="tx1"/>
                </a:solidFill>
              </a:rPr>
              <a:t>. This is a chickpea-based stew which is made with meat and vegetables. </a:t>
            </a:r>
          </a:p>
        </p:txBody>
      </p:sp>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960813"/>
            <a:ext cx="253206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p:cNvSpPr>
            <a:spLocks noGrp="1" noChangeArrowheads="1"/>
          </p:cNvSpPr>
          <p:nvPr>
            <p:ph type="title"/>
          </p:nvPr>
        </p:nvSpPr>
        <p:spPr>
          <a:xfrm>
            <a:off x="457200" y="479425"/>
            <a:ext cx="8220075" cy="993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a:latin typeface="Twinkl" pitchFamily="2" charset="0"/>
              </a:rPr>
              <a:t>Spanish Food: Pan con Tomate</a:t>
            </a:r>
          </a:p>
        </p:txBody>
      </p:sp>
      <p:sp>
        <p:nvSpPr>
          <p:cNvPr id="9" name="Rectangle 8">
            <a:extLst/>
          </p:cNvPr>
          <p:cNvSpPr/>
          <p:nvPr/>
        </p:nvSpPr>
        <p:spPr>
          <a:xfrm>
            <a:off x="755650" y="1343025"/>
            <a:ext cx="7632700" cy="1603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GB" dirty="0">
                <a:solidFill>
                  <a:schemeClr val="tx1"/>
                </a:solidFill>
              </a:rPr>
              <a:t>Pan con </a:t>
            </a:r>
            <a:r>
              <a:rPr lang="en-GB" dirty="0" err="1">
                <a:solidFill>
                  <a:schemeClr val="tx1"/>
                </a:solidFill>
              </a:rPr>
              <a:t>Tomate</a:t>
            </a:r>
            <a:r>
              <a:rPr lang="en-GB" dirty="0">
                <a:solidFill>
                  <a:schemeClr val="tx1"/>
                </a:solidFill>
              </a:rPr>
              <a:t> in English literally means ‘bread with tomatoes’ which describes exactly what this dish is. Pan con </a:t>
            </a:r>
            <a:r>
              <a:rPr lang="en-GB" dirty="0" err="1">
                <a:solidFill>
                  <a:schemeClr val="tx1"/>
                </a:solidFill>
              </a:rPr>
              <a:t>Tomate</a:t>
            </a:r>
            <a:r>
              <a:rPr lang="en-GB" dirty="0">
                <a:solidFill>
                  <a:schemeClr val="tx1"/>
                </a:solidFill>
              </a:rPr>
              <a:t> is a staple part of the Catalonian diet but is eaten regularly in most other areas of Spain. It can be eaten on its own as a snack or as an accompaniment to a meal at breakfast, lunch or dinner.</a:t>
            </a:r>
          </a:p>
        </p:txBody>
      </p:sp>
      <p:sp>
        <p:nvSpPr>
          <p:cNvPr id="11" name="Rectangle 10">
            <a:extLst/>
          </p:cNvPr>
          <p:cNvSpPr/>
          <p:nvPr/>
        </p:nvSpPr>
        <p:spPr>
          <a:xfrm>
            <a:off x="755650" y="3005138"/>
            <a:ext cx="3816350" cy="1047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eaLnBrk="1" fontAlgn="auto" hangingPunct="1">
              <a:spcBef>
                <a:spcPts val="0"/>
              </a:spcBef>
              <a:spcAft>
                <a:spcPts val="0"/>
              </a:spcAft>
              <a:defRPr/>
            </a:pPr>
            <a:r>
              <a:rPr lang="en-GB" dirty="0">
                <a:solidFill>
                  <a:schemeClr val="tx1"/>
                </a:solidFill>
              </a:rPr>
              <a:t>Catalonia is a north-eastern region of Spain. The vibrant city of Barcelona is in Catalonia.</a:t>
            </a:r>
          </a:p>
        </p:txBody>
      </p:sp>
      <p:pic>
        <p:nvPicPr>
          <p:cNvPr id="1638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3181350"/>
            <a:ext cx="3497262"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p:cNvPr>
          <p:cNvSpPr txBox="1">
            <a:spLocks/>
          </p:cNvSpPr>
          <p:nvPr/>
        </p:nvSpPr>
        <p:spPr>
          <a:xfrm>
            <a:off x="828675" y="6524625"/>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solidFill>
                <a:latin typeface="Tuffy" panose="020B0603060100000000" pitchFamily="34" charset="0"/>
                <a:ea typeface="Tuffy" panose="020B0603060100000000" pitchFamily="34" charset="0"/>
                <a:cs typeface="Arial" pitchFamily="34" charset="0"/>
              </a:rPr>
              <a:t>Photo courtesy of Ewan Munro (@flickr.com)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 [Read-Only]" id="{B29F6C71-AAE0-4B64-A45A-1046B855C9CC}" vid="{8E495050-AD79-41D8-9298-D2CAD14368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Guidance</Template>
  <TotalTime>166</TotalTime>
  <Words>1086</Words>
  <Application>Microsoft Office PowerPoint</Application>
  <PresentationFormat>On-screen Show (4:3)</PresentationFormat>
  <Paragraphs>67</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Tuffy</vt:lpstr>
      <vt:lpstr>Twinkl SemiBold</vt:lpstr>
      <vt:lpstr>Calibri</vt:lpstr>
      <vt:lpstr>Sassoon Infant Rg</vt:lpstr>
      <vt:lpstr>Arial</vt:lpstr>
      <vt:lpstr>Twinkl</vt:lpstr>
      <vt:lpstr>Twinkl Cursive Looped</vt:lpstr>
      <vt:lpstr>Office Theme</vt:lpstr>
      <vt:lpstr>PowerPoint Presentation</vt:lpstr>
      <vt:lpstr>Where Is Spain?</vt:lpstr>
      <vt:lpstr>Spain Facts </vt:lpstr>
      <vt:lpstr>The Spanish Royal Family</vt:lpstr>
      <vt:lpstr>Spanish Food</vt:lpstr>
      <vt:lpstr>Spanish Food: Fruits and Vegetables</vt:lpstr>
      <vt:lpstr>Spanish Food: Paella and Seafood</vt:lpstr>
      <vt:lpstr>Spanish Food: Chorizo and Cocido</vt:lpstr>
      <vt:lpstr>Spanish Food: Pan con Tomate</vt:lpstr>
      <vt:lpstr>Spanish Food: Churro</vt:lpstr>
      <vt:lpstr>Spanish Schools</vt:lpstr>
      <vt:lpstr>Plaza de España</vt:lpstr>
      <vt:lpstr>Alhambra</vt:lpstr>
      <vt:lpstr>The Sagrada Familia</vt:lpstr>
      <vt:lpstr>Flamenco Dancing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Holly Riglar</dc:creator>
  <cp:lastModifiedBy>Jonathan Fox</cp:lastModifiedBy>
  <cp:revision>47</cp:revision>
  <dcterms:created xsi:type="dcterms:W3CDTF">2018-06-22T07:15:30Z</dcterms:created>
  <dcterms:modified xsi:type="dcterms:W3CDTF">2020-02-13T12:04:50Z</dcterms:modified>
</cp:coreProperties>
</file>