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0"/>
  </p:notesMasterIdLst>
  <p:handoutMasterIdLst>
    <p:handoutMasterId r:id="rId21"/>
  </p:handoutMasterIdLst>
  <p:sldIdLst>
    <p:sldId id="258" r:id="rId2"/>
    <p:sldId id="264" r:id="rId3"/>
    <p:sldId id="277" r:id="rId4"/>
    <p:sldId id="276" r:id="rId5"/>
    <p:sldId id="278" r:id="rId6"/>
    <p:sldId id="275" r:id="rId7"/>
    <p:sldId id="281" r:id="rId8"/>
    <p:sldId id="280" r:id="rId9"/>
    <p:sldId id="282" r:id="rId10"/>
    <p:sldId id="283" r:id="rId11"/>
    <p:sldId id="279" r:id="rId12"/>
    <p:sldId id="285" r:id="rId13"/>
    <p:sldId id="286" r:id="rId14"/>
    <p:sldId id="287" r:id="rId15"/>
    <p:sldId id="289" r:id="rId16"/>
    <p:sldId id="288" r:id="rId17"/>
    <p:sldId id="290" r:id="rId18"/>
    <p:sldId id="267" r:id="rId19"/>
  </p:sldIdLst>
  <p:sldSz cx="9144000" cy="6858000" type="screen4x3"/>
  <p:notesSz cx="6858000" cy="9144000"/>
  <p:embeddedFontLst>
    <p:embeddedFont>
      <p:font typeface="Tuffy" panose="020B0603060100000000" pitchFamily="34" charset="0"/>
      <p:regular r:id="rId22"/>
      <p:bold r:id="rId23"/>
      <p:italic r:id="rId24"/>
      <p:boldItalic r:id="rId25"/>
    </p:embeddedFont>
    <p:embeddedFont>
      <p:font typeface="Tuffy-TTF" panose="020B0603060100000000" pitchFamily="34" charset="0"/>
      <p:regular r:id="rId26"/>
      <p:bold r:id="rId27"/>
      <p:italic r:id="rId28"/>
      <p:boldItalic r:id="rId29"/>
    </p:embeddedFont>
    <p:embeddedFont>
      <p:font typeface="Twinkl" pitchFamily="2" charset="0"/>
      <p:regular r:id="rId30"/>
      <p:bold r:id="rId31"/>
    </p:embeddedFont>
    <p:embeddedFont>
      <p:font typeface="Calibri" panose="020F0502020204030204" pitchFamily="34" charset="0"/>
      <p:regular r:id="rId32"/>
      <p:bold r:id="rId33"/>
      <p:italic r:id="rId34"/>
      <p:bold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39A"/>
    <a:srgbClr val="D81D32"/>
    <a:srgbClr val="18A0DB"/>
    <a:srgbClr val="DE1E5A"/>
    <a:srgbClr val="BC0105"/>
    <a:srgbClr val="4DB1E3"/>
    <a:srgbClr val="80C1EB"/>
    <a:srgbClr val="ACDDFC"/>
    <a:srgbClr val="FFFFFF"/>
    <a:srgbClr val="4AA1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14" d="100"/>
          <a:sy n="114" d="100"/>
        </p:scale>
        <p:origin x="948" y="108"/>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34"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04/03/2019</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04/03/2019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3.xml"/><Relationship Id="rId5" Type="http://schemas.openxmlformats.org/officeDocument/2006/relationships/image" Target="../media/image22.jpeg"/><Relationship Id="rId4" Type="http://schemas.openxmlformats.org/officeDocument/2006/relationships/hyperlink" Target="https://creativecommons.org/licenses/by/2.0/uk/"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3.xml"/><Relationship Id="rId5" Type="http://schemas.openxmlformats.org/officeDocument/2006/relationships/hyperlink" Target="https://creativecommons.org/licenses/by/2.0/uk/" TargetMode="Externa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creativecommons.org/licenses/by/2.0/uk/" TargetMode="External"/><Relationship Id="rId2" Type="http://schemas.openxmlformats.org/officeDocument/2006/relationships/image" Target="../media/image26.jpeg"/><Relationship Id="rId1" Type="http://schemas.openxmlformats.org/officeDocument/2006/relationships/slideLayout" Target="../slideLayouts/slideLayout3.xml"/><Relationship Id="rId5" Type="http://schemas.openxmlformats.org/officeDocument/2006/relationships/image" Target="../media/image28.jpe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3.xm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creativecommons.org/licenses/by/2.0/uk/" TargetMode="External"/><Relationship Id="rId2" Type="http://schemas.openxmlformats.org/officeDocument/2006/relationships/image" Target="../media/image9.jpeg"/><Relationship Id="rId1" Type="http://schemas.openxmlformats.org/officeDocument/2006/relationships/slideLayout" Target="../slideLayouts/slideLayout3.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creativecommons.org/licenses/by/2.0/uk/" TargetMode="External"/><Relationship Id="rId2" Type="http://schemas.openxmlformats.org/officeDocument/2006/relationships/image" Target="../media/image13.jpeg"/><Relationship Id="rId1" Type="http://schemas.openxmlformats.org/officeDocument/2006/relationships/slideLayout" Target="../slideLayouts/slideLayout3.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creativecommons.org/licenses/by/2.0/uk/" TargetMode="External"/><Relationship Id="rId1" Type="http://schemas.openxmlformats.org/officeDocument/2006/relationships/slideLayout" Target="../slideLayouts/slideLayout3.xml"/><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2929824"/>
            <a:ext cx="8220075" cy="994306"/>
          </a:xfrm>
        </p:spPr>
        <p:txBody>
          <a:bodyPr/>
          <a:lstStyle/>
          <a:p>
            <a:r>
              <a:rPr lang="en-GB" sz="7200" dirty="0">
                <a:latin typeface="+mn-lt"/>
              </a:rPr>
              <a:t>Australian Houses</a:t>
            </a:r>
          </a:p>
        </p:txBody>
      </p:sp>
    </p:spTree>
    <p:extLst>
      <p:ext uri="{BB962C8B-B14F-4D97-AF65-F5344CB8AC3E}">
        <p14:creationId xmlns:p14="http://schemas.microsoft.com/office/powerpoint/2010/main" val="2015207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14177" y="643572"/>
            <a:ext cx="3746914" cy="2637141"/>
          </a:xfrm>
          <a:prstGeom prst="rect">
            <a:avLst/>
          </a:prstGeom>
          <a:ln w="107950">
            <a:solidFill>
              <a:srgbClr val="00639A"/>
            </a:solidFill>
            <a:miter lim="800000"/>
          </a:ln>
        </p:spPr>
      </p:pic>
      <p:grpSp>
        <p:nvGrpSpPr>
          <p:cNvPr id="13" name="Group 12"/>
          <p:cNvGrpSpPr/>
          <p:nvPr/>
        </p:nvGrpSpPr>
        <p:grpSpPr>
          <a:xfrm>
            <a:off x="4493368" y="3564716"/>
            <a:ext cx="3177758" cy="2741367"/>
            <a:chOff x="4457156" y="3564716"/>
            <a:chExt cx="3177758" cy="2741367"/>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7157" y="3564716"/>
              <a:ext cx="3177757" cy="2632322"/>
            </a:xfrm>
            <a:prstGeom prst="rect">
              <a:avLst/>
            </a:prstGeom>
            <a:ln w="107950">
              <a:solidFill>
                <a:srgbClr val="00639A"/>
              </a:solidFill>
              <a:miter lim="800000"/>
            </a:ln>
          </p:spPr>
        </p:pic>
        <p:sp>
          <p:nvSpPr>
            <p:cNvPr id="10" name="TextBox 21"/>
            <p:cNvSpPr txBox="1">
              <a:spLocks noChangeArrowheads="1"/>
            </p:cNvSpPr>
            <p:nvPr/>
          </p:nvSpPr>
          <p:spPr bwMode="auto">
            <a:xfrm>
              <a:off x="4457156" y="6197037"/>
              <a:ext cx="3177757" cy="109046"/>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solidFill>
                    <a:schemeClr val="bg1"/>
                  </a:solidFill>
                  <a:latin typeface="Tuffy" panose="020B0603060100000000" pitchFamily="34" charset="0"/>
                  <a:ea typeface="Tuffy" panose="020B0603060100000000" pitchFamily="34" charset="0"/>
                  <a:cs typeface="Arial" panose="020B0604020202020204" pitchFamily="34" charset="0"/>
                </a:rPr>
                <a:t>“</a:t>
              </a:r>
              <a:r>
                <a:rPr lang="en-GB" altLang="en-US" sz="500" b="1" dirty="0">
                  <a:solidFill>
                    <a:schemeClr val="bg1"/>
                  </a:solidFill>
                  <a:latin typeface="Tuffy" panose="020B0603060100000000" pitchFamily="34" charset="0"/>
                  <a:ea typeface="Tuffy" panose="020B0603060100000000" pitchFamily="34" charset="0"/>
                  <a:cs typeface="Arial" panose="020B0604020202020204" pitchFamily="34" charset="0"/>
                </a:rPr>
                <a:t>pool </a:t>
              </a:r>
              <a:r>
                <a:rPr lang="en-GB" altLang="en-US" sz="500" b="1" dirty="0" err="1">
                  <a:solidFill>
                    <a:schemeClr val="bg1"/>
                  </a:solidFill>
                  <a:latin typeface="Tuffy" panose="020B0603060100000000" pitchFamily="34" charset="0"/>
                  <a:ea typeface="Tuffy" panose="020B0603060100000000" pitchFamily="34" charset="0"/>
                  <a:cs typeface="Arial" panose="020B0604020202020204" pitchFamily="34" charset="0"/>
                </a:rPr>
                <a:t>abdrewarchy</a:t>
              </a:r>
              <a:r>
                <a:rPr lang="en-GB" altLang="en-US" sz="500" dirty="0">
                  <a:solidFill>
                    <a:schemeClr val="bg1"/>
                  </a:solidFill>
                  <a:latin typeface="Tuffy" panose="020B0603060100000000" pitchFamily="34" charset="0"/>
                  <a:ea typeface="Tuffy" panose="020B0603060100000000" pitchFamily="34" charset="0"/>
                  <a:cs typeface="Arial" panose="020B0604020202020204" pitchFamily="34" charset="0"/>
                </a:rPr>
                <a:t>” by </a:t>
              </a:r>
              <a:r>
                <a:rPr lang="en-GB" sz="500" dirty="0" err="1">
                  <a:solidFill>
                    <a:schemeClr val="bg1"/>
                  </a:solidFill>
                  <a:latin typeface="Tuffy" panose="020B0603060100000000" pitchFamily="34" charset="0"/>
                  <a:ea typeface="Tuffy" panose="020B0603060100000000" pitchFamily="34" charset="0"/>
                </a:rPr>
                <a:t>Abdrewarch</a:t>
              </a:r>
              <a:r>
                <a:rPr lang="en-GB" sz="500" dirty="0">
                  <a:latin typeface="Tuffy" panose="020B0603060100000000" pitchFamily="34" charset="0"/>
                  <a:ea typeface="Tuffy" panose="020B0603060100000000" pitchFamily="34" charset="0"/>
                </a:rPr>
                <a:t> </a:t>
              </a:r>
              <a:r>
                <a:rPr lang="en-GB" altLang="en-US" sz="500" dirty="0">
                  <a:solidFill>
                    <a:schemeClr val="bg1"/>
                  </a:solidFill>
                  <a:latin typeface="Tuffy" panose="020B0603060100000000" pitchFamily="34" charset="0"/>
                  <a:ea typeface="Tuffy" panose="020B0603060100000000" pitchFamily="34" charset="0"/>
                  <a:cs typeface="Arial" panose="020B0604020202020204" pitchFamily="34" charset="0"/>
                </a:rPr>
                <a:t>is licensed under </a:t>
              </a:r>
              <a:r>
                <a:rPr lang="en-GB" altLang="en-US" sz="500" b="1" dirty="0">
                  <a:solidFill>
                    <a:schemeClr val="bg1"/>
                  </a:solidFill>
                  <a:latin typeface="Tuffy" panose="020B0603060100000000" pitchFamily="34" charset="0"/>
                  <a:ea typeface="Tuffy" panose="020B0603060100000000" pitchFamily="34" charset="0"/>
                  <a:cs typeface="Arial" panose="020B0604020202020204" pitchFamily="34" charset="0"/>
                  <a:hlinkClick r:id="rId4"/>
                </a:rPr>
                <a:t>CC BY 2.0</a:t>
              </a:r>
              <a:endParaRPr lang="en-GB" altLang="en-US" sz="500" b="1" dirty="0">
                <a:solidFill>
                  <a:schemeClr val="bg1"/>
                </a:solidFill>
                <a:latin typeface="Tuffy" panose="020B0603060100000000" pitchFamily="34" charset="0"/>
                <a:ea typeface="Tuffy" panose="020B0603060100000000" pitchFamily="34" charset="0"/>
                <a:cs typeface="Arial" panose="020B0604020202020204" pitchFamily="34" charset="0"/>
              </a:endParaRPr>
            </a:p>
          </p:txBody>
        </p:sp>
      </p:grpSp>
      <p:grpSp>
        <p:nvGrpSpPr>
          <p:cNvPr id="9" name="Group 8"/>
          <p:cNvGrpSpPr/>
          <p:nvPr/>
        </p:nvGrpSpPr>
        <p:grpSpPr>
          <a:xfrm>
            <a:off x="1526325" y="3559896"/>
            <a:ext cx="2637142" cy="2746187"/>
            <a:chOff x="1553484" y="3559896"/>
            <a:chExt cx="2637142" cy="2746187"/>
          </a:xfrm>
        </p:grpSpPr>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53485" y="3559896"/>
              <a:ext cx="2637141" cy="2637141"/>
            </a:xfrm>
            <a:prstGeom prst="rect">
              <a:avLst/>
            </a:prstGeom>
            <a:ln w="107950">
              <a:solidFill>
                <a:srgbClr val="00639A"/>
              </a:solidFill>
              <a:miter lim="800000"/>
            </a:ln>
          </p:spPr>
        </p:pic>
        <p:sp>
          <p:nvSpPr>
            <p:cNvPr id="11" name="TextBox 21"/>
            <p:cNvSpPr txBox="1">
              <a:spLocks noChangeArrowheads="1"/>
            </p:cNvSpPr>
            <p:nvPr/>
          </p:nvSpPr>
          <p:spPr bwMode="auto">
            <a:xfrm>
              <a:off x="1553484" y="6197037"/>
              <a:ext cx="2637142" cy="109046"/>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solidFill>
                    <a:schemeClr val="bg1"/>
                  </a:solidFill>
                  <a:latin typeface="Tuffy" panose="020B0603060100000000" pitchFamily="34" charset="0"/>
                  <a:ea typeface="Tuffy" panose="020B0603060100000000" pitchFamily="34" charset="0"/>
                  <a:cs typeface="Arial" panose="020B0604020202020204" pitchFamily="34" charset="0"/>
                </a:rPr>
                <a:t>“</a:t>
              </a:r>
              <a:r>
                <a:rPr lang="en-GB" altLang="en-US" sz="500" b="1" dirty="0">
                  <a:solidFill>
                    <a:schemeClr val="bg1"/>
                  </a:solidFill>
                  <a:latin typeface="Tuffy" panose="020B0603060100000000" pitchFamily="34" charset="0"/>
                  <a:ea typeface="Tuffy" panose="020B0603060100000000" pitchFamily="34" charset="0"/>
                  <a:cs typeface="Arial" panose="020B0604020202020204" pitchFamily="34" charset="0"/>
                </a:rPr>
                <a:t>renovation of </a:t>
              </a:r>
              <a:r>
                <a:rPr lang="en-GB" altLang="en-US" sz="500" b="1" dirty="0" err="1">
                  <a:solidFill>
                    <a:schemeClr val="bg1"/>
                  </a:solidFill>
                  <a:latin typeface="Tuffy" panose="020B0603060100000000" pitchFamily="34" charset="0"/>
                  <a:ea typeface="Tuffy" panose="020B0603060100000000" pitchFamily="34" charset="0"/>
                  <a:cs typeface="Arial" panose="020B0604020202020204" pitchFamily="34" charset="0"/>
                </a:rPr>
                <a:t>gyldenrisparken</a:t>
              </a:r>
              <a:r>
                <a:rPr lang="en-GB" altLang="en-US" sz="500" dirty="0">
                  <a:solidFill>
                    <a:schemeClr val="bg1"/>
                  </a:solidFill>
                  <a:latin typeface="Tuffy" panose="020B0603060100000000" pitchFamily="34" charset="0"/>
                  <a:ea typeface="Tuffy" panose="020B0603060100000000" pitchFamily="34" charset="0"/>
                  <a:cs typeface="Arial" panose="020B0604020202020204" pitchFamily="34" charset="0"/>
                </a:rPr>
                <a:t>” by </a:t>
              </a:r>
              <a:r>
                <a:rPr lang="en-GB" altLang="en-US" sz="500" dirty="0" err="1">
                  <a:solidFill>
                    <a:schemeClr val="bg1"/>
                  </a:solidFill>
                  <a:latin typeface="Tuffy" panose="020B0603060100000000" pitchFamily="34" charset="0"/>
                  <a:ea typeface="Tuffy" panose="020B0603060100000000" pitchFamily="34" charset="0"/>
                  <a:cs typeface="Arial" panose="020B0604020202020204" pitchFamily="34" charset="0"/>
                </a:rPr>
                <a:t>seier+seier</a:t>
              </a:r>
              <a:r>
                <a:rPr lang="en-GB" altLang="en-US" sz="500" dirty="0">
                  <a:solidFill>
                    <a:schemeClr val="bg1"/>
                  </a:solidFill>
                  <a:latin typeface="Tuffy" panose="020B0603060100000000" pitchFamily="34" charset="0"/>
                  <a:ea typeface="Tuffy" panose="020B0603060100000000" pitchFamily="34" charset="0"/>
                  <a:cs typeface="Arial" panose="020B0604020202020204" pitchFamily="34" charset="0"/>
                </a:rPr>
                <a:t> is licensed under </a:t>
              </a:r>
              <a:r>
                <a:rPr lang="en-GB" altLang="en-US" sz="500" b="1" dirty="0">
                  <a:solidFill>
                    <a:schemeClr val="bg1"/>
                  </a:solidFill>
                  <a:latin typeface="Tuffy" panose="020B0603060100000000" pitchFamily="34" charset="0"/>
                  <a:ea typeface="Tuffy" panose="020B0603060100000000" pitchFamily="34" charset="0"/>
                  <a:cs typeface="Arial" panose="020B0604020202020204" pitchFamily="34" charset="0"/>
                  <a:hlinkClick r:id="rId4"/>
                </a:rPr>
                <a:t>CC BY 2.0</a:t>
              </a:r>
              <a:endParaRPr lang="en-GB" altLang="en-US" sz="500" b="1" dirty="0">
                <a:solidFill>
                  <a:schemeClr val="bg1"/>
                </a:solidFill>
                <a:latin typeface="Tuffy" panose="020B0603060100000000" pitchFamily="34" charset="0"/>
                <a:ea typeface="Tuffy" panose="020B0603060100000000" pitchFamily="34" charset="0"/>
                <a:cs typeface="Arial" panose="020B0604020202020204" pitchFamily="34" charset="0"/>
              </a:endParaRPr>
            </a:p>
          </p:txBody>
        </p:sp>
      </p:grpSp>
    </p:spTree>
    <p:extLst>
      <p:ext uri="{BB962C8B-B14F-4D97-AF65-F5344CB8AC3E}">
        <p14:creationId xmlns:p14="http://schemas.microsoft.com/office/powerpoint/2010/main" val="4187029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2929824"/>
            <a:ext cx="8220075" cy="994306"/>
          </a:xfrm>
        </p:spPr>
        <p:txBody>
          <a:bodyPr/>
          <a:lstStyle/>
          <a:p>
            <a:r>
              <a:rPr lang="en-GB" sz="7200" dirty="0">
                <a:latin typeface="+mn-lt"/>
              </a:rPr>
              <a:t>UK Houses</a:t>
            </a:r>
          </a:p>
        </p:txBody>
      </p:sp>
    </p:spTree>
    <p:extLst>
      <p:ext uri="{BB962C8B-B14F-4D97-AF65-F5344CB8AC3E}">
        <p14:creationId xmlns:p14="http://schemas.microsoft.com/office/powerpoint/2010/main" val="3689406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05851" y="3591252"/>
            <a:ext cx="3662897" cy="2441931"/>
          </a:xfrm>
          <a:prstGeom prst="rect">
            <a:avLst/>
          </a:prstGeom>
          <a:ln w="107950">
            <a:solidFill>
              <a:srgbClr val="00639A"/>
            </a:solidFill>
            <a:miter lim="800000"/>
          </a:ln>
        </p:spPr>
      </p:pic>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r="17117"/>
          <a:stretch/>
        </p:blipFill>
        <p:spPr>
          <a:xfrm>
            <a:off x="769581" y="3591252"/>
            <a:ext cx="3598123" cy="2441931"/>
          </a:xfrm>
          <a:prstGeom prst="rect">
            <a:avLst/>
          </a:prstGeom>
          <a:ln w="107950">
            <a:solidFill>
              <a:srgbClr val="00639A"/>
            </a:solidFill>
            <a:miter lim="800000"/>
          </a:ln>
        </p:spPr>
      </p:pic>
      <p:grpSp>
        <p:nvGrpSpPr>
          <p:cNvPr id="14" name="Group 13"/>
          <p:cNvGrpSpPr/>
          <p:nvPr/>
        </p:nvGrpSpPr>
        <p:grpSpPr>
          <a:xfrm>
            <a:off x="2373137" y="814188"/>
            <a:ext cx="4387133" cy="2552243"/>
            <a:chOff x="2373137" y="814188"/>
            <a:chExt cx="4387133" cy="2552243"/>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73137" y="814188"/>
              <a:ext cx="4387132" cy="2448233"/>
            </a:xfrm>
            <a:prstGeom prst="rect">
              <a:avLst/>
            </a:prstGeom>
            <a:ln w="107950">
              <a:solidFill>
                <a:srgbClr val="00639A"/>
              </a:solidFill>
              <a:miter lim="800000"/>
            </a:ln>
          </p:spPr>
        </p:pic>
        <p:sp>
          <p:nvSpPr>
            <p:cNvPr id="10" name="TextBox 21"/>
            <p:cNvSpPr txBox="1">
              <a:spLocks noChangeArrowheads="1"/>
            </p:cNvSpPr>
            <p:nvPr/>
          </p:nvSpPr>
          <p:spPr bwMode="auto">
            <a:xfrm>
              <a:off x="2373138" y="3270105"/>
              <a:ext cx="4387132" cy="96326"/>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solidFill>
                    <a:schemeClr val="bg1"/>
                  </a:solidFill>
                  <a:latin typeface="Tuffy" panose="020B0603060100000000" pitchFamily="34" charset="0"/>
                  <a:ea typeface="Tuffy" panose="020B0603060100000000" pitchFamily="34" charset="0"/>
                  <a:cs typeface="Arial" panose="020B0604020202020204" pitchFamily="34" charset="0"/>
                </a:rPr>
                <a:t>“</a:t>
              </a:r>
              <a:r>
                <a:rPr lang="en-GB" altLang="en-US" sz="500" b="1" dirty="0">
                  <a:solidFill>
                    <a:schemeClr val="bg1"/>
                  </a:solidFill>
                  <a:latin typeface="Tuffy" panose="020B0603060100000000" pitchFamily="34" charset="0"/>
                  <a:ea typeface="Tuffy" panose="020B0603060100000000" pitchFamily="34" charset="0"/>
                  <a:cs typeface="Arial" panose="020B0604020202020204" pitchFamily="34" charset="0"/>
                </a:rPr>
                <a:t>Hastings Seafront July 2014 – Primrose House</a:t>
              </a:r>
              <a:r>
                <a:rPr lang="en-GB" altLang="en-US" sz="500" dirty="0">
                  <a:solidFill>
                    <a:schemeClr val="bg1"/>
                  </a:solidFill>
                  <a:latin typeface="Tuffy" panose="020B0603060100000000" pitchFamily="34" charset="0"/>
                  <a:ea typeface="Tuffy" panose="020B0603060100000000" pitchFamily="34" charset="0"/>
                  <a:cs typeface="Arial" panose="020B0604020202020204" pitchFamily="34" charset="0"/>
                </a:rPr>
                <a:t>” by </a:t>
              </a:r>
              <a:r>
                <a:rPr lang="en-GB" sz="500" dirty="0">
                  <a:solidFill>
                    <a:schemeClr val="bg1"/>
                  </a:solidFill>
                  <a:latin typeface="Tuffy" panose="020B0603060100000000" pitchFamily="34" charset="0"/>
                  <a:ea typeface="Tuffy" panose="020B0603060100000000" pitchFamily="34" charset="0"/>
                </a:rPr>
                <a:t>Gareth Williams</a:t>
              </a:r>
              <a:r>
                <a:rPr lang="en-GB" sz="500" dirty="0">
                  <a:latin typeface="Tuffy" panose="020B0603060100000000" pitchFamily="34" charset="0"/>
                  <a:ea typeface="Tuffy" panose="020B0603060100000000" pitchFamily="34" charset="0"/>
                </a:rPr>
                <a:t> </a:t>
              </a:r>
              <a:r>
                <a:rPr lang="en-GB" altLang="en-US" sz="500" dirty="0">
                  <a:solidFill>
                    <a:schemeClr val="bg1"/>
                  </a:solidFill>
                  <a:latin typeface="Tuffy" panose="020B0603060100000000" pitchFamily="34" charset="0"/>
                  <a:ea typeface="Tuffy" panose="020B0603060100000000" pitchFamily="34" charset="0"/>
                  <a:cs typeface="Arial" panose="020B0604020202020204" pitchFamily="34" charset="0"/>
                </a:rPr>
                <a:t>is licensed under </a:t>
              </a:r>
              <a:r>
                <a:rPr lang="en-GB" altLang="en-US" sz="500" b="1" dirty="0">
                  <a:solidFill>
                    <a:schemeClr val="bg1"/>
                  </a:solidFill>
                  <a:latin typeface="Tuffy" panose="020B0603060100000000" pitchFamily="34" charset="0"/>
                  <a:ea typeface="Tuffy" panose="020B0603060100000000" pitchFamily="34" charset="0"/>
                  <a:cs typeface="Arial" panose="020B0604020202020204" pitchFamily="34" charset="0"/>
                  <a:hlinkClick r:id="rId5"/>
                </a:rPr>
                <a:t>CC BY 2.0</a:t>
              </a:r>
              <a:endParaRPr lang="en-GB" altLang="en-US" sz="500" b="1" dirty="0">
                <a:solidFill>
                  <a:schemeClr val="bg1"/>
                </a:solidFill>
                <a:latin typeface="Tuffy" panose="020B0603060100000000" pitchFamily="34" charset="0"/>
                <a:ea typeface="Tuffy" panose="020B0603060100000000" pitchFamily="34" charset="0"/>
                <a:cs typeface="Arial" panose="020B0604020202020204" pitchFamily="34" charset="0"/>
              </a:endParaRPr>
            </a:p>
          </p:txBody>
        </p:sp>
      </p:grpSp>
    </p:spTree>
    <p:extLst>
      <p:ext uri="{BB962C8B-B14F-4D97-AF65-F5344CB8AC3E}">
        <p14:creationId xmlns:p14="http://schemas.microsoft.com/office/powerpoint/2010/main" val="26298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2929824"/>
            <a:ext cx="8220075" cy="994306"/>
          </a:xfrm>
        </p:spPr>
        <p:txBody>
          <a:bodyPr/>
          <a:lstStyle/>
          <a:p>
            <a:r>
              <a:rPr lang="en-GB" sz="6600" dirty="0">
                <a:latin typeface="+mn-lt"/>
              </a:rPr>
              <a:t>Australian Beaches</a:t>
            </a:r>
          </a:p>
        </p:txBody>
      </p:sp>
    </p:spTree>
    <p:extLst>
      <p:ext uri="{BB962C8B-B14F-4D97-AF65-F5344CB8AC3E}">
        <p14:creationId xmlns:p14="http://schemas.microsoft.com/office/powerpoint/2010/main" val="3357822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480714" y="899031"/>
            <a:ext cx="4387132" cy="2261445"/>
            <a:chOff x="2480714" y="899031"/>
            <a:chExt cx="4387132" cy="2261445"/>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6487" y="899031"/>
              <a:ext cx="4175587" cy="2165119"/>
            </a:xfrm>
            <a:prstGeom prst="rect">
              <a:avLst/>
            </a:prstGeom>
            <a:ln w="107950">
              <a:solidFill>
                <a:srgbClr val="00639A"/>
              </a:solidFill>
              <a:miter lim="800000"/>
            </a:ln>
          </p:spPr>
        </p:pic>
        <p:sp>
          <p:nvSpPr>
            <p:cNvPr id="10" name="TextBox 21"/>
            <p:cNvSpPr txBox="1">
              <a:spLocks noChangeArrowheads="1"/>
            </p:cNvSpPr>
            <p:nvPr/>
          </p:nvSpPr>
          <p:spPr bwMode="auto">
            <a:xfrm>
              <a:off x="2480714" y="3064150"/>
              <a:ext cx="4387132" cy="96326"/>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solidFill>
                    <a:schemeClr val="bg1"/>
                  </a:solidFill>
                  <a:latin typeface="Tuffy" panose="020B0603060100000000" pitchFamily="34" charset="0"/>
                  <a:ea typeface="Tuffy" panose="020B0603060100000000" pitchFamily="34" charset="0"/>
                  <a:cs typeface="Arial" panose="020B0604020202020204" pitchFamily="34" charset="0"/>
                </a:rPr>
                <a:t>“</a:t>
              </a:r>
              <a:r>
                <a:rPr lang="en-GB" altLang="en-US" sz="500" b="1" dirty="0">
                  <a:solidFill>
                    <a:schemeClr val="bg1"/>
                  </a:solidFill>
                  <a:latin typeface="Tuffy" panose="020B0603060100000000" pitchFamily="34" charset="0"/>
                  <a:ea typeface="Tuffy" panose="020B0603060100000000" pitchFamily="34" charset="0"/>
                  <a:cs typeface="Arial" panose="020B0604020202020204" pitchFamily="34" charset="0"/>
                </a:rPr>
                <a:t>The Friendly Beaches, Tasmania</a:t>
              </a:r>
              <a:r>
                <a:rPr lang="en-GB" altLang="en-US" sz="500" dirty="0">
                  <a:solidFill>
                    <a:schemeClr val="bg1"/>
                  </a:solidFill>
                  <a:latin typeface="Tuffy" panose="020B0603060100000000" pitchFamily="34" charset="0"/>
                  <a:ea typeface="Tuffy" panose="020B0603060100000000" pitchFamily="34" charset="0"/>
                  <a:cs typeface="Arial" panose="020B0604020202020204" pitchFamily="34" charset="0"/>
                </a:rPr>
                <a:t>” by </a:t>
              </a:r>
              <a:r>
                <a:rPr lang="en-GB" sz="500" dirty="0">
                  <a:solidFill>
                    <a:schemeClr val="bg1"/>
                  </a:solidFill>
                  <a:latin typeface="Tuffy" panose="020B0603060100000000" pitchFamily="34" charset="0"/>
                  <a:ea typeface="Tuffy" panose="020B0603060100000000" pitchFamily="34" charset="0"/>
                </a:rPr>
                <a:t>Steven Penton </a:t>
              </a:r>
              <a:r>
                <a:rPr lang="en-GB" altLang="en-US" sz="500" dirty="0">
                  <a:solidFill>
                    <a:schemeClr val="bg1"/>
                  </a:solidFill>
                  <a:latin typeface="Tuffy" panose="020B0603060100000000" pitchFamily="34" charset="0"/>
                  <a:ea typeface="Tuffy" panose="020B0603060100000000" pitchFamily="34" charset="0"/>
                  <a:cs typeface="Arial" panose="020B0604020202020204" pitchFamily="34" charset="0"/>
                </a:rPr>
                <a:t>is licensed under </a:t>
              </a:r>
              <a:r>
                <a:rPr lang="en-GB" altLang="en-US" sz="500" b="1" dirty="0">
                  <a:solidFill>
                    <a:schemeClr val="bg1"/>
                  </a:solidFill>
                  <a:latin typeface="Tuffy" panose="020B0603060100000000" pitchFamily="34" charset="0"/>
                  <a:ea typeface="Tuffy" panose="020B0603060100000000" pitchFamily="34" charset="0"/>
                  <a:cs typeface="Arial" panose="020B0604020202020204" pitchFamily="34" charset="0"/>
                  <a:hlinkClick r:id="rId3"/>
                </a:rPr>
                <a:t>CC BY 2.0</a:t>
              </a:r>
              <a:endParaRPr lang="en-GB" altLang="en-US" sz="500" b="1" dirty="0">
                <a:solidFill>
                  <a:schemeClr val="bg1"/>
                </a:solidFill>
                <a:latin typeface="Tuffy" panose="020B0603060100000000" pitchFamily="34" charset="0"/>
                <a:ea typeface="Tuffy" panose="020B0603060100000000" pitchFamily="34" charset="0"/>
                <a:cs typeface="Arial" panose="020B0604020202020204" pitchFamily="34" charset="0"/>
              </a:endParaRPr>
            </a:p>
          </p:txBody>
        </p:sp>
      </p:grpSp>
      <p:grpSp>
        <p:nvGrpSpPr>
          <p:cNvPr id="12" name="Group 11"/>
          <p:cNvGrpSpPr/>
          <p:nvPr/>
        </p:nvGrpSpPr>
        <p:grpSpPr>
          <a:xfrm>
            <a:off x="4810205" y="3359929"/>
            <a:ext cx="3692192" cy="2722258"/>
            <a:chOff x="4810205" y="3359929"/>
            <a:chExt cx="3692192" cy="2722258"/>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05679" y="3359929"/>
              <a:ext cx="3501244" cy="2625933"/>
            </a:xfrm>
            <a:prstGeom prst="rect">
              <a:avLst/>
            </a:prstGeom>
            <a:ln w="107950">
              <a:solidFill>
                <a:srgbClr val="00639A"/>
              </a:solidFill>
              <a:miter lim="800000"/>
            </a:ln>
          </p:spPr>
        </p:pic>
        <p:sp>
          <p:nvSpPr>
            <p:cNvPr id="9" name="TextBox 21"/>
            <p:cNvSpPr txBox="1">
              <a:spLocks noChangeArrowheads="1"/>
            </p:cNvSpPr>
            <p:nvPr/>
          </p:nvSpPr>
          <p:spPr bwMode="auto">
            <a:xfrm>
              <a:off x="4810205" y="5985861"/>
              <a:ext cx="3692192" cy="96326"/>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solidFill>
                    <a:schemeClr val="bg1"/>
                  </a:solidFill>
                  <a:latin typeface="Tuffy" panose="020B0603060100000000" pitchFamily="34" charset="0"/>
                  <a:ea typeface="Tuffy" panose="020B0603060100000000" pitchFamily="34" charset="0"/>
                  <a:cs typeface="Arial" panose="020B0604020202020204" pitchFamily="34" charset="0"/>
                </a:rPr>
                <a:t>“</a:t>
              </a:r>
              <a:r>
                <a:rPr lang="en-GB" altLang="en-US" sz="500" b="1" dirty="0">
                  <a:solidFill>
                    <a:schemeClr val="bg1"/>
                  </a:solidFill>
                  <a:latin typeface="Tuffy" panose="020B0603060100000000" pitchFamily="34" charset="0"/>
                  <a:ea typeface="Tuffy" panose="020B0603060100000000" pitchFamily="34" charset="0"/>
                  <a:cs typeface="Arial" panose="020B0604020202020204" pitchFamily="34" charset="0"/>
                </a:rPr>
                <a:t>Bondi Beach</a:t>
              </a:r>
              <a:r>
                <a:rPr lang="en-GB" altLang="en-US" sz="500" dirty="0">
                  <a:solidFill>
                    <a:schemeClr val="bg1"/>
                  </a:solidFill>
                  <a:latin typeface="Tuffy" panose="020B0603060100000000" pitchFamily="34" charset="0"/>
                  <a:ea typeface="Tuffy" panose="020B0603060100000000" pitchFamily="34" charset="0"/>
                  <a:cs typeface="Arial" panose="020B0604020202020204" pitchFamily="34" charset="0"/>
                </a:rPr>
                <a:t>” by </a:t>
              </a:r>
              <a:r>
                <a:rPr lang="en-GB" sz="500" dirty="0" err="1">
                  <a:solidFill>
                    <a:schemeClr val="bg1"/>
                  </a:solidFill>
                  <a:latin typeface="Tuffy" panose="020B0603060100000000" pitchFamily="34" charset="0"/>
                  <a:ea typeface="Tuffy" panose="020B0603060100000000" pitchFamily="34" charset="0"/>
                </a:rPr>
                <a:t>Penreyes</a:t>
              </a:r>
              <a:r>
                <a:rPr lang="en-GB" sz="500" dirty="0">
                  <a:solidFill>
                    <a:schemeClr val="bg1"/>
                  </a:solidFill>
                  <a:latin typeface="Tuffy" panose="020B0603060100000000" pitchFamily="34" charset="0"/>
                  <a:ea typeface="Tuffy" panose="020B0603060100000000" pitchFamily="34" charset="0"/>
                </a:rPr>
                <a:t> </a:t>
              </a:r>
              <a:r>
                <a:rPr lang="en-GB" altLang="en-US" sz="500" dirty="0">
                  <a:solidFill>
                    <a:schemeClr val="bg1"/>
                  </a:solidFill>
                  <a:latin typeface="Tuffy" panose="020B0603060100000000" pitchFamily="34" charset="0"/>
                  <a:ea typeface="Tuffy" panose="020B0603060100000000" pitchFamily="34" charset="0"/>
                  <a:cs typeface="Arial" panose="020B0604020202020204" pitchFamily="34" charset="0"/>
                </a:rPr>
                <a:t>is licensed under </a:t>
              </a:r>
              <a:r>
                <a:rPr lang="en-GB" altLang="en-US" sz="500" b="1" dirty="0">
                  <a:solidFill>
                    <a:schemeClr val="bg1"/>
                  </a:solidFill>
                  <a:latin typeface="Tuffy" panose="020B0603060100000000" pitchFamily="34" charset="0"/>
                  <a:ea typeface="Tuffy" panose="020B0603060100000000" pitchFamily="34" charset="0"/>
                  <a:cs typeface="Arial" panose="020B0604020202020204" pitchFamily="34" charset="0"/>
                  <a:hlinkClick r:id="rId3"/>
                </a:rPr>
                <a:t>CC BY 2.0</a:t>
              </a:r>
              <a:endParaRPr lang="en-GB" altLang="en-US" sz="500" b="1" dirty="0">
                <a:solidFill>
                  <a:schemeClr val="bg1"/>
                </a:solidFill>
                <a:latin typeface="Tuffy" panose="020B0603060100000000" pitchFamily="34" charset="0"/>
                <a:ea typeface="Tuffy" panose="020B0603060100000000" pitchFamily="34" charset="0"/>
                <a:cs typeface="Arial" panose="020B0604020202020204" pitchFamily="34" charset="0"/>
              </a:endParaRPr>
            </a:p>
          </p:txBody>
        </p:sp>
      </p:grpSp>
      <p:grpSp>
        <p:nvGrpSpPr>
          <p:cNvPr id="8" name="Group 7"/>
          <p:cNvGrpSpPr/>
          <p:nvPr/>
        </p:nvGrpSpPr>
        <p:grpSpPr>
          <a:xfrm>
            <a:off x="591671" y="3359928"/>
            <a:ext cx="4123060" cy="2722259"/>
            <a:chOff x="591671" y="3359928"/>
            <a:chExt cx="4123060" cy="2722259"/>
          </a:xfrm>
        </p:grpSpPr>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7292" y="3359928"/>
              <a:ext cx="3939329" cy="2625933"/>
            </a:xfrm>
            <a:prstGeom prst="rect">
              <a:avLst/>
            </a:prstGeom>
            <a:ln w="107950">
              <a:solidFill>
                <a:srgbClr val="00639A"/>
              </a:solidFill>
              <a:miter lim="800000"/>
            </a:ln>
          </p:spPr>
        </p:pic>
        <p:sp>
          <p:nvSpPr>
            <p:cNvPr id="11" name="TextBox 21"/>
            <p:cNvSpPr txBox="1">
              <a:spLocks noChangeArrowheads="1"/>
            </p:cNvSpPr>
            <p:nvPr/>
          </p:nvSpPr>
          <p:spPr bwMode="auto">
            <a:xfrm>
              <a:off x="591671" y="5985861"/>
              <a:ext cx="4123060" cy="96326"/>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solidFill>
                    <a:schemeClr val="bg1"/>
                  </a:solidFill>
                  <a:latin typeface="Tuffy" panose="020B0603060100000000" pitchFamily="34" charset="0"/>
                  <a:ea typeface="Tuffy" panose="020B0603060100000000" pitchFamily="34" charset="0"/>
                  <a:cs typeface="Arial" panose="020B0604020202020204" pitchFamily="34" charset="0"/>
                </a:rPr>
                <a:t>“</a:t>
              </a:r>
              <a:r>
                <a:rPr lang="en-GB" altLang="en-US" sz="500" b="1" dirty="0">
                  <a:solidFill>
                    <a:schemeClr val="bg1"/>
                  </a:solidFill>
                  <a:latin typeface="Tuffy" panose="020B0603060100000000" pitchFamily="34" charset="0"/>
                  <a:ea typeface="Tuffy" panose="020B0603060100000000" pitchFamily="34" charset="0"/>
                  <a:cs typeface="Arial" panose="020B0604020202020204" pitchFamily="34" charset="0"/>
                </a:rPr>
                <a:t>Scarborough Beach</a:t>
              </a:r>
              <a:r>
                <a:rPr lang="en-GB" altLang="en-US" sz="500" dirty="0">
                  <a:solidFill>
                    <a:schemeClr val="bg1"/>
                  </a:solidFill>
                  <a:latin typeface="Tuffy" panose="020B0603060100000000" pitchFamily="34" charset="0"/>
                  <a:ea typeface="Tuffy" panose="020B0603060100000000" pitchFamily="34" charset="0"/>
                  <a:cs typeface="Arial" panose="020B0604020202020204" pitchFamily="34" charset="0"/>
                </a:rPr>
                <a:t>” by </a:t>
              </a:r>
              <a:r>
                <a:rPr lang="en-GB" sz="500" dirty="0">
                  <a:solidFill>
                    <a:schemeClr val="bg1"/>
                  </a:solidFill>
                  <a:latin typeface="Tuffy" panose="020B0603060100000000" pitchFamily="34" charset="0"/>
                  <a:ea typeface="Tuffy" panose="020B0603060100000000" pitchFamily="34" charset="0"/>
                </a:rPr>
                <a:t>Matthew Hamm </a:t>
              </a:r>
              <a:r>
                <a:rPr lang="en-GB" altLang="en-US" sz="500" dirty="0">
                  <a:solidFill>
                    <a:schemeClr val="bg1"/>
                  </a:solidFill>
                  <a:latin typeface="Tuffy" panose="020B0603060100000000" pitchFamily="34" charset="0"/>
                  <a:ea typeface="Tuffy" panose="020B0603060100000000" pitchFamily="34" charset="0"/>
                  <a:cs typeface="Arial" panose="020B0604020202020204" pitchFamily="34" charset="0"/>
                </a:rPr>
                <a:t>is licensed under </a:t>
              </a:r>
              <a:r>
                <a:rPr lang="en-GB" altLang="en-US" sz="500" b="1" dirty="0">
                  <a:solidFill>
                    <a:schemeClr val="bg1"/>
                  </a:solidFill>
                  <a:latin typeface="Tuffy" panose="020B0603060100000000" pitchFamily="34" charset="0"/>
                  <a:ea typeface="Tuffy" panose="020B0603060100000000" pitchFamily="34" charset="0"/>
                  <a:cs typeface="Arial" panose="020B0604020202020204" pitchFamily="34" charset="0"/>
                  <a:hlinkClick r:id="rId3"/>
                </a:rPr>
                <a:t>CC BY 2.0</a:t>
              </a:r>
              <a:endParaRPr lang="en-GB" altLang="en-US" sz="500" b="1" dirty="0">
                <a:solidFill>
                  <a:schemeClr val="bg1"/>
                </a:solidFill>
                <a:latin typeface="Tuffy" panose="020B0603060100000000" pitchFamily="34" charset="0"/>
                <a:ea typeface="Tuffy" panose="020B0603060100000000" pitchFamily="34" charset="0"/>
                <a:cs typeface="Arial" panose="020B0604020202020204" pitchFamily="34" charset="0"/>
              </a:endParaRPr>
            </a:p>
          </p:txBody>
        </p:sp>
      </p:grpSp>
    </p:spTree>
    <p:extLst>
      <p:ext uri="{BB962C8B-B14F-4D97-AF65-F5344CB8AC3E}">
        <p14:creationId xmlns:p14="http://schemas.microsoft.com/office/powerpoint/2010/main" val="2209700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2929824"/>
            <a:ext cx="8220075" cy="994306"/>
          </a:xfrm>
        </p:spPr>
        <p:txBody>
          <a:bodyPr/>
          <a:lstStyle/>
          <a:p>
            <a:r>
              <a:rPr lang="en-GB" sz="7200" dirty="0">
                <a:latin typeface="+mn-lt"/>
              </a:rPr>
              <a:t>UK Beaches</a:t>
            </a:r>
          </a:p>
        </p:txBody>
      </p:sp>
    </p:spTree>
    <p:extLst>
      <p:ext uri="{BB962C8B-B14F-4D97-AF65-F5344CB8AC3E}">
        <p14:creationId xmlns:p14="http://schemas.microsoft.com/office/powerpoint/2010/main" val="4228263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8641" y="3655463"/>
            <a:ext cx="3640085" cy="2426724"/>
          </a:xfrm>
          <a:prstGeom prst="rect">
            <a:avLst/>
          </a:prstGeom>
          <a:ln w="107950">
            <a:solidFill>
              <a:srgbClr val="00639A"/>
            </a:solidFill>
            <a:miter lim="800000"/>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6666" y="736684"/>
            <a:ext cx="3912402" cy="2591967"/>
          </a:xfrm>
          <a:prstGeom prst="rect">
            <a:avLst/>
          </a:prstGeom>
          <a:ln w="107950">
            <a:solidFill>
              <a:srgbClr val="00639A"/>
            </a:solidFill>
            <a:miter lim="800000"/>
          </a:ln>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4731" y="3652759"/>
            <a:ext cx="3644141" cy="2429427"/>
          </a:xfrm>
          <a:prstGeom prst="rect">
            <a:avLst/>
          </a:prstGeom>
          <a:ln w="107950">
            <a:solidFill>
              <a:srgbClr val="00639A"/>
            </a:solidFill>
            <a:miter lim="800000"/>
          </a:ln>
        </p:spPr>
      </p:pic>
    </p:spTree>
    <p:extLst>
      <p:ext uri="{BB962C8B-B14F-4D97-AF65-F5344CB8AC3E}">
        <p14:creationId xmlns:p14="http://schemas.microsoft.com/office/powerpoint/2010/main" val="1305016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Where in the World?</a:t>
            </a:r>
          </a:p>
        </p:txBody>
      </p:sp>
      <p:pic>
        <p:nvPicPr>
          <p:cNvPr id="6" name="Content Placeholder 3"/>
          <p:cNvPicPr>
            <a:picLocks noGrp="1" noChangeAspect="1"/>
          </p:cNvPicPr>
          <p:nvPr/>
        </p:nvPicPr>
        <p:blipFill rotWithShape="1">
          <a:blip r:embed="rId2" cstate="print">
            <a:extLst>
              <a:ext uri="{28A0092B-C50C-407E-A947-70E740481C1C}">
                <a14:useLocalDpi xmlns:a14="http://schemas.microsoft.com/office/drawing/2010/main" val="0"/>
              </a:ext>
            </a:extLst>
          </a:blip>
          <a:srcRect t="6448"/>
          <a:stretch/>
        </p:blipFill>
        <p:spPr>
          <a:xfrm>
            <a:off x="940797" y="1347366"/>
            <a:ext cx="7262407" cy="4758376"/>
          </a:xfrm>
          <a:prstGeom prst="rect">
            <a:avLst/>
          </a:prstGeom>
          <a:noFill/>
          <a:ln w="25400">
            <a:noFill/>
          </a:ln>
        </p:spPr>
      </p:pic>
      <p:grpSp>
        <p:nvGrpSpPr>
          <p:cNvPr id="18" name="Group 17"/>
          <p:cNvGrpSpPr/>
          <p:nvPr/>
        </p:nvGrpSpPr>
        <p:grpSpPr>
          <a:xfrm>
            <a:off x="1066151" y="1846451"/>
            <a:ext cx="3279346" cy="1880103"/>
            <a:chOff x="1066151" y="1846451"/>
            <a:chExt cx="3279346" cy="1880103"/>
          </a:xfrm>
        </p:grpSpPr>
        <p:sp>
          <p:nvSpPr>
            <p:cNvPr id="4" name="Rectangle 3"/>
            <p:cNvSpPr/>
            <p:nvPr/>
          </p:nvSpPr>
          <p:spPr>
            <a:xfrm>
              <a:off x="1066151" y="1846451"/>
              <a:ext cx="2817952" cy="1880103"/>
            </a:xfrm>
            <a:prstGeom prst="rect">
              <a:avLst/>
            </a:prstGeom>
            <a:solidFill>
              <a:srgbClr val="00639A"/>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r>
                <a:rPr lang="en-GB" altLang="en-US" b="1" dirty="0">
                  <a:solidFill>
                    <a:schemeClr val="bg1"/>
                  </a:solidFill>
                </a:rPr>
                <a:t>United Kingdom</a:t>
              </a:r>
              <a:endParaRPr lang="en-GB" altLang="en-US" dirty="0">
                <a:solidFill>
                  <a:schemeClr val="bg1"/>
                </a:solidFill>
              </a:endParaRPr>
            </a:p>
            <a:p>
              <a:r>
                <a:rPr lang="en-GB" altLang="en-US" dirty="0">
                  <a:solidFill>
                    <a:schemeClr val="bg1"/>
                  </a:solidFill>
                </a:rPr>
                <a:t>The United Kingdom is made up of England, Scotland, Wales and Northern Ireland. It is in the Atlantic Ocean.</a:t>
              </a:r>
              <a:endParaRPr lang="en-GB" dirty="0">
                <a:solidFill>
                  <a:schemeClr val="bg1"/>
                </a:solidFill>
              </a:endParaRPr>
            </a:p>
          </p:txBody>
        </p:sp>
        <p:cxnSp>
          <p:nvCxnSpPr>
            <p:cNvPr id="11" name="Straight Connector 10"/>
            <p:cNvCxnSpPr/>
            <p:nvPr/>
          </p:nvCxnSpPr>
          <p:spPr>
            <a:xfrm>
              <a:off x="3884103" y="2961314"/>
              <a:ext cx="461394" cy="0"/>
            </a:xfrm>
            <a:prstGeom prst="line">
              <a:avLst/>
            </a:prstGeom>
            <a:ln>
              <a:solidFill>
                <a:srgbClr val="00639A"/>
              </a:solidFill>
            </a:ln>
          </p:spPr>
          <p:style>
            <a:lnRef idx="3">
              <a:schemeClr val="accent4"/>
            </a:lnRef>
            <a:fillRef idx="0">
              <a:schemeClr val="accent4"/>
            </a:fillRef>
            <a:effectRef idx="2">
              <a:schemeClr val="accent4"/>
            </a:effectRef>
            <a:fontRef idx="minor">
              <a:schemeClr val="tx1"/>
            </a:fontRef>
          </p:style>
        </p:cxnSp>
        <p:sp>
          <p:nvSpPr>
            <p:cNvPr id="13" name="Oval 12"/>
            <p:cNvSpPr/>
            <p:nvPr/>
          </p:nvSpPr>
          <p:spPr>
            <a:xfrm>
              <a:off x="4219662" y="2894202"/>
              <a:ext cx="125835" cy="125835"/>
            </a:xfrm>
            <a:prstGeom prst="ellipse">
              <a:avLst/>
            </a:prstGeom>
            <a:solidFill>
              <a:srgbClr val="0063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 name="Group 14"/>
          <p:cNvGrpSpPr/>
          <p:nvPr/>
        </p:nvGrpSpPr>
        <p:grpSpPr>
          <a:xfrm>
            <a:off x="1066151" y="3998518"/>
            <a:ext cx="5912203" cy="1603104"/>
            <a:chOff x="1066151" y="3998518"/>
            <a:chExt cx="5912203" cy="1603104"/>
          </a:xfrm>
        </p:grpSpPr>
        <p:sp>
          <p:nvSpPr>
            <p:cNvPr id="10" name="Rectangle 9"/>
            <p:cNvSpPr/>
            <p:nvPr/>
          </p:nvSpPr>
          <p:spPr>
            <a:xfrm>
              <a:off x="1066151" y="3998518"/>
              <a:ext cx="2817952" cy="1603104"/>
            </a:xfrm>
            <a:prstGeom prst="rect">
              <a:avLst/>
            </a:prstGeom>
            <a:solidFill>
              <a:srgbClr val="00639A"/>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r>
                <a:rPr lang="en-GB" altLang="en-US" b="1" dirty="0">
                  <a:solidFill>
                    <a:schemeClr val="bg1"/>
                  </a:solidFill>
                </a:rPr>
                <a:t>Australia</a:t>
              </a:r>
              <a:endParaRPr lang="en-GB" altLang="en-US" dirty="0">
                <a:solidFill>
                  <a:schemeClr val="bg1"/>
                </a:solidFill>
              </a:endParaRPr>
            </a:p>
            <a:p>
              <a:r>
                <a:rPr lang="en-GB" altLang="en-US" dirty="0">
                  <a:solidFill>
                    <a:schemeClr val="bg1"/>
                  </a:solidFill>
                </a:rPr>
                <a:t>Australia is a country and a continent surrounded by the Indian and Pacific Oceans.</a:t>
              </a:r>
              <a:endParaRPr lang="en-GB" dirty="0">
                <a:solidFill>
                  <a:schemeClr val="bg1"/>
                </a:solidFill>
              </a:endParaRPr>
            </a:p>
          </p:txBody>
        </p:sp>
        <p:cxnSp>
          <p:nvCxnSpPr>
            <p:cNvPr id="16" name="Straight Connector 15"/>
            <p:cNvCxnSpPr/>
            <p:nvPr/>
          </p:nvCxnSpPr>
          <p:spPr>
            <a:xfrm>
              <a:off x="3884103" y="4717779"/>
              <a:ext cx="3031334" cy="0"/>
            </a:xfrm>
            <a:prstGeom prst="line">
              <a:avLst/>
            </a:prstGeom>
            <a:ln>
              <a:solidFill>
                <a:srgbClr val="00639A"/>
              </a:solidFill>
            </a:ln>
          </p:spPr>
          <p:style>
            <a:lnRef idx="3">
              <a:schemeClr val="accent4"/>
            </a:lnRef>
            <a:fillRef idx="0">
              <a:schemeClr val="accent4"/>
            </a:fillRef>
            <a:effectRef idx="2">
              <a:schemeClr val="accent4"/>
            </a:effectRef>
            <a:fontRef idx="minor">
              <a:schemeClr val="tx1"/>
            </a:fontRef>
          </p:style>
        </p:cxnSp>
        <p:sp>
          <p:nvSpPr>
            <p:cNvPr id="17" name="Oval 16"/>
            <p:cNvSpPr/>
            <p:nvPr/>
          </p:nvSpPr>
          <p:spPr>
            <a:xfrm>
              <a:off x="6852519" y="4654862"/>
              <a:ext cx="125835" cy="125835"/>
            </a:xfrm>
            <a:prstGeom prst="ellipse">
              <a:avLst/>
            </a:prstGeom>
            <a:solidFill>
              <a:srgbClr val="0063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55651" y="1456930"/>
            <a:ext cx="7632700" cy="433553"/>
          </a:xfrm>
          <a:prstGeom prst="rect">
            <a:avLst/>
          </a:prstGeom>
          <a:solidFill>
            <a:srgbClr val="00639A"/>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marL="85725"/>
            <a:r>
              <a:rPr lang="en-GB" sz="1400" dirty="0"/>
              <a:t>The weather in Australia changes over the year. Australia has different seasons of weather.</a:t>
            </a:r>
          </a:p>
        </p:txBody>
      </p:sp>
      <p:sp>
        <p:nvSpPr>
          <p:cNvPr id="7" name="Rectangle 6"/>
          <p:cNvSpPr/>
          <p:nvPr/>
        </p:nvSpPr>
        <p:spPr>
          <a:xfrm>
            <a:off x="755651" y="2068481"/>
            <a:ext cx="7632700" cy="648997"/>
          </a:xfrm>
          <a:prstGeom prst="rect">
            <a:avLst/>
          </a:prstGeom>
          <a:solidFill>
            <a:srgbClr val="D81D3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marL="85725"/>
            <a:r>
              <a:rPr lang="en-AU" sz="1400" dirty="0"/>
              <a:t>In Australia, the four seasons are summer, autumn, winter and spring. The seasons are identified by the group of calendar months which they belong to. </a:t>
            </a:r>
          </a:p>
        </p:txBody>
      </p:sp>
      <p:sp>
        <p:nvSpPr>
          <p:cNvPr id="8" name="Rectangle 7"/>
          <p:cNvSpPr/>
          <p:nvPr/>
        </p:nvSpPr>
        <p:spPr>
          <a:xfrm>
            <a:off x="755651" y="2895476"/>
            <a:ext cx="7632700" cy="648997"/>
          </a:xfrm>
          <a:prstGeom prst="rect">
            <a:avLst/>
          </a:prstGeom>
          <a:solidFill>
            <a:srgbClr val="00639A"/>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marL="85725"/>
            <a:r>
              <a:rPr lang="en-GB" sz="1400" dirty="0"/>
              <a:t>In Summer (December, January and February), </a:t>
            </a:r>
            <a:r>
              <a:rPr lang="en-AU" sz="1400" dirty="0"/>
              <a:t>the weather is hot. Some parts of Australia are humid and other parts are dry.</a:t>
            </a:r>
            <a:endParaRPr lang="en-GB" sz="1400" dirty="0"/>
          </a:p>
        </p:txBody>
      </p:sp>
      <p:sp>
        <p:nvSpPr>
          <p:cNvPr id="9" name="Rectangle 8"/>
          <p:cNvSpPr/>
          <p:nvPr/>
        </p:nvSpPr>
        <p:spPr>
          <a:xfrm>
            <a:off x="755651" y="3722471"/>
            <a:ext cx="7632700" cy="433553"/>
          </a:xfrm>
          <a:prstGeom prst="rect">
            <a:avLst/>
          </a:prstGeom>
          <a:solidFill>
            <a:srgbClr val="D81D3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marL="85725"/>
            <a:r>
              <a:rPr lang="en-GB" sz="1400" dirty="0"/>
              <a:t>In Autumn (</a:t>
            </a:r>
            <a:r>
              <a:rPr lang="en-AU" sz="1400" dirty="0"/>
              <a:t>March, April and May), the weather becomes cooler.</a:t>
            </a:r>
            <a:endParaRPr lang="en-GB" sz="1400" dirty="0"/>
          </a:p>
        </p:txBody>
      </p:sp>
      <p:sp>
        <p:nvSpPr>
          <p:cNvPr id="10" name="Rectangle 9"/>
          <p:cNvSpPr/>
          <p:nvPr/>
        </p:nvSpPr>
        <p:spPr>
          <a:xfrm>
            <a:off x="755651" y="4334022"/>
            <a:ext cx="7632700" cy="648997"/>
          </a:xfrm>
          <a:prstGeom prst="rect">
            <a:avLst/>
          </a:prstGeom>
          <a:solidFill>
            <a:srgbClr val="00639A"/>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marL="85725"/>
            <a:r>
              <a:rPr lang="en-GB" sz="1400" dirty="0"/>
              <a:t>In Winter (</a:t>
            </a:r>
            <a:r>
              <a:rPr lang="en-AU" sz="1400" dirty="0"/>
              <a:t>June, July and August), the weather is cold and rain</a:t>
            </a:r>
            <a:br>
              <a:rPr lang="en-AU" sz="1400" dirty="0"/>
            </a:br>
            <a:r>
              <a:rPr lang="en-AU" sz="1400" dirty="0"/>
              <a:t>and storms are common. Some places in Australia get snow.</a:t>
            </a:r>
          </a:p>
        </p:txBody>
      </p:sp>
      <p:sp>
        <p:nvSpPr>
          <p:cNvPr id="11" name="Rectangle 10"/>
          <p:cNvSpPr/>
          <p:nvPr/>
        </p:nvSpPr>
        <p:spPr>
          <a:xfrm>
            <a:off x="755651" y="5161019"/>
            <a:ext cx="7632700" cy="864440"/>
          </a:xfrm>
          <a:prstGeom prst="rect">
            <a:avLst/>
          </a:prstGeom>
          <a:solidFill>
            <a:srgbClr val="D81D3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marL="85725"/>
            <a:r>
              <a:rPr lang="en-AU" sz="1400" dirty="0"/>
              <a:t>In Spring (September, October and November), the weather</a:t>
            </a:r>
            <a:br>
              <a:rPr lang="en-AU" sz="1400" dirty="0"/>
            </a:br>
            <a:r>
              <a:rPr lang="en-AU" sz="1400" dirty="0"/>
              <a:t>becomes warmer, however, it is still very mixed. There can be rain,</a:t>
            </a:r>
            <a:br>
              <a:rPr lang="en-AU" sz="1400" dirty="0"/>
            </a:br>
            <a:r>
              <a:rPr lang="en-AU" sz="1400" dirty="0"/>
              <a:t>wind and cool days.</a:t>
            </a:r>
            <a:endParaRPr lang="en-GB" sz="1400" dirty="0"/>
          </a:p>
        </p:txBody>
      </p:sp>
      <p:sp>
        <p:nvSpPr>
          <p:cNvPr id="21" name="Title 20"/>
          <p:cNvSpPr>
            <a:spLocks noGrp="1"/>
          </p:cNvSpPr>
          <p:nvPr>
            <p:ph type="title"/>
          </p:nvPr>
        </p:nvSpPr>
        <p:spPr/>
        <p:txBody>
          <a:bodyPr/>
          <a:lstStyle/>
          <a:p>
            <a:r>
              <a:rPr lang="en-GB" sz="3600" dirty="0">
                <a:latin typeface="+mn-lt"/>
              </a:rPr>
              <a:t>Weather in Australia</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42372" y="583554"/>
            <a:ext cx="1145979" cy="763746"/>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651" y="520603"/>
            <a:ext cx="1118034" cy="889647"/>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5869" y="4220685"/>
            <a:ext cx="2152482" cy="1804774"/>
          </a:xfrm>
          <a:prstGeom prst="rect">
            <a:avLst/>
          </a:prstGeom>
        </p:spPr>
      </p:pic>
    </p:spTree>
    <p:extLst>
      <p:ext uri="{BB962C8B-B14F-4D97-AF65-F5344CB8AC3E}">
        <p14:creationId xmlns:p14="http://schemas.microsoft.com/office/powerpoint/2010/main" val="2310901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Weather in the UK</a:t>
            </a:r>
          </a:p>
        </p:txBody>
      </p:sp>
      <p:sp>
        <p:nvSpPr>
          <p:cNvPr id="6" name="Rectangle 5"/>
          <p:cNvSpPr/>
          <p:nvPr/>
        </p:nvSpPr>
        <p:spPr>
          <a:xfrm>
            <a:off x="755651" y="1473201"/>
            <a:ext cx="7632700" cy="648997"/>
          </a:xfrm>
          <a:prstGeom prst="rect">
            <a:avLst/>
          </a:prstGeom>
          <a:solidFill>
            <a:srgbClr val="00639A"/>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marL="85725"/>
            <a:r>
              <a:rPr lang="en-GB" sz="1400" dirty="0"/>
              <a:t>The weather in the UK also follows a seasonal pattern, and it is similar to the weather pattern in some parts of Australia, but is opposite in the corresponding months.</a:t>
            </a:r>
          </a:p>
        </p:txBody>
      </p:sp>
      <p:sp>
        <p:nvSpPr>
          <p:cNvPr id="7" name="Rectangle 6"/>
          <p:cNvSpPr/>
          <p:nvPr/>
        </p:nvSpPr>
        <p:spPr>
          <a:xfrm>
            <a:off x="755651" y="2238827"/>
            <a:ext cx="7632700" cy="864440"/>
          </a:xfrm>
          <a:prstGeom prst="rect">
            <a:avLst/>
          </a:prstGeom>
          <a:solidFill>
            <a:srgbClr val="D81D3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marL="85725"/>
            <a:r>
              <a:rPr lang="en-GB" sz="1400" dirty="0"/>
              <a:t>The Winter (December, January and February) usually sees the coldest weather. It is cold, wet and windy and it sometimes snows. The average winter temperature is around 3 degrees Celsius and the average rainfall is about 5cm.</a:t>
            </a:r>
          </a:p>
        </p:txBody>
      </p:sp>
      <p:sp>
        <p:nvSpPr>
          <p:cNvPr id="8" name="Rectangle 7"/>
          <p:cNvSpPr/>
          <p:nvPr/>
        </p:nvSpPr>
        <p:spPr>
          <a:xfrm>
            <a:off x="755651" y="3219896"/>
            <a:ext cx="7632700" cy="864440"/>
          </a:xfrm>
          <a:prstGeom prst="rect">
            <a:avLst/>
          </a:prstGeom>
          <a:solidFill>
            <a:srgbClr val="00639A"/>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marL="85725"/>
            <a:r>
              <a:rPr lang="en-GB" sz="1400" dirty="0"/>
              <a:t>In Spring (March, April and May), the weather turns milder. It can still be wet and windy, especially in April. The average temperature is 11 degrees Celsius and the average rainfall is 5cm.</a:t>
            </a:r>
          </a:p>
        </p:txBody>
      </p:sp>
      <p:sp>
        <p:nvSpPr>
          <p:cNvPr id="9" name="Rectangle 8"/>
          <p:cNvSpPr/>
          <p:nvPr/>
        </p:nvSpPr>
        <p:spPr>
          <a:xfrm>
            <a:off x="755651" y="4200965"/>
            <a:ext cx="7632700" cy="864440"/>
          </a:xfrm>
          <a:prstGeom prst="rect">
            <a:avLst/>
          </a:prstGeom>
          <a:solidFill>
            <a:srgbClr val="D81D3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marL="85725"/>
            <a:r>
              <a:rPr lang="en-GB" sz="1400" dirty="0"/>
              <a:t>In Summer (June, July and August), the weather gets warmer.</a:t>
            </a:r>
            <a:br>
              <a:rPr lang="en-GB" sz="1400" dirty="0"/>
            </a:br>
            <a:r>
              <a:rPr lang="en-GB" sz="1400" dirty="0"/>
              <a:t>Average temperatures go up to around 19 degrees Celsius and the</a:t>
            </a:r>
            <a:br>
              <a:rPr lang="en-GB" sz="1400" dirty="0"/>
            </a:br>
            <a:r>
              <a:rPr lang="en-GB" sz="1400" dirty="0"/>
              <a:t>average rainfall is around 4.5 cm.</a:t>
            </a:r>
          </a:p>
        </p:txBody>
      </p:sp>
      <p:sp>
        <p:nvSpPr>
          <p:cNvPr id="10" name="Rectangle 9"/>
          <p:cNvSpPr/>
          <p:nvPr/>
        </p:nvSpPr>
        <p:spPr>
          <a:xfrm>
            <a:off x="755651" y="5182035"/>
            <a:ext cx="7632700" cy="864440"/>
          </a:xfrm>
          <a:prstGeom prst="rect">
            <a:avLst/>
          </a:prstGeom>
          <a:solidFill>
            <a:srgbClr val="00639A"/>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marL="85725"/>
            <a:r>
              <a:rPr lang="en-GB" sz="1400" dirty="0"/>
              <a:t>The Autumn (September, October and November) sees the weather</a:t>
            </a:r>
            <a:br>
              <a:rPr lang="en-GB" sz="1400" dirty="0"/>
            </a:br>
            <a:r>
              <a:rPr lang="en-GB" sz="1400" dirty="0"/>
              <a:t>turn colder and wetter. The average temperature is 13 degrees</a:t>
            </a:r>
            <a:br>
              <a:rPr lang="en-GB" sz="1400" dirty="0"/>
            </a:br>
            <a:r>
              <a:rPr lang="en-GB" sz="1400" dirty="0"/>
              <a:t>Celsius and the average rainfall is about 6cm.</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5869" y="4220685"/>
            <a:ext cx="2152482" cy="1804774"/>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2372" y="583554"/>
            <a:ext cx="1145979" cy="763746"/>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651" y="520603"/>
            <a:ext cx="1118034" cy="889647"/>
          </a:xfrm>
          <a:prstGeom prst="rect">
            <a:avLst/>
          </a:prstGeom>
        </p:spPr>
      </p:pic>
    </p:spTree>
    <p:extLst>
      <p:ext uri="{BB962C8B-B14F-4D97-AF65-F5344CB8AC3E}">
        <p14:creationId xmlns:p14="http://schemas.microsoft.com/office/powerpoint/2010/main" val="3258216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2929824"/>
            <a:ext cx="8220075" cy="994306"/>
          </a:xfrm>
        </p:spPr>
        <p:txBody>
          <a:bodyPr/>
          <a:lstStyle/>
          <a:p>
            <a:r>
              <a:rPr lang="en-GB" sz="7200" dirty="0">
                <a:latin typeface="+mn-lt"/>
              </a:rPr>
              <a:t>Australian Fruit</a:t>
            </a:r>
          </a:p>
        </p:txBody>
      </p:sp>
    </p:spTree>
    <p:extLst>
      <p:ext uri="{BB962C8B-B14F-4D97-AF65-F5344CB8AC3E}">
        <p14:creationId xmlns:p14="http://schemas.microsoft.com/office/powerpoint/2010/main" val="1370801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5650" y="769827"/>
            <a:ext cx="7632700" cy="772107"/>
          </a:xfrm>
          <a:prstGeom prst="rect">
            <a:avLst/>
          </a:prstGeom>
          <a:solidFill>
            <a:srgbClr val="00639A"/>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r>
              <a:rPr lang="en-AU" dirty="0"/>
              <a:t>Australia grows many fruits including apples, pears, bananas, citrus fruits, pineapples and mangoes. However, these are not native.</a:t>
            </a:r>
          </a:p>
        </p:txBody>
      </p:sp>
      <p:sp>
        <p:nvSpPr>
          <p:cNvPr id="4" name="Rectangle 3"/>
          <p:cNvSpPr/>
          <p:nvPr/>
        </p:nvSpPr>
        <p:spPr>
          <a:xfrm>
            <a:off x="755650" y="1644568"/>
            <a:ext cx="4572000" cy="369332"/>
          </a:xfrm>
          <a:prstGeom prst="rect">
            <a:avLst/>
          </a:prstGeom>
        </p:spPr>
        <p:txBody>
          <a:bodyPr>
            <a:spAutoFit/>
          </a:bodyPr>
          <a:lstStyle/>
          <a:p>
            <a:r>
              <a:rPr lang="en-AU" dirty="0"/>
              <a:t>Some native fruits in Australia include: </a:t>
            </a:r>
          </a:p>
        </p:txBody>
      </p:sp>
      <p:grpSp>
        <p:nvGrpSpPr>
          <p:cNvPr id="2" name="Group 1"/>
          <p:cNvGrpSpPr/>
          <p:nvPr/>
        </p:nvGrpSpPr>
        <p:grpSpPr>
          <a:xfrm>
            <a:off x="864157" y="2257787"/>
            <a:ext cx="3537021" cy="1791716"/>
            <a:chOff x="864157" y="2257787"/>
            <a:chExt cx="3537021" cy="1791716"/>
          </a:xfrm>
        </p:grpSpPr>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l="2774" t="18551" r="968" b="13233"/>
            <a:stretch/>
          </p:blipFill>
          <p:spPr>
            <a:xfrm>
              <a:off x="864157" y="2257787"/>
              <a:ext cx="3534365" cy="1682670"/>
            </a:xfrm>
            <a:prstGeom prst="rect">
              <a:avLst/>
            </a:prstGeom>
            <a:ln w="107950">
              <a:solidFill>
                <a:srgbClr val="00639A"/>
              </a:solidFill>
              <a:miter lim="800000"/>
            </a:ln>
          </p:spPr>
        </p:pic>
        <p:sp>
          <p:nvSpPr>
            <p:cNvPr id="10" name="TextBox 21"/>
            <p:cNvSpPr txBox="1">
              <a:spLocks noChangeArrowheads="1"/>
            </p:cNvSpPr>
            <p:nvPr/>
          </p:nvSpPr>
          <p:spPr bwMode="auto">
            <a:xfrm>
              <a:off x="915980" y="3940457"/>
              <a:ext cx="3468064" cy="109046"/>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solidFill>
                    <a:schemeClr val="bg1"/>
                  </a:solidFill>
                  <a:latin typeface="Tuffy-TTF" panose="020B0603060100000000" pitchFamily="34" charset="0"/>
                  <a:ea typeface="Tuffy" panose="020B0603060100000000" pitchFamily="34" charset="0"/>
                  <a:cs typeface="Arial" panose="020B0604020202020204" pitchFamily="34" charset="0"/>
                </a:rPr>
                <a:t>“</a:t>
              </a:r>
              <a:r>
                <a:rPr lang="en-GB" altLang="en-US" sz="500" b="1" dirty="0">
                  <a:solidFill>
                    <a:schemeClr val="bg1"/>
                  </a:solidFill>
                  <a:latin typeface="Tuffy-TTF" panose="020B0603060100000000" pitchFamily="34" charset="0"/>
                  <a:ea typeface="Tuffy" panose="020B0603060100000000" pitchFamily="34" charset="0"/>
                  <a:cs typeface="Arial" panose="020B0604020202020204" pitchFamily="34" charset="0"/>
                </a:rPr>
                <a:t>Finger Lime</a:t>
              </a:r>
              <a:r>
                <a:rPr lang="en-GB" altLang="en-US" sz="500" dirty="0">
                  <a:solidFill>
                    <a:schemeClr val="bg1"/>
                  </a:solidFill>
                  <a:latin typeface="Tuffy-TTF" panose="020B0603060100000000" pitchFamily="34" charset="0"/>
                  <a:ea typeface="Tuffy" panose="020B0603060100000000" pitchFamily="34" charset="0"/>
                  <a:cs typeface="Arial" panose="020B0604020202020204" pitchFamily="34" charset="0"/>
                </a:rPr>
                <a:t>” by Malcolm Manners is licensed under </a:t>
              </a:r>
              <a:r>
                <a:rPr lang="en-GB" altLang="en-US" sz="500" b="1" dirty="0">
                  <a:solidFill>
                    <a:schemeClr val="bg1"/>
                  </a:solidFill>
                  <a:latin typeface="Tuffy-TTF" panose="020B0603060100000000" pitchFamily="34" charset="0"/>
                  <a:ea typeface="Tuffy" panose="020B0603060100000000" pitchFamily="34" charset="0"/>
                  <a:cs typeface="Arial" panose="020B0604020202020204" pitchFamily="34" charset="0"/>
                  <a:hlinkClick r:id="rId3"/>
                </a:rPr>
                <a:t>CC BY 2.0</a:t>
              </a:r>
              <a:endParaRPr lang="en-GB" altLang="en-US" sz="500" b="1" dirty="0">
                <a:solidFill>
                  <a:schemeClr val="bg1"/>
                </a:solidFill>
                <a:latin typeface="Tuffy-TTF" panose="020B0603060100000000" pitchFamily="34" charset="0"/>
                <a:ea typeface="Tuffy" panose="020B0603060100000000" pitchFamily="34" charset="0"/>
                <a:cs typeface="Arial" panose="020B0604020202020204" pitchFamily="34" charset="0"/>
              </a:endParaRPr>
            </a:p>
          </p:txBody>
        </p:sp>
        <p:sp>
          <p:nvSpPr>
            <p:cNvPr id="22" name="Rectangle 21"/>
            <p:cNvSpPr/>
            <p:nvPr/>
          </p:nvSpPr>
          <p:spPr>
            <a:xfrm>
              <a:off x="898846" y="3423481"/>
              <a:ext cx="3502332" cy="4951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marL="85725" algn="ctr"/>
              <a:r>
                <a:rPr lang="en-GB" b="1" dirty="0"/>
                <a:t>Finger Lime</a:t>
              </a:r>
            </a:p>
          </p:txBody>
        </p:sp>
      </p:grpSp>
      <p:grpSp>
        <p:nvGrpSpPr>
          <p:cNvPr id="7" name="Group 6"/>
          <p:cNvGrpSpPr/>
          <p:nvPr/>
        </p:nvGrpSpPr>
        <p:grpSpPr>
          <a:xfrm>
            <a:off x="864157" y="4318925"/>
            <a:ext cx="3537021" cy="1682670"/>
            <a:chOff x="864157" y="4318925"/>
            <a:chExt cx="3537021" cy="1682670"/>
          </a:xfrm>
        </p:grpSpPr>
        <p:pic>
          <p:nvPicPr>
            <p:cNvPr id="18" name="Picture 17"/>
            <p:cNvPicPr>
              <a:picLocks noChangeAspect="1"/>
            </p:cNvPicPr>
            <p:nvPr/>
          </p:nvPicPr>
          <p:blipFill rotWithShape="1">
            <a:blip r:embed="rId4" cstate="print">
              <a:extLst>
                <a:ext uri="{28A0092B-C50C-407E-A947-70E740481C1C}">
                  <a14:useLocalDpi xmlns:a14="http://schemas.microsoft.com/office/drawing/2010/main" val="0"/>
                </a:ext>
              </a:extLst>
            </a:blip>
            <a:srcRect t="18039" r="379" b="19177"/>
            <a:stretch/>
          </p:blipFill>
          <p:spPr>
            <a:xfrm>
              <a:off x="864157" y="4318925"/>
              <a:ext cx="3534365" cy="1682670"/>
            </a:xfrm>
            <a:prstGeom prst="rect">
              <a:avLst/>
            </a:prstGeom>
            <a:ln w="107950">
              <a:solidFill>
                <a:srgbClr val="00639A"/>
              </a:solidFill>
              <a:miter lim="800000"/>
            </a:ln>
          </p:spPr>
        </p:pic>
        <p:sp>
          <p:nvSpPr>
            <p:cNvPr id="23" name="Rectangle 22"/>
            <p:cNvSpPr/>
            <p:nvPr/>
          </p:nvSpPr>
          <p:spPr>
            <a:xfrm>
              <a:off x="898846" y="5503489"/>
              <a:ext cx="3502332" cy="4951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marL="85725" algn="ctr"/>
              <a:r>
                <a:rPr lang="en-GB" b="1" dirty="0" err="1"/>
                <a:t>Quandong</a:t>
              </a:r>
              <a:endParaRPr lang="en-GB" sz="1400" b="1" dirty="0"/>
            </a:p>
          </p:txBody>
        </p:sp>
      </p:grpSp>
      <p:grpSp>
        <p:nvGrpSpPr>
          <p:cNvPr id="5" name="Group 4"/>
          <p:cNvGrpSpPr/>
          <p:nvPr/>
        </p:nvGrpSpPr>
        <p:grpSpPr>
          <a:xfrm>
            <a:off x="4757228" y="2257787"/>
            <a:ext cx="3534417" cy="1791716"/>
            <a:chOff x="4757228" y="2257787"/>
            <a:chExt cx="3534417" cy="1791716"/>
          </a:xfrm>
        </p:grpSpPr>
        <p:pic>
          <p:nvPicPr>
            <p:cNvPr id="17" name="Picture 16"/>
            <p:cNvPicPr>
              <a:picLocks noChangeAspect="1"/>
            </p:cNvPicPr>
            <p:nvPr/>
          </p:nvPicPr>
          <p:blipFill rotWithShape="1">
            <a:blip r:embed="rId5" cstate="print">
              <a:extLst>
                <a:ext uri="{28A0092B-C50C-407E-A947-70E740481C1C}">
                  <a14:useLocalDpi xmlns:a14="http://schemas.microsoft.com/office/drawing/2010/main" val="0"/>
                </a:ext>
              </a:extLst>
            </a:blip>
            <a:srcRect t="9624" b="19528"/>
            <a:stretch/>
          </p:blipFill>
          <p:spPr>
            <a:xfrm>
              <a:off x="4757280" y="2257787"/>
              <a:ext cx="3534365" cy="1682670"/>
            </a:xfrm>
            <a:prstGeom prst="rect">
              <a:avLst/>
            </a:prstGeom>
            <a:ln w="107950">
              <a:solidFill>
                <a:srgbClr val="00639A"/>
              </a:solidFill>
              <a:miter lim="800000"/>
            </a:ln>
          </p:spPr>
        </p:pic>
        <p:sp>
          <p:nvSpPr>
            <p:cNvPr id="14" name="TextBox 21"/>
            <p:cNvSpPr txBox="1">
              <a:spLocks noChangeArrowheads="1"/>
            </p:cNvSpPr>
            <p:nvPr/>
          </p:nvSpPr>
          <p:spPr bwMode="auto">
            <a:xfrm>
              <a:off x="4816341" y="3940457"/>
              <a:ext cx="3468064" cy="109046"/>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solidFill>
                    <a:schemeClr val="bg1"/>
                  </a:solidFill>
                  <a:latin typeface="Tuffy-TTF" panose="020B0603060100000000" pitchFamily="34" charset="0"/>
                  <a:ea typeface="Tuffy" panose="020B0603060100000000" pitchFamily="34" charset="0"/>
                  <a:cs typeface="Arial" panose="020B0604020202020204" pitchFamily="34" charset="0"/>
                </a:rPr>
                <a:t>“</a:t>
              </a:r>
              <a:r>
                <a:rPr lang="en-GB" altLang="en-US" sz="500" b="1" dirty="0">
                  <a:solidFill>
                    <a:schemeClr val="bg1"/>
                  </a:solidFill>
                  <a:latin typeface="Tuffy-TTF" panose="020B0603060100000000" pitchFamily="34" charset="0"/>
                  <a:ea typeface="Tuffy" panose="020B0603060100000000" pitchFamily="34" charset="0"/>
                  <a:cs typeface="Arial" panose="020B0604020202020204" pitchFamily="34" charset="0"/>
                </a:rPr>
                <a:t>Kangaroo apple</a:t>
              </a:r>
              <a:r>
                <a:rPr lang="en-GB" altLang="en-US" sz="500" dirty="0">
                  <a:solidFill>
                    <a:schemeClr val="bg1"/>
                  </a:solidFill>
                  <a:latin typeface="Tuffy-TTF" panose="020B0603060100000000" pitchFamily="34" charset="0"/>
                  <a:ea typeface="Tuffy" panose="020B0603060100000000" pitchFamily="34" charset="0"/>
                  <a:cs typeface="Arial" panose="020B0604020202020204" pitchFamily="34" charset="0"/>
                </a:rPr>
                <a:t>” by </a:t>
              </a:r>
              <a:r>
                <a:rPr lang="en-GB" altLang="en-US" sz="500" b="1" dirty="0">
                  <a:solidFill>
                    <a:schemeClr val="bg1"/>
                  </a:solidFill>
                  <a:latin typeface="Tuffy-TTF" panose="020B0603060100000000" pitchFamily="34" charset="0"/>
                  <a:ea typeface="Tuffy" panose="020B0603060100000000" pitchFamily="34" charset="0"/>
                  <a:cs typeface="Arial" panose="020B0604020202020204" pitchFamily="34" charset="0"/>
                </a:rPr>
                <a:t>tatters</a:t>
              </a:r>
              <a:r>
                <a:rPr lang="en-GB" altLang="en-US" sz="500" dirty="0">
                  <a:solidFill>
                    <a:schemeClr val="bg1"/>
                  </a:solidFill>
                  <a:latin typeface="Tuffy-TTF" panose="020B0603060100000000" pitchFamily="34" charset="0"/>
                  <a:ea typeface="Tuffy" panose="020B0603060100000000" pitchFamily="34" charset="0"/>
                  <a:cs typeface="Arial" panose="020B0604020202020204" pitchFamily="34" charset="0"/>
                </a:rPr>
                <a:t> is licensed under </a:t>
              </a:r>
              <a:r>
                <a:rPr lang="en-GB" altLang="en-US" sz="500" b="1" dirty="0">
                  <a:solidFill>
                    <a:schemeClr val="bg1"/>
                  </a:solidFill>
                  <a:latin typeface="Tuffy-TTF" panose="020B0603060100000000" pitchFamily="34" charset="0"/>
                  <a:ea typeface="Tuffy" panose="020B0603060100000000" pitchFamily="34" charset="0"/>
                  <a:cs typeface="Arial" panose="020B0604020202020204" pitchFamily="34" charset="0"/>
                  <a:hlinkClick r:id="rId3"/>
                </a:rPr>
                <a:t>CC BY 2.0</a:t>
              </a:r>
              <a:endParaRPr lang="en-GB" altLang="en-US" sz="500" b="1" dirty="0">
                <a:solidFill>
                  <a:schemeClr val="bg1"/>
                </a:solidFill>
                <a:latin typeface="Tuffy-TTF" panose="020B0603060100000000" pitchFamily="34" charset="0"/>
                <a:ea typeface="Tuffy" panose="020B0603060100000000" pitchFamily="34" charset="0"/>
                <a:cs typeface="Arial" panose="020B0604020202020204" pitchFamily="34" charset="0"/>
              </a:endParaRPr>
            </a:p>
          </p:txBody>
        </p:sp>
        <p:sp>
          <p:nvSpPr>
            <p:cNvPr id="24" name="Rectangle 23"/>
            <p:cNvSpPr/>
            <p:nvPr/>
          </p:nvSpPr>
          <p:spPr>
            <a:xfrm>
              <a:off x="4757228" y="3423481"/>
              <a:ext cx="3527176" cy="4951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marL="85725" algn="ctr"/>
              <a:r>
                <a:rPr lang="en-GB" b="1" dirty="0"/>
                <a:t>Kangaroo Apple</a:t>
              </a:r>
              <a:endParaRPr lang="en-GB" sz="1400" b="1" dirty="0"/>
            </a:p>
          </p:txBody>
        </p:sp>
      </p:grpSp>
      <p:grpSp>
        <p:nvGrpSpPr>
          <p:cNvPr id="6" name="Group 5"/>
          <p:cNvGrpSpPr/>
          <p:nvPr/>
        </p:nvGrpSpPr>
        <p:grpSpPr>
          <a:xfrm>
            <a:off x="4757228" y="4318925"/>
            <a:ext cx="3527177" cy="1791326"/>
            <a:chOff x="4757228" y="4318925"/>
            <a:chExt cx="3527177" cy="1791326"/>
          </a:xfrm>
        </p:grpSpPr>
        <p:pic>
          <p:nvPicPr>
            <p:cNvPr id="19" name="Picture 18"/>
            <p:cNvPicPr>
              <a:picLocks noChangeAspect="1"/>
            </p:cNvPicPr>
            <p:nvPr/>
          </p:nvPicPr>
          <p:blipFill rotWithShape="1">
            <a:blip r:embed="rId6" cstate="print">
              <a:extLst>
                <a:ext uri="{28A0092B-C50C-407E-A947-70E740481C1C}">
                  <a14:useLocalDpi xmlns:a14="http://schemas.microsoft.com/office/drawing/2010/main" val="0"/>
                </a:ext>
              </a:extLst>
            </a:blip>
            <a:srcRect l="24307" t="178" r="13631" b="12466"/>
            <a:stretch/>
          </p:blipFill>
          <p:spPr>
            <a:xfrm rot="5400000">
              <a:off x="5679480" y="3396673"/>
              <a:ext cx="1682671" cy="3527176"/>
            </a:xfrm>
            <a:prstGeom prst="rect">
              <a:avLst/>
            </a:prstGeom>
            <a:ln w="107950">
              <a:solidFill>
                <a:srgbClr val="00639A"/>
              </a:solidFill>
              <a:miter lim="800000"/>
            </a:ln>
          </p:spPr>
        </p:pic>
        <p:sp>
          <p:nvSpPr>
            <p:cNvPr id="12" name="TextBox 21"/>
            <p:cNvSpPr txBox="1">
              <a:spLocks noChangeArrowheads="1"/>
            </p:cNvSpPr>
            <p:nvPr/>
          </p:nvSpPr>
          <p:spPr bwMode="auto">
            <a:xfrm>
              <a:off x="4816341" y="6001205"/>
              <a:ext cx="3468064" cy="109046"/>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solidFill>
                    <a:schemeClr val="bg1"/>
                  </a:solidFill>
                  <a:latin typeface="Tuffy-TTF" panose="020B0603060100000000" pitchFamily="34" charset="0"/>
                  <a:ea typeface="Tuffy" panose="020B0603060100000000" pitchFamily="34" charset="0"/>
                  <a:cs typeface="Arial" panose="020B0604020202020204" pitchFamily="34" charset="0"/>
                </a:rPr>
                <a:t>“</a:t>
              </a:r>
              <a:r>
                <a:rPr lang="en-GB" altLang="en-US" sz="500" b="1" dirty="0">
                  <a:solidFill>
                    <a:schemeClr val="bg1"/>
                  </a:solidFill>
                  <a:latin typeface="Tuffy-TTF" panose="020B0603060100000000" pitchFamily="34" charset="0"/>
                  <a:ea typeface="Tuffy" panose="020B0603060100000000" pitchFamily="34" charset="0"/>
                  <a:cs typeface="Arial" panose="020B0604020202020204" pitchFamily="34" charset="0"/>
                </a:rPr>
                <a:t>Davidson Plum</a:t>
              </a:r>
              <a:r>
                <a:rPr lang="en-GB" altLang="en-US" sz="500" dirty="0">
                  <a:solidFill>
                    <a:schemeClr val="bg1"/>
                  </a:solidFill>
                  <a:latin typeface="Tuffy-TTF" panose="020B0603060100000000" pitchFamily="34" charset="0"/>
                  <a:ea typeface="Tuffy" panose="020B0603060100000000" pitchFamily="34" charset="0"/>
                  <a:cs typeface="Arial" panose="020B0604020202020204" pitchFamily="34" charset="0"/>
                </a:rPr>
                <a:t>” by Brisbane City Council is licensed under </a:t>
              </a:r>
              <a:r>
                <a:rPr lang="en-GB" altLang="en-US" sz="500" b="1" dirty="0">
                  <a:solidFill>
                    <a:schemeClr val="bg1"/>
                  </a:solidFill>
                  <a:latin typeface="Tuffy-TTF" panose="020B0603060100000000" pitchFamily="34" charset="0"/>
                  <a:ea typeface="Tuffy" panose="020B0603060100000000" pitchFamily="34" charset="0"/>
                  <a:cs typeface="Arial" panose="020B0604020202020204" pitchFamily="34" charset="0"/>
                  <a:hlinkClick r:id="rId3"/>
                </a:rPr>
                <a:t>CC BY 2.0</a:t>
              </a:r>
              <a:endParaRPr lang="en-GB" altLang="en-US" sz="500" b="1" dirty="0">
                <a:solidFill>
                  <a:schemeClr val="bg1"/>
                </a:solidFill>
                <a:latin typeface="Tuffy-TTF" panose="020B0603060100000000" pitchFamily="34" charset="0"/>
                <a:ea typeface="Tuffy" panose="020B0603060100000000" pitchFamily="34" charset="0"/>
                <a:cs typeface="Arial" panose="020B0604020202020204" pitchFamily="34" charset="0"/>
              </a:endParaRPr>
            </a:p>
          </p:txBody>
        </p:sp>
        <p:sp>
          <p:nvSpPr>
            <p:cNvPr id="25" name="Rectangle 24"/>
            <p:cNvSpPr/>
            <p:nvPr/>
          </p:nvSpPr>
          <p:spPr>
            <a:xfrm>
              <a:off x="4757228" y="5503489"/>
              <a:ext cx="3527176" cy="4951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marL="85725" algn="ctr"/>
              <a:r>
                <a:rPr lang="en-GB" b="1" dirty="0"/>
                <a:t>Davidson Plum</a:t>
              </a:r>
            </a:p>
          </p:txBody>
        </p:sp>
      </p:grpSp>
    </p:spTree>
    <p:extLst>
      <p:ext uri="{BB962C8B-B14F-4D97-AF65-F5344CB8AC3E}">
        <p14:creationId xmlns:p14="http://schemas.microsoft.com/office/powerpoint/2010/main" val="3738475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2929824"/>
            <a:ext cx="8220075" cy="994306"/>
          </a:xfrm>
        </p:spPr>
        <p:txBody>
          <a:bodyPr/>
          <a:lstStyle/>
          <a:p>
            <a:r>
              <a:rPr lang="en-GB" sz="7200" dirty="0">
                <a:latin typeface="+mn-lt"/>
              </a:rPr>
              <a:t>UK Fruit</a:t>
            </a:r>
          </a:p>
        </p:txBody>
      </p:sp>
    </p:spTree>
    <p:extLst>
      <p:ext uri="{BB962C8B-B14F-4D97-AF65-F5344CB8AC3E}">
        <p14:creationId xmlns:p14="http://schemas.microsoft.com/office/powerpoint/2010/main" val="2987301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98846" y="1628455"/>
            <a:ext cx="3563971" cy="1748534"/>
            <a:chOff x="898846" y="1628455"/>
            <a:chExt cx="3563971" cy="1748534"/>
          </a:xfrm>
        </p:grpSpPr>
        <p:grpSp>
          <p:nvGrpSpPr>
            <p:cNvPr id="6" name="Group 5"/>
            <p:cNvGrpSpPr/>
            <p:nvPr/>
          </p:nvGrpSpPr>
          <p:grpSpPr>
            <a:xfrm>
              <a:off x="994753" y="1628455"/>
              <a:ext cx="3468064" cy="1748534"/>
              <a:chOff x="994753" y="1628455"/>
              <a:chExt cx="3468064" cy="1748534"/>
            </a:xfrm>
          </p:grpSpPr>
          <p:pic>
            <p:nvPicPr>
              <p:cNvPr id="23" name="Picture 22"/>
              <p:cNvPicPr>
                <a:picLocks noChangeAspect="1"/>
              </p:cNvPicPr>
              <p:nvPr/>
            </p:nvPicPr>
            <p:blipFill rotWithShape="1">
              <a:blip r:embed="rId2" cstate="print">
                <a:extLst>
                  <a:ext uri="{28A0092B-C50C-407E-A947-70E740481C1C}">
                    <a14:useLocalDpi xmlns:a14="http://schemas.microsoft.com/office/drawing/2010/main" val="0"/>
                  </a:ext>
                </a:extLst>
              </a:blip>
              <a:srcRect b="28516"/>
              <a:stretch/>
            </p:blipFill>
            <p:spPr>
              <a:xfrm>
                <a:off x="1027586" y="1628455"/>
                <a:ext cx="3394378" cy="1638339"/>
              </a:xfrm>
              <a:prstGeom prst="rect">
                <a:avLst/>
              </a:prstGeom>
              <a:ln w="107950">
                <a:solidFill>
                  <a:srgbClr val="00639A"/>
                </a:solidFill>
                <a:miter lim="800000"/>
              </a:ln>
            </p:spPr>
          </p:pic>
          <p:sp>
            <p:nvSpPr>
              <p:cNvPr id="12" name="TextBox 21"/>
              <p:cNvSpPr txBox="1">
                <a:spLocks noChangeArrowheads="1"/>
              </p:cNvSpPr>
              <p:nvPr/>
            </p:nvSpPr>
            <p:spPr bwMode="auto">
              <a:xfrm>
                <a:off x="994753" y="3267943"/>
                <a:ext cx="3468064" cy="109046"/>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solidFill>
                      <a:schemeClr val="bg1"/>
                    </a:solidFill>
                    <a:latin typeface="Tuffy" panose="020B0603060100000000" pitchFamily="34" charset="0"/>
                    <a:ea typeface="Tuffy" panose="020B0603060100000000" pitchFamily="34" charset="0"/>
                    <a:cs typeface="Arial" panose="020B0604020202020204" pitchFamily="34" charset="0"/>
                  </a:rPr>
                  <a:t>“</a:t>
                </a:r>
                <a:r>
                  <a:rPr lang="en-GB" altLang="en-US" sz="500" b="1" dirty="0">
                    <a:solidFill>
                      <a:schemeClr val="bg1"/>
                    </a:solidFill>
                    <a:latin typeface="Tuffy" panose="020B0603060100000000" pitchFamily="34" charset="0"/>
                    <a:ea typeface="Tuffy" panose="020B0603060100000000" pitchFamily="34" charset="0"/>
                    <a:cs typeface="Arial" panose="020B0604020202020204" pitchFamily="34" charset="0"/>
                  </a:rPr>
                  <a:t>Gooseberries</a:t>
                </a:r>
                <a:r>
                  <a:rPr lang="en-GB" altLang="en-US" sz="500" dirty="0">
                    <a:solidFill>
                      <a:schemeClr val="bg1"/>
                    </a:solidFill>
                    <a:latin typeface="Tuffy" panose="020B0603060100000000" pitchFamily="34" charset="0"/>
                    <a:ea typeface="Tuffy" panose="020B0603060100000000" pitchFamily="34" charset="0"/>
                    <a:cs typeface="Arial" panose="020B0604020202020204" pitchFamily="34" charset="0"/>
                  </a:rPr>
                  <a:t>” by </a:t>
                </a:r>
                <a:r>
                  <a:rPr lang="en-GB" sz="500" dirty="0">
                    <a:solidFill>
                      <a:schemeClr val="bg1"/>
                    </a:solidFill>
                    <a:latin typeface="Tuffy" panose="020B0603060100000000" pitchFamily="34" charset="0"/>
                    <a:ea typeface="Tuffy" panose="020B0603060100000000" pitchFamily="34" charset="0"/>
                  </a:rPr>
                  <a:t>fsse8info</a:t>
                </a:r>
                <a:r>
                  <a:rPr lang="en-GB" sz="500" dirty="0">
                    <a:latin typeface="Tuffy" panose="020B0603060100000000" pitchFamily="34" charset="0"/>
                    <a:ea typeface="Tuffy" panose="020B0603060100000000" pitchFamily="34" charset="0"/>
                  </a:rPr>
                  <a:t> </a:t>
                </a:r>
                <a:r>
                  <a:rPr lang="en-GB" altLang="en-US" sz="500" dirty="0">
                    <a:solidFill>
                      <a:schemeClr val="bg1"/>
                    </a:solidFill>
                    <a:latin typeface="Tuffy" panose="020B0603060100000000" pitchFamily="34" charset="0"/>
                    <a:ea typeface="Tuffy" panose="020B0603060100000000" pitchFamily="34" charset="0"/>
                    <a:cs typeface="Arial" panose="020B0604020202020204" pitchFamily="34" charset="0"/>
                  </a:rPr>
                  <a:t>is licensed under </a:t>
                </a:r>
                <a:r>
                  <a:rPr lang="en-GB" altLang="en-US" sz="500" b="1" dirty="0">
                    <a:solidFill>
                      <a:schemeClr val="bg1"/>
                    </a:solidFill>
                    <a:latin typeface="Tuffy" panose="020B0603060100000000" pitchFamily="34" charset="0"/>
                    <a:ea typeface="Tuffy" panose="020B0603060100000000" pitchFamily="34" charset="0"/>
                    <a:cs typeface="Arial" panose="020B0604020202020204" pitchFamily="34" charset="0"/>
                    <a:hlinkClick r:id="rId3"/>
                  </a:rPr>
                  <a:t>CC BY 2.0</a:t>
                </a:r>
                <a:endParaRPr lang="en-GB" altLang="en-US" sz="500" b="1" dirty="0">
                  <a:solidFill>
                    <a:schemeClr val="bg1"/>
                  </a:solidFill>
                  <a:latin typeface="Tuffy" panose="020B0603060100000000" pitchFamily="34" charset="0"/>
                  <a:ea typeface="Tuffy" panose="020B0603060100000000" pitchFamily="34" charset="0"/>
                  <a:cs typeface="Arial" panose="020B0604020202020204" pitchFamily="34" charset="0"/>
                </a:endParaRPr>
              </a:p>
            </p:txBody>
          </p:sp>
        </p:grpSp>
        <p:sp>
          <p:nvSpPr>
            <p:cNvPr id="14" name="Rectangle 13"/>
            <p:cNvSpPr/>
            <p:nvPr/>
          </p:nvSpPr>
          <p:spPr>
            <a:xfrm>
              <a:off x="898846" y="2758439"/>
              <a:ext cx="3502332" cy="4951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marL="85725" algn="ctr"/>
              <a:r>
                <a:rPr lang="en-GB" b="1" dirty="0"/>
                <a:t>Gooseberry</a:t>
              </a:r>
            </a:p>
          </p:txBody>
        </p:sp>
      </p:grpSp>
      <p:grpSp>
        <p:nvGrpSpPr>
          <p:cNvPr id="5" name="Group 4"/>
          <p:cNvGrpSpPr/>
          <p:nvPr/>
        </p:nvGrpSpPr>
        <p:grpSpPr>
          <a:xfrm>
            <a:off x="898846" y="3596230"/>
            <a:ext cx="3563971" cy="1745916"/>
            <a:chOff x="898846" y="3596230"/>
            <a:chExt cx="3563971" cy="1745916"/>
          </a:xfrm>
        </p:grpSpPr>
        <p:grpSp>
          <p:nvGrpSpPr>
            <p:cNvPr id="8" name="Group 7"/>
            <p:cNvGrpSpPr/>
            <p:nvPr/>
          </p:nvGrpSpPr>
          <p:grpSpPr>
            <a:xfrm>
              <a:off x="994753" y="3596230"/>
              <a:ext cx="3468064" cy="1745916"/>
              <a:chOff x="994753" y="3596230"/>
              <a:chExt cx="3468064" cy="1745916"/>
            </a:xfrm>
          </p:grpSpPr>
          <p:pic>
            <p:nvPicPr>
              <p:cNvPr id="22" name="Picture 21"/>
              <p:cNvPicPr>
                <a:picLocks noChangeAspect="1"/>
              </p:cNvPicPr>
              <p:nvPr/>
            </p:nvPicPr>
            <p:blipFill rotWithShape="1">
              <a:blip r:embed="rId4" cstate="print">
                <a:extLst>
                  <a:ext uri="{28A0092B-C50C-407E-A947-70E740481C1C}">
                    <a14:useLocalDpi xmlns:a14="http://schemas.microsoft.com/office/drawing/2010/main" val="0"/>
                  </a:ext>
                </a:extLst>
              </a:blip>
              <a:srcRect t="30571" b="11024"/>
              <a:stretch/>
            </p:blipFill>
            <p:spPr>
              <a:xfrm>
                <a:off x="1027586" y="3596230"/>
                <a:ext cx="3394377" cy="1638338"/>
              </a:xfrm>
              <a:prstGeom prst="rect">
                <a:avLst/>
              </a:prstGeom>
              <a:ln w="107950">
                <a:solidFill>
                  <a:srgbClr val="00639A"/>
                </a:solidFill>
                <a:miter lim="800000"/>
              </a:ln>
            </p:spPr>
          </p:pic>
          <p:sp>
            <p:nvSpPr>
              <p:cNvPr id="24" name="TextBox 21"/>
              <p:cNvSpPr txBox="1">
                <a:spLocks noChangeArrowheads="1"/>
              </p:cNvSpPr>
              <p:nvPr/>
            </p:nvSpPr>
            <p:spPr bwMode="auto">
              <a:xfrm>
                <a:off x="994753" y="5233100"/>
                <a:ext cx="3468064" cy="109046"/>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solidFill>
                      <a:schemeClr val="bg1"/>
                    </a:solidFill>
                    <a:latin typeface="Tuffy" panose="020B0603060100000000" pitchFamily="34" charset="0"/>
                    <a:ea typeface="Tuffy" panose="020B0603060100000000" pitchFamily="34" charset="0"/>
                    <a:cs typeface="Arial" panose="020B0604020202020204" pitchFamily="34" charset="0"/>
                  </a:rPr>
                  <a:t>“</a:t>
                </a:r>
                <a:r>
                  <a:rPr lang="en-GB" altLang="en-US" sz="500" b="1" dirty="0">
                    <a:solidFill>
                      <a:schemeClr val="bg1"/>
                    </a:solidFill>
                    <a:latin typeface="Tuffy" panose="020B0603060100000000" pitchFamily="34" charset="0"/>
                    <a:ea typeface="Tuffy" panose="020B0603060100000000" pitchFamily="34" charset="0"/>
                    <a:cs typeface="Arial" panose="020B0604020202020204" pitchFamily="34" charset="0"/>
                  </a:rPr>
                  <a:t>Plums</a:t>
                </a:r>
                <a:r>
                  <a:rPr lang="en-GB" altLang="en-US" sz="500" dirty="0">
                    <a:solidFill>
                      <a:schemeClr val="bg1"/>
                    </a:solidFill>
                    <a:latin typeface="Tuffy" panose="020B0603060100000000" pitchFamily="34" charset="0"/>
                    <a:ea typeface="Tuffy" panose="020B0603060100000000" pitchFamily="34" charset="0"/>
                    <a:cs typeface="Arial" panose="020B0604020202020204" pitchFamily="34" charset="0"/>
                  </a:rPr>
                  <a:t>” by </a:t>
                </a:r>
                <a:r>
                  <a:rPr lang="en-GB" sz="500" dirty="0" err="1">
                    <a:solidFill>
                      <a:schemeClr val="bg1"/>
                    </a:solidFill>
                    <a:latin typeface="Tuffy" panose="020B0603060100000000" pitchFamily="34" charset="0"/>
                    <a:ea typeface="Tuffy" panose="020B0603060100000000" pitchFamily="34" charset="0"/>
                  </a:rPr>
                  <a:t>katerha</a:t>
                </a:r>
                <a:r>
                  <a:rPr lang="en-GB" sz="500" dirty="0">
                    <a:latin typeface="Tuffy" panose="020B0603060100000000" pitchFamily="34" charset="0"/>
                    <a:ea typeface="Tuffy" panose="020B0603060100000000" pitchFamily="34" charset="0"/>
                  </a:rPr>
                  <a:t> </a:t>
                </a:r>
                <a:r>
                  <a:rPr lang="en-GB" altLang="en-US" sz="500" dirty="0">
                    <a:solidFill>
                      <a:schemeClr val="bg1"/>
                    </a:solidFill>
                    <a:latin typeface="Tuffy" panose="020B0603060100000000" pitchFamily="34" charset="0"/>
                    <a:ea typeface="Tuffy" panose="020B0603060100000000" pitchFamily="34" charset="0"/>
                    <a:cs typeface="Arial" panose="020B0604020202020204" pitchFamily="34" charset="0"/>
                  </a:rPr>
                  <a:t>is licensed under </a:t>
                </a:r>
                <a:r>
                  <a:rPr lang="en-GB" altLang="en-US" sz="500" b="1" dirty="0">
                    <a:solidFill>
                      <a:schemeClr val="bg1"/>
                    </a:solidFill>
                    <a:latin typeface="Tuffy" panose="020B0603060100000000" pitchFamily="34" charset="0"/>
                    <a:ea typeface="Tuffy" panose="020B0603060100000000" pitchFamily="34" charset="0"/>
                    <a:cs typeface="Arial" panose="020B0604020202020204" pitchFamily="34" charset="0"/>
                    <a:hlinkClick r:id="rId3"/>
                  </a:rPr>
                  <a:t>CC BY 2.0</a:t>
                </a:r>
                <a:endParaRPr lang="en-GB" altLang="en-US" sz="500" b="1" dirty="0">
                  <a:solidFill>
                    <a:schemeClr val="bg1"/>
                  </a:solidFill>
                  <a:latin typeface="Tuffy" panose="020B0603060100000000" pitchFamily="34" charset="0"/>
                  <a:ea typeface="Tuffy" panose="020B0603060100000000" pitchFamily="34" charset="0"/>
                  <a:cs typeface="Arial" panose="020B0604020202020204" pitchFamily="34" charset="0"/>
                </a:endParaRPr>
              </a:p>
            </p:txBody>
          </p:sp>
        </p:grpSp>
        <p:sp>
          <p:nvSpPr>
            <p:cNvPr id="15" name="Rectangle 14"/>
            <p:cNvSpPr/>
            <p:nvPr/>
          </p:nvSpPr>
          <p:spPr>
            <a:xfrm>
              <a:off x="898846" y="4734207"/>
              <a:ext cx="3502332" cy="4951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marL="85725" algn="ctr"/>
              <a:r>
                <a:rPr lang="en-GB" b="1" dirty="0"/>
                <a:t>Plums</a:t>
              </a:r>
              <a:endParaRPr lang="en-GB" sz="1400" b="1" dirty="0"/>
            </a:p>
          </p:txBody>
        </p:sp>
      </p:grpSp>
      <p:grpSp>
        <p:nvGrpSpPr>
          <p:cNvPr id="3" name="Group 2"/>
          <p:cNvGrpSpPr/>
          <p:nvPr/>
        </p:nvGrpSpPr>
        <p:grpSpPr>
          <a:xfrm>
            <a:off x="4684437" y="1628456"/>
            <a:ext cx="3599967" cy="1748533"/>
            <a:chOff x="4684437" y="1628456"/>
            <a:chExt cx="3599967" cy="1748533"/>
          </a:xfrm>
        </p:grpSpPr>
        <p:grpSp>
          <p:nvGrpSpPr>
            <p:cNvPr id="7" name="Group 6"/>
            <p:cNvGrpSpPr/>
            <p:nvPr/>
          </p:nvGrpSpPr>
          <p:grpSpPr>
            <a:xfrm>
              <a:off x="4684437" y="1628456"/>
              <a:ext cx="3468064" cy="1748533"/>
              <a:chOff x="4684437" y="1628456"/>
              <a:chExt cx="3468064" cy="1748533"/>
            </a:xfrm>
          </p:grpSpPr>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t="18166" r="11211" b="18166"/>
              <a:stretch/>
            </p:blipFill>
            <p:spPr>
              <a:xfrm>
                <a:off x="4722038" y="1628456"/>
                <a:ext cx="3394376" cy="1638338"/>
              </a:xfrm>
              <a:prstGeom prst="rect">
                <a:avLst/>
              </a:prstGeom>
              <a:ln w="107950">
                <a:solidFill>
                  <a:srgbClr val="00639A"/>
                </a:solidFill>
                <a:miter lim="800000"/>
              </a:ln>
            </p:spPr>
          </p:pic>
          <p:sp>
            <p:nvSpPr>
              <p:cNvPr id="25" name="TextBox 21"/>
              <p:cNvSpPr txBox="1">
                <a:spLocks noChangeArrowheads="1"/>
              </p:cNvSpPr>
              <p:nvPr/>
            </p:nvSpPr>
            <p:spPr bwMode="auto">
              <a:xfrm>
                <a:off x="4684437" y="3267943"/>
                <a:ext cx="3468064" cy="109046"/>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solidFill>
                      <a:schemeClr val="bg1"/>
                    </a:solidFill>
                    <a:latin typeface="Tuffy" panose="020B0603060100000000" pitchFamily="34" charset="0"/>
                    <a:ea typeface="Tuffy" panose="020B0603060100000000" pitchFamily="34" charset="0"/>
                    <a:cs typeface="Arial" panose="020B0604020202020204" pitchFamily="34" charset="0"/>
                  </a:rPr>
                  <a:t>“</a:t>
                </a:r>
                <a:r>
                  <a:rPr lang="en-GB" altLang="en-US" sz="500" b="1" dirty="0">
                    <a:solidFill>
                      <a:schemeClr val="bg1"/>
                    </a:solidFill>
                    <a:latin typeface="Tuffy" panose="020B0603060100000000" pitchFamily="34" charset="0"/>
                    <a:ea typeface="Tuffy" panose="020B0603060100000000" pitchFamily="34" charset="0"/>
                    <a:cs typeface="Arial" panose="020B0604020202020204" pitchFamily="34" charset="0"/>
                  </a:rPr>
                  <a:t>blackcurrants</a:t>
                </a:r>
                <a:r>
                  <a:rPr lang="en-GB" altLang="en-US" sz="500" dirty="0">
                    <a:solidFill>
                      <a:schemeClr val="bg1"/>
                    </a:solidFill>
                    <a:latin typeface="Tuffy" panose="020B0603060100000000" pitchFamily="34" charset="0"/>
                    <a:ea typeface="Tuffy" panose="020B0603060100000000" pitchFamily="34" charset="0"/>
                    <a:cs typeface="Arial" panose="020B0604020202020204" pitchFamily="34" charset="0"/>
                  </a:rPr>
                  <a:t>” by </a:t>
                </a:r>
                <a:r>
                  <a:rPr lang="en-GB" altLang="en-US" sz="500" dirty="0">
                    <a:solidFill>
                      <a:schemeClr val="bg1"/>
                    </a:solidFill>
                    <a:latin typeface="Tuffy" panose="020B0603060100000000" pitchFamily="34" charset="0"/>
                    <a:ea typeface="Tuffy" panose="020B0603060100000000" pitchFamily="34" charset="0"/>
                  </a:rPr>
                  <a:t>T</a:t>
                </a:r>
                <a:r>
                  <a:rPr lang="en-GB" sz="500" dirty="0">
                    <a:solidFill>
                      <a:schemeClr val="bg1"/>
                    </a:solidFill>
                    <a:latin typeface="Tuffy" panose="020B0603060100000000" pitchFamily="34" charset="0"/>
                    <a:ea typeface="Tuffy" panose="020B0603060100000000" pitchFamily="34" charset="0"/>
                  </a:rPr>
                  <a:t>he Garden Smallholder</a:t>
                </a:r>
                <a:r>
                  <a:rPr lang="en-GB" sz="500" dirty="0">
                    <a:latin typeface="Tuffy" panose="020B0603060100000000" pitchFamily="34" charset="0"/>
                    <a:ea typeface="Tuffy" panose="020B0603060100000000" pitchFamily="34" charset="0"/>
                  </a:rPr>
                  <a:t> </a:t>
                </a:r>
                <a:r>
                  <a:rPr lang="en-GB" altLang="en-US" sz="500" dirty="0">
                    <a:solidFill>
                      <a:schemeClr val="bg1"/>
                    </a:solidFill>
                    <a:latin typeface="Tuffy" panose="020B0603060100000000" pitchFamily="34" charset="0"/>
                    <a:ea typeface="Tuffy" panose="020B0603060100000000" pitchFamily="34" charset="0"/>
                    <a:cs typeface="Arial" panose="020B0604020202020204" pitchFamily="34" charset="0"/>
                  </a:rPr>
                  <a:t>is licensed under </a:t>
                </a:r>
                <a:r>
                  <a:rPr lang="en-GB" altLang="en-US" sz="500" b="1" dirty="0">
                    <a:solidFill>
                      <a:schemeClr val="bg1"/>
                    </a:solidFill>
                    <a:latin typeface="Tuffy" panose="020B0603060100000000" pitchFamily="34" charset="0"/>
                    <a:ea typeface="Tuffy" panose="020B0603060100000000" pitchFamily="34" charset="0"/>
                    <a:cs typeface="Arial" panose="020B0604020202020204" pitchFamily="34" charset="0"/>
                    <a:hlinkClick r:id="rId3"/>
                  </a:rPr>
                  <a:t>CC BY 2.0</a:t>
                </a:r>
                <a:endParaRPr lang="en-GB" altLang="en-US" sz="500" b="1" dirty="0">
                  <a:solidFill>
                    <a:schemeClr val="bg1"/>
                  </a:solidFill>
                  <a:latin typeface="Tuffy" panose="020B0603060100000000" pitchFamily="34" charset="0"/>
                  <a:ea typeface="Tuffy" panose="020B0603060100000000" pitchFamily="34" charset="0"/>
                  <a:cs typeface="Arial" panose="020B0604020202020204" pitchFamily="34" charset="0"/>
                </a:endParaRPr>
              </a:p>
            </p:txBody>
          </p:sp>
        </p:grpSp>
        <p:sp>
          <p:nvSpPr>
            <p:cNvPr id="17" name="Rectangle 16"/>
            <p:cNvSpPr/>
            <p:nvPr/>
          </p:nvSpPr>
          <p:spPr>
            <a:xfrm>
              <a:off x="4757228" y="2758439"/>
              <a:ext cx="3527176" cy="4951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marL="85725" algn="ctr"/>
              <a:r>
                <a:rPr lang="en-GB" b="1" dirty="0"/>
                <a:t>Blackcurrants</a:t>
              </a:r>
              <a:endParaRPr lang="en-GB" sz="1400" b="1" dirty="0"/>
            </a:p>
          </p:txBody>
        </p:sp>
      </p:grpSp>
      <p:grpSp>
        <p:nvGrpSpPr>
          <p:cNvPr id="4" name="Group 3"/>
          <p:cNvGrpSpPr/>
          <p:nvPr/>
        </p:nvGrpSpPr>
        <p:grpSpPr>
          <a:xfrm>
            <a:off x="4684437" y="3596233"/>
            <a:ext cx="3599967" cy="1745913"/>
            <a:chOff x="4684437" y="3596233"/>
            <a:chExt cx="3599967" cy="1745913"/>
          </a:xfrm>
        </p:grpSpPr>
        <p:grpSp>
          <p:nvGrpSpPr>
            <p:cNvPr id="9" name="Group 8"/>
            <p:cNvGrpSpPr/>
            <p:nvPr/>
          </p:nvGrpSpPr>
          <p:grpSpPr>
            <a:xfrm>
              <a:off x="4684437" y="3596233"/>
              <a:ext cx="3468064" cy="1745913"/>
              <a:chOff x="4684437" y="3596233"/>
              <a:chExt cx="3468064" cy="1745913"/>
            </a:xfrm>
          </p:grpSpPr>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b="36260"/>
              <a:stretch/>
            </p:blipFill>
            <p:spPr>
              <a:xfrm>
                <a:off x="4722037" y="3596233"/>
                <a:ext cx="3394377" cy="1638336"/>
              </a:xfrm>
              <a:prstGeom prst="rect">
                <a:avLst/>
              </a:prstGeom>
              <a:ln w="107950">
                <a:solidFill>
                  <a:srgbClr val="00639A"/>
                </a:solidFill>
                <a:miter lim="800000"/>
              </a:ln>
            </p:spPr>
          </p:pic>
          <p:sp>
            <p:nvSpPr>
              <p:cNvPr id="26" name="TextBox 21"/>
              <p:cNvSpPr txBox="1">
                <a:spLocks noChangeArrowheads="1"/>
              </p:cNvSpPr>
              <p:nvPr/>
            </p:nvSpPr>
            <p:spPr bwMode="auto">
              <a:xfrm>
                <a:off x="4684437" y="5233100"/>
                <a:ext cx="3468064" cy="109046"/>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solidFill>
                      <a:schemeClr val="bg1"/>
                    </a:solidFill>
                    <a:latin typeface="Tuffy" panose="020B0603060100000000" pitchFamily="34" charset="0"/>
                    <a:ea typeface="Tuffy" panose="020B0603060100000000" pitchFamily="34" charset="0"/>
                    <a:cs typeface="Arial" panose="020B0604020202020204" pitchFamily="34" charset="0"/>
                  </a:rPr>
                  <a:t>“</a:t>
                </a:r>
                <a:r>
                  <a:rPr lang="en-GB" altLang="en-US" sz="500" b="1" dirty="0">
                    <a:solidFill>
                      <a:schemeClr val="bg1"/>
                    </a:solidFill>
                    <a:latin typeface="Tuffy" panose="020B0603060100000000" pitchFamily="34" charset="0"/>
                    <a:ea typeface="Tuffy" panose="020B0603060100000000" pitchFamily="34" charset="0"/>
                    <a:cs typeface="Arial" panose="020B0604020202020204" pitchFamily="34" charset="0"/>
                  </a:rPr>
                  <a:t>apples</a:t>
                </a:r>
                <a:r>
                  <a:rPr lang="en-GB" altLang="en-US" sz="500" dirty="0">
                    <a:solidFill>
                      <a:schemeClr val="bg1"/>
                    </a:solidFill>
                    <a:latin typeface="Tuffy" panose="020B0603060100000000" pitchFamily="34" charset="0"/>
                    <a:ea typeface="Tuffy" panose="020B0603060100000000" pitchFamily="34" charset="0"/>
                    <a:cs typeface="Arial" panose="020B0604020202020204" pitchFamily="34" charset="0"/>
                  </a:rPr>
                  <a:t>” by </a:t>
                </a:r>
                <a:r>
                  <a:rPr lang="en-GB" sz="500" dirty="0" err="1">
                    <a:solidFill>
                      <a:schemeClr val="bg1"/>
                    </a:solidFill>
                    <a:latin typeface="Tuffy" panose="020B0603060100000000" pitchFamily="34" charset="0"/>
                    <a:ea typeface="Tuffy" panose="020B0603060100000000" pitchFamily="34" charset="0"/>
                  </a:rPr>
                  <a:t>katerha</a:t>
                </a:r>
                <a:r>
                  <a:rPr lang="en-GB" sz="500" dirty="0">
                    <a:latin typeface="Tuffy" panose="020B0603060100000000" pitchFamily="34" charset="0"/>
                    <a:ea typeface="Tuffy" panose="020B0603060100000000" pitchFamily="34" charset="0"/>
                  </a:rPr>
                  <a:t> </a:t>
                </a:r>
                <a:r>
                  <a:rPr lang="en-GB" altLang="en-US" sz="500" dirty="0">
                    <a:solidFill>
                      <a:schemeClr val="bg1"/>
                    </a:solidFill>
                    <a:latin typeface="Tuffy" panose="020B0603060100000000" pitchFamily="34" charset="0"/>
                    <a:ea typeface="Tuffy" panose="020B0603060100000000" pitchFamily="34" charset="0"/>
                    <a:cs typeface="Arial" panose="020B0604020202020204" pitchFamily="34" charset="0"/>
                  </a:rPr>
                  <a:t>is licensed under </a:t>
                </a:r>
                <a:r>
                  <a:rPr lang="en-GB" altLang="en-US" sz="500" b="1" dirty="0">
                    <a:solidFill>
                      <a:schemeClr val="bg1"/>
                    </a:solidFill>
                    <a:latin typeface="Tuffy" panose="020B0603060100000000" pitchFamily="34" charset="0"/>
                    <a:ea typeface="Tuffy" panose="020B0603060100000000" pitchFamily="34" charset="0"/>
                    <a:cs typeface="Arial" panose="020B0604020202020204" pitchFamily="34" charset="0"/>
                    <a:hlinkClick r:id="rId3"/>
                  </a:rPr>
                  <a:t>CC BY 2.0</a:t>
                </a:r>
                <a:endParaRPr lang="en-GB" altLang="en-US" sz="500" b="1" dirty="0">
                  <a:solidFill>
                    <a:schemeClr val="bg1"/>
                  </a:solidFill>
                  <a:latin typeface="Tuffy" panose="020B0603060100000000" pitchFamily="34" charset="0"/>
                  <a:ea typeface="Tuffy" panose="020B0603060100000000" pitchFamily="34" charset="0"/>
                  <a:cs typeface="Arial" panose="020B0604020202020204" pitchFamily="34" charset="0"/>
                </a:endParaRPr>
              </a:p>
            </p:txBody>
          </p:sp>
        </p:grpSp>
        <p:sp>
          <p:nvSpPr>
            <p:cNvPr id="18" name="Rectangle 17"/>
            <p:cNvSpPr/>
            <p:nvPr/>
          </p:nvSpPr>
          <p:spPr>
            <a:xfrm>
              <a:off x="4757228" y="4734207"/>
              <a:ext cx="3527176" cy="4951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marL="85725" algn="ctr"/>
              <a:r>
                <a:rPr lang="en-GB" b="1" dirty="0"/>
                <a:t>Apples</a:t>
              </a:r>
            </a:p>
          </p:txBody>
        </p:sp>
      </p:grpSp>
    </p:spTree>
    <p:extLst>
      <p:ext uri="{BB962C8B-B14F-4D97-AF65-F5344CB8AC3E}">
        <p14:creationId xmlns:p14="http://schemas.microsoft.com/office/powerpoint/2010/main" val="153087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21"/>
          <p:cNvSpPr txBox="1">
            <a:spLocks noChangeArrowheads="1"/>
          </p:cNvSpPr>
          <p:nvPr/>
        </p:nvSpPr>
        <p:spPr bwMode="auto">
          <a:xfrm>
            <a:off x="5057502" y="6634251"/>
            <a:ext cx="3468064" cy="109046"/>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solidFill>
                  <a:schemeClr val="bg1"/>
                </a:solidFill>
                <a:latin typeface="Tuffy-TTF" panose="020B0603060100000000" pitchFamily="34" charset="0"/>
                <a:ea typeface="Tuffy" panose="020B0603060100000000" pitchFamily="34" charset="0"/>
                <a:cs typeface="Arial" panose="020B0604020202020204" pitchFamily="34" charset="0"/>
              </a:rPr>
              <a:t>“</a:t>
            </a:r>
            <a:r>
              <a:rPr lang="en-GB" altLang="en-US" sz="500" b="1" dirty="0">
                <a:solidFill>
                  <a:schemeClr val="bg1"/>
                </a:solidFill>
                <a:latin typeface="Tuffy-TTF" panose="020B0603060100000000" pitchFamily="34" charset="0"/>
                <a:ea typeface="Tuffy" panose="020B0603060100000000" pitchFamily="34" charset="0"/>
                <a:cs typeface="Arial" panose="020B0604020202020204" pitchFamily="34" charset="0"/>
              </a:rPr>
              <a:t>Davidson Plum</a:t>
            </a:r>
            <a:r>
              <a:rPr lang="en-GB" altLang="en-US" sz="500" dirty="0">
                <a:solidFill>
                  <a:schemeClr val="bg1"/>
                </a:solidFill>
                <a:latin typeface="Tuffy-TTF" panose="020B0603060100000000" pitchFamily="34" charset="0"/>
                <a:ea typeface="Tuffy" panose="020B0603060100000000" pitchFamily="34" charset="0"/>
                <a:cs typeface="Arial" panose="020B0604020202020204" pitchFamily="34" charset="0"/>
              </a:rPr>
              <a:t>” by Brisbane City Council is licensed under </a:t>
            </a:r>
            <a:r>
              <a:rPr lang="en-GB" altLang="en-US" sz="500" b="1" dirty="0">
                <a:solidFill>
                  <a:schemeClr val="bg1"/>
                </a:solidFill>
                <a:latin typeface="Tuffy-TTF" panose="020B0603060100000000" pitchFamily="34" charset="0"/>
                <a:ea typeface="Tuffy" panose="020B0603060100000000" pitchFamily="34" charset="0"/>
                <a:cs typeface="Arial" panose="020B0604020202020204" pitchFamily="34" charset="0"/>
                <a:hlinkClick r:id="rId2"/>
              </a:rPr>
              <a:t>CC BY 2.0</a:t>
            </a:r>
            <a:endParaRPr lang="en-GB" altLang="en-US" sz="500" b="1" dirty="0">
              <a:solidFill>
                <a:schemeClr val="bg1"/>
              </a:solidFill>
              <a:latin typeface="Tuffy-TTF" panose="020B0603060100000000" pitchFamily="34" charset="0"/>
              <a:ea typeface="Tuffy" panose="020B0603060100000000" pitchFamily="34" charset="0"/>
              <a:cs typeface="Arial" panose="020B0604020202020204" pitchFamily="34" charset="0"/>
            </a:endParaRPr>
          </a:p>
        </p:txBody>
      </p:sp>
      <p:grpSp>
        <p:nvGrpSpPr>
          <p:cNvPr id="2" name="Group 1"/>
          <p:cNvGrpSpPr/>
          <p:nvPr/>
        </p:nvGrpSpPr>
        <p:grpSpPr>
          <a:xfrm>
            <a:off x="2690293" y="1527349"/>
            <a:ext cx="3773470" cy="1921679"/>
            <a:chOff x="2690293" y="1527349"/>
            <a:chExt cx="3773470" cy="1921679"/>
          </a:xfrm>
        </p:grpSpPr>
        <p:grpSp>
          <p:nvGrpSpPr>
            <p:cNvPr id="5" name="Group 4"/>
            <p:cNvGrpSpPr/>
            <p:nvPr/>
          </p:nvGrpSpPr>
          <p:grpSpPr>
            <a:xfrm>
              <a:off x="2690293" y="1527349"/>
              <a:ext cx="3773470" cy="1921679"/>
              <a:chOff x="2690293" y="1527349"/>
              <a:chExt cx="3773470" cy="1921679"/>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27532" b="8698"/>
              <a:stretch/>
            </p:blipFill>
            <p:spPr>
              <a:xfrm>
                <a:off x="2690293" y="1527349"/>
                <a:ext cx="3773470" cy="1822154"/>
              </a:xfrm>
              <a:prstGeom prst="rect">
                <a:avLst/>
              </a:prstGeom>
              <a:ln w="107950">
                <a:solidFill>
                  <a:srgbClr val="00639A"/>
                </a:solidFill>
                <a:miter lim="800000"/>
              </a:ln>
            </p:spPr>
          </p:pic>
          <p:sp>
            <p:nvSpPr>
              <p:cNvPr id="14" name="TextBox 21"/>
              <p:cNvSpPr txBox="1">
                <a:spLocks noChangeArrowheads="1"/>
              </p:cNvSpPr>
              <p:nvPr/>
            </p:nvSpPr>
            <p:spPr bwMode="auto">
              <a:xfrm>
                <a:off x="2690293" y="3339982"/>
                <a:ext cx="3773470" cy="109046"/>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solidFill>
                      <a:schemeClr val="bg1"/>
                    </a:solidFill>
                    <a:latin typeface="Tuffy" panose="020B0603060100000000" pitchFamily="34" charset="0"/>
                    <a:ea typeface="Tuffy" panose="020B0603060100000000" pitchFamily="34" charset="0"/>
                    <a:cs typeface="Arial" panose="020B0604020202020204" pitchFamily="34" charset="0"/>
                  </a:rPr>
                  <a:t>“</a:t>
                </a:r>
                <a:r>
                  <a:rPr lang="en-GB" altLang="en-US" sz="500" b="1" dirty="0">
                    <a:solidFill>
                      <a:schemeClr val="bg1"/>
                    </a:solidFill>
                    <a:latin typeface="Tuffy" panose="020B0603060100000000" pitchFamily="34" charset="0"/>
                    <a:ea typeface="Tuffy" panose="020B0603060100000000" pitchFamily="34" charset="0"/>
                    <a:cs typeface="Arial" panose="020B0604020202020204" pitchFamily="34" charset="0"/>
                  </a:rPr>
                  <a:t>cherries</a:t>
                </a:r>
                <a:r>
                  <a:rPr lang="en-GB" altLang="en-US" sz="500" dirty="0">
                    <a:solidFill>
                      <a:schemeClr val="bg1"/>
                    </a:solidFill>
                    <a:latin typeface="Tuffy" panose="020B0603060100000000" pitchFamily="34" charset="0"/>
                    <a:ea typeface="Tuffy" panose="020B0603060100000000" pitchFamily="34" charset="0"/>
                    <a:cs typeface="Arial" panose="020B0604020202020204" pitchFamily="34" charset="0"/>
                  </a:rPr>
                  <a:t>” by </a:t>
                </a:r>
                <a:r>
                  <a:rPr lang="en-GB" sz="500" dirty="0" err="1">
                    <a:solidFill>
                      <a:schemeClr val="bg1"/>
                    </a:solidFill>
                    <a:latin typeface="Tuffy" panose="020B0603060100000000" pitchFamily="34" charset="0"/>
                    <a:ea typeface="Tuffy" panose="020B0603060100000000" pitchFamily="34" charset="0"/>
                  </a:rPr>
                  <a:t>ahisgett</a:t>
                </a:r>
                <a:r>
                  <a:rPr lang="en-GB" sz="500" dirty="0">
                    <a:latin typeface="Tuffy" panose="020B0603060100000000" pitchFamily="34" charset="0"/>
                    <a:ea typeface="Tuffy" panose="020B0603060100000000" pitchFamily="34" charset="0"/>
                  </a:rPr>
                  <a:t> </a:t>
                </a:r>
                <a:r>
                  <a:rPr lang="en-GB" altLang="en-US" sz="500" dirty="0">
                    <a:solidFill>
                      <a:schemeClr val="bg1"/>
                    </a:solidFill>
                    <a:latin typeface="Tuffy" panose="020B0603060100000000" pitchFamily="34" charset="0"/>
                    <a:ea typeface="Tuffy" panose="020B0603060100000000" pitchFamily="34" charset="0"/>
                    <a:cs typeface="Arial" panose="020B0604020202020204" pitchFamily="34" charset="0"/>
                  </a:rPr>
                  <a:t>is licensed under </a:t>
                </a:r>
                <a:r>
                  <a:rPr lang="en-GB" altLang="en-US" sz="500" b="1" dirty="0">
                    <a:solidFill>
                      <a:schemeClr val="bg1"/>
                    </a:solidFill>
                    <a:latin typeface="Tuffy" panose="020B0603060100000000" pitchFamily="34" charset="0"/>
                    <a:ea typeface="Tuffy" panose="020B0603060100000000" pitchFamily="34" charset="0"/>
                    <a:cs typeface="Arial" panose="020B0604020202020204" pitchFamily="34" charset="0"/>
                    <a:hlinkClick r:id="rId2"/>
                  </a:rPr>
                  <a:t>CC BY 2.0</a:t>
                </a:r>
                <a:endParaRPr lang="en-GB" altLang="en-US" sz="500" b="1" dirty="0">
                  <a:solidFill>
                    <a:schemeClr val="bg1"/>
                  </a:solidFill>
                  <a:latin typeface="Tuffy" panose="020B0603060100000000" pitchFamily="34" charset="0"/>
                  <a:ea typeface="Tuffy" panose="020B0603060100000000" pitchFamily="34" charset="0"/>
                  <a:cs typeface="Arial" panose="020B0604020202020204" pitchFamily="34" charset="0"/>
                </a:endParaRPr>
              </a:p>
            </p:txBody>
          </p:sp>
        </p:grpSp>
        <p:sp>
          <p:nvSpPr>
            <p:cNvPr id="13" name="Rectangle 12"/>
            <p:cNvSpPr/>
            <p:nvPr/>
          </p:nvSpPr>
          <p:spPr>
            <a:xfrm>
              <a:off x="2690293" y="2842377"/>
              <a:ext cx="3773470" cy="4951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marL="85725" algn="ctr"/>
              <a:r>
                <a:rPr lang="en-GB" b="1" dirty="0"/>
                <a:t>Cherries</a:t>
              </a:r>
            </a:p>
          </p:txBody>
        </p:sp>
      </p:grpSp>
      <p:grpSp>
        <p:nvGrpSpPr>
          <p:cNvPr id="4" name="Group 3"/>
          <p:cNvGrpSpPr/>
          <p:nvPr/>
        </p:nvGrpSpPr>
        <p:grpSpPr>
          <a:xfrm>
            <a:off x="658634" y="3657600"/>
            <a:ext cx="3775211" cy="1931200"/>
            <a:chOff x="658634" y="3657600"/>
            <a:chExt cx="3775211" cy="1931200"/>
          </a:xfrm>
        </p:grpSpPr>
        <p:grpSp>
          <p:nvGrpSpPr>
            <p:cNvPr id="6" name="Group 5"/>
            <p:cNvGrpSpPr/>
            <p:nvPr/>
          </p:nvGrpSpPr>
          <p:grpSpPr>
            <a:xfrm>
              <a:off x="658634" y="3657600"/>
              <a:ext cx="3775211" cy="1931200"/>
              <a:chOff x="658634" y="3657600"/>
              <a:chExt cx="3775211" cy="1931200"/>
            </a:xfrm>
          </p:grpSpPr>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12766" r="11117" b="23566"/>
              <a:stretch/>
            </p:blipFill>
            <p:spPr>
              <a:xfrm>
                <a:off x="658634" y="3657600"/>
                <a:ext cx="3775211" cy="1822154"/>
              </a:xfrm>
              <a:prstGeom prst="rect">
                <a:avLst/>
              </a:prstGeom>
              <a:ln w="107950">
                <a:solidFill>
                  <a:srgbClr val="00639A"/>
                </a:solidFill>
                <a:miter lim="800000"/>
              </a:ln>
            </p:spPr>
          </p:pic>
          <p:sp>
            <p:nvSpPr>
              <p:cNvPr id="15" name="TextBox 21"/>
              <p:cNvSpPr txBox="1">
                <a:spLocks noChangeArrowheads="1"/>
              </p:cNvSpPr>
              <p:nvPr/>
            </p:nvSpPr>
            <p:spPr bwMode="auto">
              <a:xfrm>
                <a:off x="660375" y="5479754"/>
                <a:ext cx="3773470" cy="109046"/>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solidFill>
                      <a:schemeClr val="bg1"/>
                    </a:solidFill>
                    <a:latin typeface="Tuffy" panose="020B0603060100000000" pitchFamily="34" charset="0"/>
                    <a:ea typeface="Tuffy" panose="020B0603060100000000" pitchFamily="34" charset="0"/>
                    <a:cs typeface="Arial" panose="020B0604020202020204" pitchFamily="34" charset="0"/>
                  </a:rPr>
                  <a:t>“</a:t>
                </a:r>
                <a:r>
                  <a:rPr lang="en-GB" altLang="en-US" sz="500" b="1" dirty="0">
                    <a:solidFill>
                      <a:schemeClr val="bg1"/>
                    </a:solidFill>
                    <a:latin typeface="Tuffy" panose="020B0603060100000000" pitchFamily="34" charset="0"/>
                    <a:ea typeface="Tuffy" panose="020B0603060100000000" pitchFamily="34" charset="0"/>
                    <a:cs typeface="Arial" panose="020B0604020202020204" pitchFamily="34" charset="0"/>
                  </a:rPr>
                  <a:t>Pairs</a:t>
                </a:r>
                <a:r>
                  <a:rPr lang="en-GB" altLang="en-US" sz="500" dirty="0">
                    <a:solidFill>
                      <a:schemeClr val="bg1"/>
                    </a:solidFill>
                    <a:latin typeface="Tuffy" panose="020B0603060100000000" pitchFamily="34" charset="0"/>
                    <a:ea typeface="Tuffy" panose="020B0603060100000000" pitchFamily="34" charset="0"/>
                    <a:cs typeface="Arial" panose="020B0604020202020204" pitchFamily="34" charset="0"/>
                  </a:rPr>
                  <a:t>” by </a:t>
                </a:r>
                <a:r>
                  <a:rPr lang="en-GB" sz="500" dirty="0">
                    <a:solidFill>
                      <a:schemeClr val="bg1"/>
                    </a:solidFill>
                    <a:latin typeface="Tuffy" panose="020B0603060100000000" pitchFamily="34" charset="0"/>
                    <a:ea typeface="Tuffy" panose="020B0603060100000000" pitchFamily="34" charset="0"/>
                  </a:rPr>
                  <a:t>cuttlefish</a:t>
                </a:r>
                <a:r>
                  <a:rPr lang="en-GB" sz="500" dirty="0">
                    <a:latin typeface="Tuffy" panose="020B0603060100000000" pitchFamily="34" charset="0"/>
                    <a:ea typeface="Tuffy" panose="020B0603060100000000" pitchFamily="34" charset="0"/>
                  </a:rPr>
                  <a:t> </a:t>
                </a:r>
                <a:r>
                  <a:rPr lang="en-GB" altLang="en-US" sz="500" dirty="0">
                    <a:solidFill>
                      <a:schemeClr val="bg1"/>
                    </a:solidFill>
                    <a:latin typeface="Tuffy" panose="020B0603060100000000" pitchFamily="34" charset="0"/>
                    <a:ea typeface="Tuffy" panose="020B0603060100000000" pitchFamily="34" charset="0"/>
                    <a:cs typeface="Arial" panose="020B0604020202020204" pitchFamily="34" charset="0"/>
                  </a:rPr>
                  <a:t>is licensed under </a:t>
                </a:r>
                <a:r>
                  <a:rPr lang="en-GB" altLang="en-US" sz="500" b="1" dirty="0">
                    <a:solidFill>
                      <a:schemeClr val="bg1"/>
                    </a:solidFill>
                    <a:latin typeface="Tuffy" panose="020B0603060100000000" pitchFamily="34" charset="0"/>
                    <a:ea typeface="Tuffy" panose="020B0603060100000000" pitchFamily="34" charset="0"/>
                    <a:cs typeface="Arial" panose="020B0604020202020204" pitchFamily="34" charset="0"/>
                    <a:hlinkClick r:id="rId2"/>
                  </a:rPr>
                  <a:t>CC BY 2.0</a:t>
                </a:r>
                <a:endParaRPr lang="en-GB" altLang="en-US" sz="500" b="1" dirty="0">
                  <a:solidFill>
                    <a:schemeClr val="bg1"/>
                  </a:solidFill>
                  <a:latin typeface="Tuffy" panose="020B0603060100000000" pitchFamily="34" charset="0"/>
                  <a:ea typeface="Tuffy" panose="020B0603060100000000" pitchFamily="34" charset="0"/>
                  <a:cs typeface="Arial" panose="020B0604020202020204" pitchFamily="34" charset="0"/>
                </a:endParaRPr>
              </a:p>
            </p:txBody>
          </p:sp>
        </p:grpSp>
        <p:sp>
          <p:nvSpPr>
            <p:cNvPr id="16" name="Rectangle 15"/>
            <p:cNvSpPr/>
            <p:nvPr/>
          </p:nvSpPr>
          <p:spPr>
            <a:xfrm>
              <a:off x="658634" y="4924103"/>
              <a:ext cx="3775211" cy="4951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marL="85725" algn="ctr"/>
              <a:r>
                <a:rPr lang="en-GB" b="1" dirty="0"/>
                <a:t>Pears</a:t>
              </a:r>
              <a:endParaRPr lang="en-GB" sz="1400" b="1" dirty="0"/>
            </a:p>
          </p:txBody>
        </p:sp>
      </p:grpSp>
      <p:grpSp>
        <p:nvGrpSpPr>
          <p:cNvPr id="3" name="Group 2"/>
          <p:cNvGrpSpPr/>
          <p:nvPr/>
        </p:nvGrpSpPr>
        <p:grpSpPr>
          <a:xfrm>
            <a:off x="4720207" y="3657600"/>
            <a:ext cx="3775215" cy="1931200"/>
            <a:chOff x="4720207" y="3657600"/>
            <a:chExt cx="3775215" cy="1931200"/>
          </a:xfrm>
        </p:grpSpPr>
        <p:grpSp>
          <p:nvGrpSpPr>
            <p:cNvPr id="10" name="Group 9"/>
            <p:cNvGrpSpPr/>
            <p:nvPr/>
          </p:nvGrpSpPr>
          <p:grpSpPr>
            <a:xfrm>
              <a:off x="4720207" y="3657600"/>
              <a:ext cx="3775215" cy="1931200"/>
              <a:chOff x="4720207" y="3657600"/>
              <a:chExt cx="3775215" cy="1931200"/>
            </a:xfrm>
          </p:grpSpPr>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t="-1" b="36261"/>
              <a:stretch/>
            </p:blipFill>
            <p:spPr>
              <a:xfrm>
                <a:off x="4720207" y="3657600"/>
                <a:ext cx="3775215" cy="1822154"/>
              </a:xfrm>
              <a:prstGeom prst="rect">
                <a:avLst/>
              </a:prstGeom>
              <a:ln w="107950">
                <a:solidFill>
                  <a:srgbClr val="00639A"/>
                </a:solidFill>
                <a:miter lim="800000"/>
              </a:ln>
            </p:spPr>
          </p:pic>
          <p:sp>
            <p:nvSpPr>
              <p:cNvPr id="17" name="TextBox 21"/>
              <p:cNvSpPr txBox="1">
                <a:spLocks noChangeArrowheads="1"/>
              </p:cNvSpPr>
              <p:nvPr/>
            </p:nvSpPr>
            <p:spPr bwMode="auto">
              <a:xfrm>
                <a:off x="4720207" y="5479754"/>
                <a:ext cx="3773470" cy="109046"/>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solidFill>
                      <a:schemeClr val="bg1"/>
                    </a:solidFill>
                    <a:latin typeface="Tuffy" panose="020B0603060100000000" pitchFamily="34" charset="0"/>
                    <a:ea typeface="Tuffy" panose="020B0603060100000000" pitchFamily="34" charset="0"/>
                    <a:cs typeface="Arial" panose="020B0604020202020204" pitchFamily="34" charset="0"/>
                  </a:rPr>
                  <a:t>“</a:t>
                </a:r>
                <a:r>
                  <a:rPr lang="en-GB" altLang="en-US" sz="500" b="1" dirty="0">
                    <a:solidFill>
                      <a:schemeClr val="bg1"/>
                    </a:solidFill>
                    <a:latin typeface="Tuffy" panose="020B0603060100000000" pitchFamily="34" charset="0"/>
                    <a:ea typeface="Tuffy" panose="020B0603060100000000" pitchFamily="34" charset="0"/>
                    <a:cs typeface="Arial" panose="020B0604020202020204" pitchFamily="34" charset="0"/>
                  </a:rPr>
                  <a:t>Strawberries</a:t>
                </a:r>
                <a:r>
                  <a:rPr lang="en-GB" altLang="en-US" sz="500" dirty="0">
                    <a:solidFill>
                      <a:schemeClr val="bg1"/>
                    </a:solidFill>
                    <a:latin typeface="Tuffy" panose="020B0603060100000000" pitchFamily="34" charset="0"/>
                    <a:ea typeface="Tuffy" panose="020B0603060100000000" pitchFamily="34" charset="0"/>
                    <a:cs typeface="Arial" panose="020B0604020202020204" pitchFamily="34" charset="0"/>
                  </a:rPr>
                  <a:t>” by </a:t>
                </a:r>
                <a:r>
                  <a:rPr lang="en-GB" sz="500" dirty="0">
                    <a:solidFill>
                      <a:schemeClr val="bg1"/>
                    </a:solidFill>
                    <a:latin typeface="Tuffy" panose="020B0603060100000000" pitchFamily="34" charset="0"/>
                    <a:ea typeface="Tuffy" panose="020B0603060100000000" pitchFamily="34" charset="0"/>
                  </a:rPr>
                  <a:t>Fried Dough</a:t>
                </a:r>
                <a:r>
                  <a:rPr lang="en-GB" sz="500" dirty="0">
                    <a:latin typeface="Tuffy" panose="020B0603060100000000" pitchFamily="34" charset="0"/>
                    <a:ea typeface="Tuffy" panose="020B0603060100000000" pitchFamily="34" charset="0"/>
                  </a:rPr>
                  <a:t> </a:t>
                </a:r>
                <a:r>
                  <a:rPr lang="en-GB" altLang="en-US" sz="500" dirty="0">
                    <a:solidFill>
                      <a:schemeClr val="bg1"/>
                    </a:solidFill>
                    <a:latin typeface="Tuffy" panose="020B0603060100000000" pitchFamily="34" charset="0"/>
                    <a:ea typeface="Tuffy" panose="020B0603060100000000" pitchFamily="34" charset="0"/>
                    <a:cs typeface="Arial" panose="020B0604020202020204" pitchFamily="34" charset="0"/>
                  </a:rPr>
                  <a:t>is licensed under </a:t>
                </a:r>
                <a:r>
                  <a:rPr lang="en-GB" altLang="en-US" sz="500" b="1" dirty="0">
                    <a:solidFill>
                      <a:schemeClr val="bg1"/>
                    </a:solidFill>
                    <a:latin typeface="Tuffy" panose="020B0603060100000000" pitchFamily="34" charset="0"/>
                    <a:ea typeface="Tuffy" panose="020B0603060100000000" pitchFamily="34" charset="0"/>
                    <a:cs typeface="Arial" panose="020B0604020202020204" pitchFamily="34" charset="0"/>
                    <a:hlinkClick r:id="rId2"/>
                  </a:rPr>
                  <a:t>CC BY 2.0</a:t>
                </a:r>
                <a:endParaRPr lang="en-GB" altLang="en-US" sz="500" b="1" dirty="0">
                  <a:solidFill>
                    <a:schemeClr val="bg1"/>
                  </a:solidFill>
                  <a:latin typeface="Tuffy" panose="020B0603060100000000" pitchFamily="34" charset="0"/>
                  <a:ea typeface="Tuffy" panose="020B0603060100000000" pitchFamily="34" charset="0"/>
                  <a:cs typeface="Arial" panose="020B0604020202020204" pitchFamily="34" charset="0"/>
                </a:endParaRPr>
              </a:p>
            </p:txBody>
          </p:sp>
        </p:grpSp>
        <p:sp>
          <p:nvSpPr>
            <p:cNvPr id="18" name="Rectangle 17"/>
            <p:cNvSpPr/>
            <p:nvPr/>
          </p:nvSpPr>
          <p:spPr>
            <a:xfrm>
              <a:off x="4720207" y="4962730"/>
              <a:ext cx="3773469" cy="4951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marL="85725" algn="ctr"/>
              <a:r>
                <a:rPr lang="en-GB" b="1" dirty="0"/>
                <a:t>Strawberries</a:t>
              </a:r>
            </a:p>
          </p:txBody>
        </p:sp>
      </p:grpSp>
    </p:spTree>
    <p:extLst>
      <p:ext uri="{BB962C8B-B14F-4D97-AF65-F5344CB8AC3E}">
        <p14:creationId xmlns:p14="http://schemas.microsoft.com/office/powerpoint/2010/main" val="1059855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180D27B9-5640-447B-B5C0-DD73573B2821}" vid="{310EF2B5-F8B8-4941-8818-76ED4D5D30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189</TotalTime>
  <Words>583</Words>
  <Application>Microsoft Office PowerPoint</Application>
  <PresentationFormat>On-screen Show (4:3)</PresentationFormat>
  <Paragraphs>54</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Tuffy</vt:lpstr>
      <vt:lpstr>Tuffy-TTF</vt:lpstr>
      <vt:lpstr>Twinkl</vt:lpstr>
      <vt:lpstr>Calibri</vt:lpstr>
      <vt:lpstr>Office Theme</vt:lpstr>
      <vt:lpstr>PowerPoint Presentation</vt:lpstr>
      <vt:lpstr>Where in the World?</vt:lpstr>
      <vt:lpstr>Weather in Australia</vt:lpstr>
      <vt:lpstr>Weather in the UK</vt:lpstr>
      <vt:lpstr>Australian Fruit</vt:lpstr>
      <vt:lpstr>PowerPoint Presentation</vt:lpstr>
      <vt:lpstr>UK Fruit</vt:lpstr>
      <vt:lpstr>PowerPoint Presentation</vt:lpstr>
      <vt:lpstr>PowerPoint Presentation</vt:lpstr>
      <vt:lpstr>Australian Houses</vt:lpstr>
      <vt:lpstr>PowerPoint Presentation</vt:lpstr>
      <vt:lpstr>UK Houses</vt:lpstr>
      <vt:lpstr>PowerPoint Presentation</vt:lpstr>
      <vt:lpstr>Australian Beaches</vt:lpstr>
      <vt:lpstr>PowerPoint Presentation</vt:lpstr>
      <vt:lpstr>UK Beaches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Dale Watson</dc:creator>
  <cp:lastModifiedBy>Dale Watson</cp:lastModifiedBy>
  <cp:revision>17</cp:revision>
  <dcterms:created xsi:type="dcterms:W3CDTF">2019-02-28T10:21:14Z</dcterms:created>
  <dcterms:modified xsi:type="dcterms:W3CDTF">2019-03-04T10:19:11Z</dcterms:modified>
</cp:coreProperties>
</file>