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tif" ContentType="image/tif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5"/>
  </p:notesMasterIdLst>
  <p:sldIdLst>
    <p:sldId id="296" r:id="rId11"/>
    <p:sldId id="297" r:id="rId12"/>
    <p:sldId id="298" r:id="rId13"/>
    <p:sldId id="312" r:id="rId14"/>
    <p:sldId id="299" r:id="rId15"/>
    <p:sldId id="300" r:id="rId16"/>
    <p:sldId id="313" r:id="rId17"/>
    <p:sldId id="311" r:id="rId18"/>
    <p:sldId id="314" r:id="rId19"/>
    <p:sldId id="315" r:id="rId20"/>
    <p:sldId id="301" r:id="rId21"/>
    <p:sldId id="316" r:id="rId22"/>
    <p:sldId id="304" r:id="rId23"/>
    <p:sldId id="30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ADE1FA"/>
    <a:srgbClr val="C1792A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6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10/03/2021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10/03/2021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8.png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microsoft.com/office/2007/relationships/hdphoto" Target="../media/hdphoto2.wdp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18.png"/><Relationship Id="rId7" Type="http://schemas.openxmlformats.org/officeDocument/2006/relationships/image" Target="../media/image2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1.png"/><Relationship Id="rId5" Type="http://schemas.microsoft.com/office/2007/relationships/hdphoto" Target="../media/hdphoto1.wdp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2.png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6.png"/><Relationship Id="rId5" Type="http://schemas.openxmlformats.org/officeDocument/2006/relationships/image" Target="../media/image13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18.png"/><Relationship Id="rId5" Type="http://schemas.openxmlformats.org/officeDocument/2006/relationships/image" Target="../media/image20.tif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5" Type="http://schemas.openxmlformats.org/officeDocument/2006/relationships/image" Target="../media/image20.tif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95752"/>
            <a:ext cx="5950212" cy="338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676880" y="506156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More or less?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2529" y="2914566"/>
            <a:ext cx="2599380" cy="3193856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2557288" y="3191851"/>
            <a:ext cx="1219217" cy="1390938"/>
            <a:chOff x="2142729" y="3250431"/>
            <a:chExt cx="1219217" cy="1390938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877" b="89815" l="9859" r="97183">
                          <a14:backgroundMark x1="26056" y1="16049" x2="26056" y2="16049"/>
                          <a14:backgroundMark x1="4577" y1="16049" x2="4577" y2="1604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2729" y="3250431"/>
              <a:ext cx="1219217" cy="1390938"/>
            </a:xfrm>
            <a:prstGeom prst="rect">
              <a:avLst/>
            </a:prstGeom>
          </p:spPr>
        </p:pic>
        <p:sp>
          <p:nvSpPr>
            <p:cNvPr id="2" name="Flowchart: Delay 1"/>
            <p:cNvSpPr/>
            <p:nvPr/>
          </p:nvSpPr>
          <p:spPr>
            <a:xfrm rot="5400000">
              <a:off x="2544184" y="3873523"/>
              <a:ext cx="336597" cy="504638"/>
            </a:xfrm>
            <a:prstGeom prst="flowChartDelay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996633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776505" y="3147645"/>
            <a:ext cx="1219217" cy="1390938"/>
            <a:chOff x="3217173" y="3250431"/>
            <a:chExt cx="1219217" cy="1390938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877" b="89815" l="9859" r="97183">
                          <a14:backgroundMark x1="26056" y1="16049" x2="26056" y2="16049"/>
                          <a14:backgroundMark x1="4577" y1="16049" x2="4577" y2="1604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17173" y="3250431"/>
              <a:ext cx="1219217" cy="1390938"/>
            </a:xfrm>
            <a:prstGeom prst="rect">
              <a:avLst/>
            </a:prstGeom>
          </p:spPr>
        </p:pic>
        <p:sp>
          <p:nvSpPr>
            <p:cNvPr id="18" name="Flowchart: Delay 17"/>
            <p:cNvSpPr/>
            <p:nvPr/>
          </p:nvSpPr>
          <p:spPr>
            <a:xfrm rot="5400000">
              <a:off x="3699388" y="3973887"/>
              <a:ext cx="162621" cy="447923"/>
            </a:xfrm>
            <a:prstGeom prst="flowChartDelay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996633"/>
                </a:solidFill>
              </a:endParaRPr>
            </a:p>
          </p:txBody>
        </p:sp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6184" y="4744573"/>
            <a:ext cx="1645891" cy="1152123"/>
          </a:xfrm>
          <a:prstGeom prst="rect">
            <a:avLst/>
          </a:prstGeom>
        </p:spPr>
      </p:pic>
      <p:sp>
        <p:nvSpPr>
          <p:cNvPr id="15" name="Rounded Rectangular Callout 14"/>
          <p:cNvSpPr/>
          <p:nvPr/>
        </p:nvSpPr>
        <p:spPr>
          <a:xfrm>
            <a:off x="2853335" y="2063929"/>
            <a:ext cx="2741042" cy="1180758"/>
          </a:xfrm>
          <a:prstGeom prst="wedgeRoundRectCallout">
            <a:avLst>
              <a:gd name="adj1" fmla="val 59766"/>
              <a:gd name="adj2" fmla="val 104090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2828076" y="2131982"/>
            <a:ext cx="27371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Tiny, why don’t you take the one with </a:t>
            </a:r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more </a:t>
            </a:r>
            <a:r>
              <a:rPr lang="en-GB" sz="2000" dirty="0" smtClean="0">
                <a:latin typeface="Comic Sans MS" panose="030F0702030302020204" pitchFamily="66" charset="0"/>
              </a:rPr>
              <a:t>tea?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624" y="4193799"/>
            <a:ext cx="1779858" cy="1243542"/>
          </a:xfrm>
          <a:prstGeom prst="rect">
            <a:avLst/>
          </a:prstGeom>
        </p:spPr>
      </p:pic>
      <p:sp>
        <p:nvSpPr>
          <p:cNvPr id="10" name="Trapezoid 9"/>
          <p:cNvSpPr/>
          <p:nvPr/>
        </p:nvSpPr>
        <p:spPr>
          <a:xfrm rot="10800000">
            <a:off x="2794914" y="3865399"/>
            <a:ext cx="664254" cy="264351"/>
          </a:xfrm>
          <a:prstGeom prst="trapezoid">
            <a:avLst>
              <a:gd name="adj" fmla="val 33185"/>
            </a:avLst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rapezoid 19"/>
          <p:cNvSpPr/>
          <p:nvPr/>
        </p:nvSpPr>
        <p:spPr>
          <a:xfrm rot="10800000">
            <a:off x="4043846" y="3969546"/>
            <a:ext cx="576000" cy="129265"/>
          </a:xfrm>
          <a:prstGeom prst="trapezoid">
            <a:avLst>
              <a:gd name="adj" fmla="val 44437"/>
            </a:avLst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0742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44444E-6 L 8.33333E-7 -0.11435 C 8.33333E-7 -0.16574 0.01996 -0.2287 0.03646 -0.2287 L 0.07292 -0.2287 " pathEditMode="relative" rAng="0" ptsTypes="AAAA">
                                      <p:cBhvr>
                                        <p:cTn id="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46" y="-114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questions 1 </a:t>
            </a:r>
            <a:r>
              <a:rPr lang="en-GB" dirty="0" smtClean="0"/>
              <a:t>and </a:t>
            </a:r>
            <a:r>
              <a:rPr lang="en-GB" dirty="0" smtClean="0"/>
              <a:t>2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380167" y="381940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Volume and capacity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607" y="4067834"/>
            <a:ext cx="1113324" cy="15728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4710" y="4104447"/>
            <a:ext cx="1087291" cy="153607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349" y="4108848"/>
            <a:ext cx="1101705" cy="1556437"/>
          </a:xfrm>
          <a:prstGeom prst="rect">
            <a:avLst/>
          </a:prstGeom>
        </p:spPr>
      </p:pic>
      <p:pic>
        <p:nvPicPr>
          <p:cNvPr id="13" name="Picture 12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549" y="3611074"/>
            <a:ext cx="1116010" cy="815063"/>
          </a:xfrm>
          <a:prstGeom prst="rect">
            <a:avLst/>
          </a:prstGeom>
        </p:spPr>
      </p:pic>
      <p:pic>
        <p:nvPicPr>
          <p:cNvPr id="14" name="Picture 13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87937" y="3336308"/>
            <a:ext cx="1137679" cy="1607431"/>
          </a:xfrm>
          <a:prstGeom prst="rect">
            <a:avLst/>
          </a:prstGeom>
        </p:spPr>
      </p:pic>
      <p:pic>
        <p:nvPicPr>
          <p:cNvPr id="15" name="Picture 14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53039" y="3449569"/>
            <a:ext cx="1241638" cy="175431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376967" y="2320883"/>
            <a:ext cx="2228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Each bottle has the same </a:t>
            </a:r>
            <a:r>
              <a:rPr lang="en-GB" sz="24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capacity</a:t>
            </a:r>
            <a:r>
              <a:rPr lang="en-GB" sz="2400" dirty="0" smtClean="0">
                <a:latin typeface="Comic Sans MS" panose="030F0702030302020204" pitchFamily="66" charset="0"/>
              </a:rPr>
              <a:t>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19984" y="1813034"/>
            <a:ext cx="24554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Each bottle has a different </a:t>
            </a:r>
            <a:r>
              <a:rPr lang="en-GB" sz="24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volume </a:t>
            </a:r>
            <a:r>
              <a:rPr lang="en-GB" sz="2400" dirty="0" smtClean="0">
                <a:latin typeface="Comic Sans MS" panose="030F0702030302020204" pitchFamily="66" charset="0"/>
              </a:rPr>
              <a:t>of juice inside.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2356502" y="2262753"/>
            <a:ext cx="2357968" cy="1258459"/>
          </a:xfrm>
          <a:prstGeom prst="wedgeRoundRectCallout">
            <a:avLst>
              <a:gd name="adj1" fmla="val -55669"/>
              <a:gd name="adj2" fmla="val 82976"/>
              <a:gd name="adj3" fmla="val 1666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ular Callout 17"/>
          <p:cNvSpPr/>
          <p:nvPr/>
        </p:nvSpPr>
        <p:spPr>
          <a:xfrm>
            <a:off x="5286186" y="1641191"/>
            <a:ext cx="2357968" cy="1808378"/>
          </a:xfrm>
          <a:prstGeom prst="wedgeRoundRectCallout">
            <a:avLst>
              <a:gd name="adj1" fmla="val 26490"/>
              <a:gd name="adj2" fmla="val 63007"/>
              <a:gd name="adj3" fmla="val 1666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9309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6" grpId="0"/>
      <p:bldP spid="12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293879" y="388480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More or less volume?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607" y="2239034"/>
            <a:ext cx="1113324" cy="15728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4710" y="2275647"/>
            <a:ext cx="1087291" cy="153607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349" y="2280048"/>
            <a:ext cx="1101705" cy="1556437"/>
          </a:xfrm>
          <a:prstGeom prst="rect">
            <a:avLst/>
          </a:prstGeom>
        </p:spPr>
      </p:pic>
      <p:pic>
        <p:nvPicPr>
          <p:cNvPr id="13" name="Picture 12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549" y="1782274"/>
            <a:ext cx="1116010" cy="815063"/>
          </a:xfrm>
          <a:prstGeom prst="rect">
            <a:avLst/>
          </a:prstGeom>
        </p:spPr>
      </p:pic>
      <p:pic>
        <p:nvPicPr>
          <p:cNvPr id="14" name="Picture 13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87937" y="1507508"/>
            <a:ext cx="1137679" cy="1607431"/>
          </a:xfrm>
          <a:prstGeom prst="rect">
            <a:avLst/>
          </a:prstGeom>
        </p:spPr>
      </p:pic>
      <p:pic>
        <p:nvPicPr>
          <p:cNvPr id="15" name="Picture 14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6784" y="1605537"/>
            <a:ext cx="1241638" cy="175431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920597" y="4066928"/>
            <a:ext cx="7156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Teddy has _______ than Whitney.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9316" y="4793396"/>
            <a:ext cx="7156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Whitney has _______ than Eva.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67682" y="5530042"/>
            <a:ext cx="7156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Teddy has _______ than Eva.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85183" y="3995083"/>
            <a:ext cx="16027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more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97340" y="4763222"/>
            <a:ext cx="16027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less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644425" y="5497028"/>
            <a:ext cx="16027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less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 3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779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1</a:t>
            </a:r>
            <a:r>
              <a:rPr lang="en-GB" sz="2800" dirty="0" smtClean="0">
                <a:latin typeface="Comic Sans MS" panose="030F0702030302020204" pitchFamily="66" charset="0"/>
              </a:rPr>
              <a:t>) What do we measure with a ruler?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  <a:r>
              <a:rPr lang="en-GB" sz="2800" dirty="0" smtClean="0">
                <a:latin typeface="Comic Sans MS" panose="030F0702030302020204" pitchFamily="66" charset="0"/>
              </a:rPr>
              <a:t>) How do you spell 5?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</a:t>
            </a:r>
            <a:r>
              <a:rPr lang="en-GB" sz="2800" dirty="0" smtClean="0">
                <a:latin typeface="Comic Sans MS" panose="030F0702030302020204" pitchFamily="66" charset="0"/>
              </a:rPr>
              <a:t>) What shape is this?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  <a:r>
              <a:rPr lang="en-GB" sz="2800" dirty="0" smtClean="0">
                <a:latin typeface="Comic Sans MS" panose="030F0702030302020204" pitchFamily="66" charset="0"/>
              </a:rPr>
              <a:t>) What do we measure with a balance scale?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1723" y="644643"/>
            <a:ext cx="1501673" cy="7201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67" b="89701" l="2837" r="94563">
                        <a14:backgroundMark x1="23641" y1="31894" x2="23641" y2="31894"/>
                        <a14:backgroundMark x1="17021" y1="4651" x2="17021" y2="465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265" y="4613037"/>
            <a:ext cx="2096172" cy="149160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768" y="2750822"/>
            <a:ext cx="912628" cy="91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1</a:t>
            </a:r>
            <a:r>
              <a:rPr lang="en-GB" sz="2800" dirty="0" smtClean="0">
                <a:latin typeface="Comic Sans MS" panose="030F0702030302020204" pitchFamily="66" charset="0"/>
              </a:rPr>
              <a:t>) What do we measure with a ruler?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  <a:r>
              <a:rPr lang="en-GB" sz="2800" dirty="0" smtClean="0">
                <a:latin typeface="Comic Sans MS" panose="030F0702030302020204" pitchFamily="66" charset="0"/>
              </a:rPr>
              <a:t>) How do you spell 5?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</a:t>
            </a:r>
            <a:r>
              <a:rPr lang="en-GB" sz="2800" dirty="0" smtClean="0">
                <a:latin typeface="Comic Sans MS" panose="030F0702030302020204" pitchFamily="66" charset="0"/>
              </a:rPr>
              <a:t>) What shape is this?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  <a:r>
              <a:rPr lang="en-GB" sz="2800" dirty="0" smtClean="0">
                <a:latin typeface="Comic Sans MS" panose="030F0702030302020204" pitchFamily="66" charset="0"/>
              </a:rPr>
              <a:t>) What do we measure with a balance scale?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71434" y="831115"/>
            <a:ext cx="2137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length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1723" y="644643"/>
            <a:ext cx="1501673" cy="7201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967" b="89701" l="2837" r="94563">
                        <a14:backgroundMark x1="23641" y1="31894" x2="23641" y2="31894"/>
                        <a14:backgroundMark x1="17021" y1="4651" x2="17021" y2="465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265" y="4613037"/>
            <a:ext cx="2096172" cy="149160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768" y="2750822"/>
            <a:ext cx="912628" cy="91262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654876" y="1606913"/>
            <a:ext cx="2137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five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9252" y="2879050"/>
            <a:ext cx="2137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sphere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96347" y="4604137"/>
            <a:ext cx="2137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mass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2502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365110" y="303267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Capacity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883" y="2414447"/>
            <a:ext cx="2028825" cy="22479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114" y="1965526"/>
            <a:ext cx="3104762" cy="280861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714" y="888382"/>
            <a:ext cx="3857757" cy="397724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06031" y="4705270"/>
            <a:ext cx="68484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Which has the greatest capacity?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06031" y="5330234"/>
            <a:ext cx="68484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Which has the smallest capacity?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75991" y="341510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Let’s compare!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645621" y="383440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Volume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098" y="1905731"/>
            <a:ext cx="2028825" cy="2247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746" y="1875332"/>
            <a:ext cx="2028825" cy="2247900"/>
          </a:xfrm>
          <a:prstGeom prst="rect">
            <a:avLst/>
          </a:prstGeom>
          <a:effectLst/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800" y="1576597"/>
            <a:ext cx="2531345" cy="289454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75162" y="4513633"/>
            <a:ext cx="61714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How could you describe the volume in each?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5030" y="1099298"/>
            <a:ext cx="2014104" cy="277710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723" y="1489699"/>
            <a:ext cx="2531345" cy="289732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77617" y="2607107"/>
            <a:ext cx="16027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a</a:t>
            </a:r>
            <a:r>
              <a:rPr lang="en-GB" sz="2400" dirty="0" smtClean="0">
                <a:latin typeface="Comic Sans MS" panose="030F0702030302020204" pitchFamily="66" charset="0"/>
              </a:rPr>
              <a:t>lmost </a:t>
            </a:r>
            <a:endParaRPr lang="en-GB" sz="24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full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86116" y="2540941"/>
            <a:ext cx="16027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a</a:t>
            </a:r>
            <a:r>
              <a:rPr lang="en-GB" sz="2400" dirty="0" smtClean="0">
                <a:latin typeface="Comic Sans MS" panose="030F0702030302020204" pitchFamily="66" charset="0"/>
              </a:rPr>
              <a:t>lmost </a:t>
            </a:r>
            <a:endParaRPr lang="en-GB" sz="24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full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00659" y="2638785"/>
            <a:ext cx="16027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a</a:t>
            </a:r>
            <a:r>
              <a:rPr lang="en-GB" sz="2400" dirty="0" smtClean="0">
                <a:latin typeface="Comic Sans MS" panose="030F0702030302020204" pitchFamily="66" charset="0"/>
              </a:rPr>
              <a:t>lmost </a:t>
            </a:r>
            <a:endParaRPr lang="en-GB" sz="24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full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31747" y="2613917"/>
            <a:ext cx="1602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r>
              <a:rPr lang="en-GB" sz="2400" dirty="0" smtClean="0">
                <a:latin typeface="Comic Sans MS" panose="030F0702030302020204" pitchFamily="66" charset="0"/>
              </a:rPr>
              <a:t>full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27280" y="2590245"/>
            <a:ext cx="1602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e</a:t>
            </a:r>
            <a:r>
              <a:rPr lang="en-GB" sz="2400" dirty="0" smtClean="0">
                <a:latin typeface="Comic Sans MS" panose="030F0702030302020204" pitchFamily="66" charset="0"/>
              </a:rPr>
              <a:t>mpty</a:t>
            </a:r>
            <a:endParaRPr lang="en-GB" sz="2400" dirty="0" smtClean="0">
              <a:latin typeface="Comic Sans MS" panose="030F0702030302020204" pitchFamily="66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32034" y="352253"/>
            <a:ext cx="747045" cy="74704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494553" y="494942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0300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4174" y="993226"/>
            <a:ext cx="61714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If we put in a spoonful of water in the empty glass…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609265">
            <a:off x="3048614" y="1445005"/>
            <a:ext cx="990233" cy="18691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238" y="2255573"/>
            <a:ext cx="2028825" cy="2247900"/>
          </a:xfrm>
          <a:prstGeom prst="rect">
            <a:avLst/>
          </a:prstGeom>
          <a:effectLst/>
        </p:spPr>
      </p:pic>
      <p:sp>
        <p:nvSpPr>
          <p:cNvPr id="6" name="TextBox 5"/>
          <p:cNvSpPr txBox="1"/>
          <p:nvPr/>
        </p:nvSpPr>
        <p:spPr>
          <a:xfrm>
            <a:off x="667512" y="4529160"/>
            <a:ext cx="7357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The glass would be almost ______ 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87851">
            <a:off x="4267704" y="3505201"/>
            <a:ext cx="647890" cy="53544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899177" y="4499023"/>
            <a:ext cx="16027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e</a:t>
            </a:r>
            <a:r>
              <a:rPr lang="en-GB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mpty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32034" y="352253"/>
            <a:ext cx="747045" cy="74704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494553" y="494942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5791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64" y="2188572"/>
            <a:ext cx="3095238" cy="28000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136565" y="1868968"/>
            <a:ext cx="1722152" cy="10959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164174" y="1287695"/>
            <a:ext cx="61714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What is the volume of coffee in each mug?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9895" y="2184452"/>
            <a:ext cx="3095238" cy="280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948628">
            <a:off x="5062212" y="2076434"/>
            <a:ext cx="3095238" cy="2800000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1234987" y="2884653"/>
            <a:ext cx="1296000" cy="252000"/>
          </a:xfrm>
          <a:prstGeom prst="ellipse">
            <a:avLst/>
          </a:prstGeom>
          <a:solidFill>
            <a:srgbClr val="996633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 rot="6024938">
            <a:off x="6564802" y="3646549"/>
            <a:ext cx="1152000" cy="216000"/>
          </a:xfrm>
          <a:prstGeom prst="ellipse">
            <a:avLst/>
          </a:prstGeom>
          <a:solidFill>
            <a:srgbClr val="ADE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3446693" y="3295442"/>
            <a:ext cx="16027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a</a:t>
            </a:r>
            <a:r>
              <a:rPr lang="en-GB" sz="2800" dirty="0" smtClean="0">
                <a:latin typeface="Comic Sans MS" panose="030F0702030302020204" pitchFamily="66" charset="0"/>
              </a:rPr>
              <a:t>lmost </a:t>
            </a:r>
            <a:endParaRPr lang="en-GB" sz="28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full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00490" y="3365877"/>
            <a:ext cx="1602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latin typeface="Comic Sans MS" panose="030F0702030302020204" pitchFamily="66" charset="0"/>
              </a:rPr>
              <a:t>full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86733" y="3260528"/>
            <a:ext cx="1602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e</a:t>
            </a:r>
            <a:r>
              <a:rPr lang="en-GB" sz="2800" dirty="0" smtClean="0">
                <a:latin typeface="Comic Sans MS" panose="030F0702030302020204" pitchFamily="66" charset="0"/>
              </a:rPr>
              <a:t>mpty</a:t>
            </a:r>
            <a:endParaRPr lang="en-GB" sz="2800" dirty="0" smtClean="0">
              <a:latin typeface="Comic Sans MS" panose="030F0702030302020204" pitchFamily="66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2034" y="352253"/>
            <a:ext cx="747045" cy="74704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494553" y="494942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87851">
            <a:off x="6548007" y="3864106"/>
            <a:ext cx="1643868" cy="156445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07586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/>
      <p:bldP spid="17" grpId="0"/>
      <p:bldP spid="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9|13.8|11.8|1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9|6.3|7.2|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8|7.1|9.2|5.6|6.3|4.5|9.4|5.7|6.4|5.5|4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2|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2|4.1|3.4|6.6|6.6|7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|26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5|14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9.8|3.8|1.7|5.1|5.5|1.5|10.6|3.5|1.7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7" ma:contentTypeDescription="Create a new document." ma:contentTypeScope="" ma:versionID="d1bbd0e7118b8034b1837b1a97a3e8b1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6327414cb3b5f93d160f991d0b6625f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2645BB-C536-4612-8AE4-E740337A99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522d4c35-b548-4432-90ae-af4376e1c4b4"/>
    <ds:schemaRef ds:uri="http://purl.org/dc/elements/1.1/"/>
    <ds:schemaRef ds:uri="http://www.w3.org/XML/1998/namespace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5832</TotalTime>
  <Words>247</Words>
  <Application>Microsoft Office PowerPoint</Application>
  <PresentationFormat>On-screen Show (4:3)</PresentationFormat>
  <Paragraphs>66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Arial</vt:lpstr>
      <vt:lpstr>Calibri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1 and 2 on the worksheet</vt:lpstr>
      <vt:lpstr>PowerPoint Presentation</vt:lpstr>
      <vt:lpstr>PowerPoint Presentation</vt:lpstr>
      <vt:lpstr>Have a go at question 3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User</cp:lastModifiedBy>
  <cp:revision>229</cp:revision>
  <dcterms:created xsi:type="dcterms:W3CDTF">2019-07-05T11:02:13Z</dcterms:created>
  <dcterms:modified xsi:type="dcterms:W3CDTF">2021-03-10T14:00:42Z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