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7" r:id="rId7"/>
    <p:sldId id="268" r:id="rId8"/>
    <p:sldId id="263" r:id="rId9"/>
    <p:sldId id="269"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978"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31ED1C1-60B8-4144-AFF1-4E991E2DEF4A}" type="datetimeFigureOut">
              <a:rPr lang="en-GB" smtClean="0"/>
              <a:t>10/03/2021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9F6B9A-A7CC-485A-B544-F1012B290D97}" type="slidenum">
              <a:rPr lang="en-GB" smtClean="0"/>
              <a:t>‹#›</a:t>
            </a:fld>
            <a:endParaRPr lang="en-GB"/>
          </a:p>
        </p:txBody>
      </p:sp>
    </p:spTree>
    <p:extLst>
      <p:ext uri="{BB962C8B-B14F-4D97-AF65-F5344CB8AC3E}">
        <p14:creationId xmlns:p14="http://schemas.microsoft.com/office/powerpoint/2010/main" val="2777924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1ED1C1-60B8-4144-AFF1-4E991E2DEF4A}" type="datetimeFigureOut">
              <a:rPr lang="en-GB" smtClean="0"/>
              <a:t>10/03/2021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9F6B9A-A7CC-485A-B544-F1012B290D97}" type="slidenum">
              <a:rPr lang="en-GB" smtClean="0"/>
              <a:t>‹#›</a:t>
            </a:fld>
            <a:endParaRPr lang="en-GB"/>
          </a:p>
        </p:txBody>
      </p:sp>
    </p:spTree>
    <p:extLst>
      <p:ext uri="{BB962C8B-B14F-4D97-AF65-F5344CB8AC3E}">
        <p14:creationId xmlns:p14="http://schemas.microsoft.com/office/powerpoint/2010/main" val="996731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1ED1C1-60B8-4144-AFF1-4E991E2DEF4A}" type="datetimeFigureOut">
              <a:rPr lang="en-GB" smtClean="0"/>
              <a:t>10/03/2021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9F6B9A-A7CC-485A-B544-F1012B290D97}" type="slidenum">
              <a:rPr lang="en-GB" smtClean="0"/>
              <a:t>‹#›</a:t>
            </a:fld>
            <a:endParaRPr lang="en-GB"/>
          </a:p>
        </p:txBody>
      </p:sp>
    </p:spTree>
    <p:extLst>
      <p:ext uri="{BB962C8B-B14F-4D97-AF65-F5344CB8AC3E}">
        <p14:creationId xmlns:p14="http://schemas.microsoft.com/office/powerpoint/2010/main" val="1141922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1ED1C1-60B8-4144-AFF1-4E991E2DEF4A}" type="datetimeFigureOut">
              <a:rPr lang="en-GB" smtClean="0"/>
              <a:t>10/03/2021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9F6B9A-A7CC-485A-B544-F1012B290D97}" type="slidenum">
              <a:rPr lang="en-GB" smtClean="0"/>
              <a:t>‹#›</a:t>
            </a:fld>
            <a:endParaRPr lang="en-GB"/>
          </a:p>
        </p:txBody>
      </p:sp>
    </p:spTree>
    <p:extLst>
      <p:ext uri="{BB962C8B-B14F-4D97-AF65-F5344CB8AC3E}">
        <p14:creationId xmlns:p14="http://schemas.microsoft.com/office/powerpoint/2010/main" val="3166134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1ED1C1-60B8-4144-AFF1-4E991E2DEF4A}" type="datetimeFigureOut">
              <a:rPr lang="en-GB" smtClean="0"/>
              <a:t>10/03/2021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9F6B9A-A7CC-485A-B544-F1012B290D97}" type="slidenum">
              <a:rPr lang="en-GB" smtClean="0"/>
              <a:t>‹#›</a:t>
            </a:fld>
            <a:endParaRPr lang="en-GB"/>
          </a:p>
        </p:txBody>
      </p:sp>
    </p:spTree>
    <p:extLst>
      <p:ext uri="{BB962C8B-B14F-4D97-AF65-F5344CB8AC3E}">
        <p14:creationId xmlns:p14="http://schemas.microsoft.com/office/powerpoint/2010/main" val="440442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31ED1C1-60B8-4144-AFF1-4E991E2DEF4A}" type="datetimeFigureOut">
              <a:rPr lang="en-GB" smtClean="0"/>
              <a:t>10/03/2021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9F6B9A-A7CC-485A-B544-F1012B290D97}" type="slidenum">
              <a:rPr lang="en-GB" smtClean="0"/>
              <a:t>‹#›</a:t>
            </a:fld>
            <a:endParaRPr lang="en-GB"/>
          </a:p>
        </p:txBody>
      </p:sp>
    </p:spTree>
    <p:extLst>
      <p:ext uri="{BB962C8B-B14F-4D97-AF65-F5344CB8AC3E}">
        <p14:creationId xmlns:p14="http://schemas.microsoft.com/office/powerpoint/2010/main" val="2641952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31ED1C1-60B8-4144-AFF1-4E991E2DEF4A}" type="datetimeFigureOut">
              <a:rPr lang="en-GB" smtClean="0"/>
              <a:t>10/03/2021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89F6B9A-A7CC-485A-B544-F1012B290D97}" type="slidenum">
              <a:rPr lang="en-GB" smtClean="0"/>
              <a:t>‹#›</a:t>
            </a:fld>
            <a:endParaRPr lang="en-GB"/>
          </a:p>
        </p:txBody>
      </p:sp>
    </p:spTree>
    <p:extLst>
      <p:ext uri="{BB962C8B-B14F-4D97-AF65-F5344CB8AC3E}">
        <p14:creationId xmlns:p14="http://schemas.microsoft.com/office/powerpoint/2010/main" val="468593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31ED1C1-60B8-4144-AFF1-4E991E2DEF4A}" type="datetimeFigureOut">
              <a:rPr lang="en-GB" smtClean="0"/>
              <a:t>10/03/2021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89F6B9A-A7CC-485A-B544-F1012B290D97}" type="slidenum">
              <a:rPr lang="en-GB" smtClean="0"/>
              <a:t>‹#›</a:t>
            </a:fld>
            <a:endParaRPr lang="en-GB"/>
          </a:p>
        </p:txBody>
      </p:sp>
    </p:spTree>
    <p:extLst>
      <p:ext uri="{BB962C8B-B14F-4D97-AF65-F5344CB8AC3E}">
        <p14:creationId xmlns:p14="http://schemas.microsoft.com/office/powerpoint/2010/main" val="2593261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1ED1C1-60B8-4144-AFF1-4E991E2DEF4A}" type="datetimeFigureOut">
              <a:rPr lang="en-GB" smtClean="0"/>
              <a:t>10/03/2021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89F6B9A-A7CC-485A-B544-F1012B290D97}" type="slidenum">
              <a:rPr lang="en-GB" smtClean="0"/>
              <a:t>‹#›</a:t>
            </a:fld>
            <a:endParaRPr lang="en-GB"/>
          </a:p>
        </p:txBody>
      </p:sp>
    </p:spTree>
    <p:extLst>
      <p:ext uri="{BB962C8B-B14F-4D97-AF65-F5344CB8AC3E}">
        <p14:creationId xmlns:p14="http://schemas.microsoft.com/office/powerpoint/2010/main" val="2931665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1ED1C1-60B8-4144-AFF1-4E991E2DEF4A}" type="datetimeFigureOut">
              <a:rPr lang="en-GB" smtClean="0"/>
              <a:t>10/03/2021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9F6B9A-A7CC-485A-B544-F1012B290D97}" type="slidenum">
              <a:rPr lang="en-GB" smtClean="0"/>
              <a:t>‹#›</a:t>
            </a:fld>
            <a:endParaRPr lang="en-GB"/>
          </a:p>
        </p:txBody>
      </p:sp>
    </p:spTree>
    <p:extLst>
      <p:ext uri="{BB962C8B-B14F-4D97-AF65-F5344CB8AC3E}">
        <p14:creationId xmlns:p14="http://schemas.microsoft.com/office/powerpoint/2010/main" val="3019302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1ED1C1-60B8-4144-AFF1-4E991E2DEF4A}" type="datetimeFigureOut">
              <a:rPr lang="en-GB" smtClean="0"/>
              <a:t>10/03/2021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9F6B9A-A7CC-485A-B544-F1012B290D97}" type="slidenum">
              <a:rPr lang="en-GB" smtClean="0"/>
              <a:t>‹#›</a:t>
            </a:fld>
            <a:endParaRPr lang="en-GB"/>
          </a:p>
        </p:txBody>
      </p:sp>
    </p:spTree>
    <p:extLst>
      <p:ext uri="{BB962C8B-B14F-4D97-AF65-F5344CB8AC3E}">
        <p14:creationId xmlns:p14="http://schemas.microsoft.com/office/powerpoint/2010/main" val="1253754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1ED1C1-60B8-4144-AFF1-4E991E2DEF4A}" type="datetimeFigureOut">
              <a:rPr lang="en-GB" smtClean="0"/>
              <a:t>10/03/2021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9F6B9A-A7CC-485A-B544-F1012B290D97}" type="slidenum">
              <a:rPr lang="en-GB" smtClean="0"/>
              <a:t>‹#›</a:t>
            </a:fld>
            <a:endParaRPr lang="en-GB"/>
          </a:p>
        </p:txBody>
      </p:sp>
    </p:spTree>
    <p:extLst>
      <p:ext uri="{BB962C8B-B14F-4D97-AF65-F5344CB8AC3E}">
        <p14:creationId xmlns:p14="http://schemas.microsoft.com/office/powerpoint/2010/main" val="69162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8.xml"/><Relationship Id="rId4" Type="http://schemas.openxmlformats.org/officeDocument/2006/relationships/image" Target="../media/image23.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8.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g"/><Relationship Id="rId1" Type="http://schemas.openxmlformats.org/officeDocument/2006/relationships/slideLayout" Target="../slideLayouts/slideLayout8.xml"/><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4.jpeg"/><Relationship Id="rId1" Type="http://schemas.openxmlformats.org/officeDocument/2006/relationships/slideLayout" Target="../slideLayouts/slideLayout8.xml"/><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8.xml"/><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8.xml"/><Relationship Id="rId4" Type="http://schemas.openxmlformats.org/officeDocument/2006/relationships/image" Target="../media/image18.jpeg"/></Relationships>
</file>

<file path=ppt/slides/_rels/slide9.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4" name="AutoShape 2" descr="Wonder Child High Res Stock Images | Shutterstoc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7" name="Picture 6"/>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33913" y="404664"/>
            <a:ext cx="4392488" cy="4392488"/>
          </a:xfrm>
          <a:prstGeom prst="rect">
            <a:avLst/>
          </a:prstGeom>
        </p:spPr>
      </p:pic>
      <p:sp>
        <p:nvSpPr>
          <p:cNvPr id="8" name="Cloud Callout 7"/>
          <p:cNvSpPr/>
          <p:nvPr/>
        </p:nvSpPr>
        <p:spPr>
          <a:xfrm>
            <a:off x="3923928" y="153945"/>
            <a:ext cx="4104456" cy="2232248"/>
          </a:xfrm>
          <a:prstGeom prst="cloudCallout">
            <a:avLst>
              <a:gd name="adj1" fmla="val -59203"/>
              <a:gd name="adj2" fmla="val 390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4572000" y="992051"/>
            <a:ext cx="3024336" cy="769441"/>
          </a:xfrm>
          <a:prstGeom prst="rect">
            <a:avLst/>
          </a:prstGeom>
          <a:noFill/>
        </p:spPr>
        <p:txBody>
          <a:bodyPr wrap="square" rtlCol="0">
            <a:spAutoFit/>
          </a:bodyPr>
          <a:lstStyle/>
          <a:p>
            <a:r>
              <a:rPr lang="en-GB" sz="4400" b="1" dirty="0" smtClean="0">
                <a:solidFill>
                  <a:schemeClr val="bg1"/>
                </a:solidFill>
                <a:latin typeface="Comic Sans MS" panose="030F0702030302020204" pitchFamily="66" charset="0"/>
              </a:rPr>
              <a:t>I wonder…</a:t>
            </a:r>
            <a:endParaRPr lang="en-GB" sz="4400" b="1" dirty="0">
              <a:solidFill>
                <a:schemeClr val="bg1"/>
              </a:solidFill>
              <a:latin typeface="Comic Sans MS" panose="030F0702030302020204" pitchFamily="66" charset="0"/>
            </a:endParaRPr>
          </a:p>
        </p:txBody>
      </p:sp>
      <p:pic>
        <p:nvPicPr>
          <p:cNvPr id="10" name="Picture 9"/>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614386" y="4941168"/>
            <a:ext cx="7051129" cy="1727760"/>
          </a:xfrm>
          <a:prstGeom prst="rect">
            <a:avLst/>
          </a:prstGeom>
        </p:spPr>
      </p:pic>
      <p:sp>
        <p:nvSpPr>
          <p:cNvPr id="11" name="TextBox 10"/>
          <p:cNvSpPr txBox="1"/>
          <p:nvPr/>
        </p:nvSpPr>
        <p:spPr>
          <a:xfrm>
            <a:off x="1259632" y="5661248"/>
            <a:ext cx="5976664" cy="523220"/>
          </a:xfrm>
          <a:prstGeom prst="rect">
            <a:avLst/>
          </a:prstGeom>
          <a:noFill/>
        </p:spPr>
        <p:txBody>
          <a:bodyPr wrap="square" rtlCol="0">
            <a:spAutoFit/>
          </a:bodyPr>
          <a:lstStyle/>
          <a:p>
            <a:r>
              <a:rPr lang="en-GB" sz="2800" dirty="0"/>
              <a:t> </a:t>
            </a:r>
            <a:r>
              <a:rPr lang="en-GB" sz="2800" dirty="0" smtClean="0"/>
              <a:t> </a:t>
            </a:r>
            <a:r>
              <a:rPr lang="en-GB" sz="2800" dirty="0" smtClean="0">
                <a:solidFill>
                  <a:schemeClr val="tx2">
                    <a:lumMod val="40000"/>
                    <a:lumOff val="60000"/>
                  </a:schemeClr>
                </a:solidFill>
              </a:rPr>
              <a:t>how</a:t>
            </a:r>
            <a:r>
              <a:rPr lang="en-GB" sz="2800" dirty="0" smtClean="0"/>
              <a:t>            </a:t>
            </a:r>
            <a:r>
              <a:rPr lang="en-GB" sz="2800" dirty="0" smtClean="0">
                <a:solidFill>
                  <a:srgbClr val="FFFF00"/>
                </a:solidFill>
              </a:rPr>
              <a:t> trains           </a:t>
            </a:r>
            <a:r>
              <a:rPr lang="en-GB" sz="2800" dirty="0" smtClean="0">
                <a:solidFill>
                  <a:srgbClr val="C00000"/>
                </a:solidFill>
              </a:rPr>
              <a:t>work </a:t>
            </a:r>
            <a:r>
              <a:rPr lang="en-GB" sz="2800" dirty="0" smtClean="0"/>
              <a:t>              </a:t>
            </a:r>
            <a:r>
              <a:rPr lang="en-GB" sz="2800" dirty="0" smtClean="0">
                <a:solidFill>
                  <a:srgbClr val="FFFF00"/>
                </a:solidFill>
              </a:rPr>
              <a:t>?</a:t>
            </a:r>
            <a:endParaRPr lang="en-GB" sz="2800" dirty="0">
              <a:solidFill>
                <a:srgbClr val="FFFF00"/>
              </a:solidFill>
            </a:endParaRPr>
          </a:p>
        </p:txBody>
      </p:sp>
    </p:spTree>
    <p:extLst>
      <p:ext uri="{BB962C8B-B14F-4D97-AF65-F5344CB8AC3E}">
        <p14:creationId xmlns:p14="http://schemas.microsoft.com/office/powerpoint/2010/main" val="16017290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147248" cy="635670"/>
          </a:xfrm>
        </p:spPr>
        <p:txBody>
          <a:bodyPr>
            <a:noAutofit/>
          </a:bodyPr>
          <a:lstStyle/>
          <a:p>
            <a:r>
              <a:rPr lang="en-GB" sz="3600" u="sng" dirty="0" smtClean="0">
                <a:solidFill>
                  <a:schemeClr val="accent1">
                    <a:lumMod val="50000"/>
                  </a:schemeClr>
                </a:solidFill>
                <a:latin typeface="Albertus Medium" pitchFamily="34" charset="0"/>
              </a:rPr>
              <a:t>Electric trains</a:t>
            </a:r>
            <a:endParaRPr lang="en-GB" sz="3600" u="sng" dirty="0">
              <a:solidFill>
                <a:schemeClr val="accent1">
                  <a:lumMod val="50000"/>
                </a:schemeClr>
              </a:solidFill>
              <a:latin typeface="Albertus Medium" pitchFamily="34" charset="0"/>
            </a:endParaRPr>
          </a:p>
        </p:txBody>
      </p:sp>
      <p:sp>
        <p:nvSpPr>
          <p:cNvPr id="4" name="Text Placeholder 3"/>
          <p:cNvSpPr>
            <a:spLocks noGrp="1"/>
          </p:cNvSpPr>
          <p:nvPr>
            <p:ph type="body" sz="half" idx="2"/>
          </p:nvPr>
        </p:nvSpPr>
        <p:spPr>
          <a:xfrm>
            <a:off x="460375" y="1484784"/>
            <a:ext cx="4834880" cy="791738"/>
          </a:xfrm>
        </p:spPr>
        <p:txBody>
          <a:bodyPr>
            <a:normAutofit/>
          </a:bodyPr>
          <a:lstStyle/>
          <a:p>
            <a:r>
              <a:rPr lang="en-GB" sz="2000" dirty="0" smtClean="0">
                <a:solidFill>
                  <a:schemeClr val="accent1">
                    <a:lumMod val="50000"/>
                  </a:schemeClr>
                </a:solidFill>
                <a:latin typeface="Albertus Medium" pitchFamily="34" charset="0"/>
              </a:rPr>
              <a:t>Electric trains are the fastest trains.  This is a fast train in France.</a:t>
            </a:r>
          </a:p>
        </p:txBody>
      </p:sp>
      <p:sp>
        <p:nvSpPr>
          <p:cNvPr id="5" name="AutoShape 2" descr="Does a kettle boil quicker if you shake it? | New Scientis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4" descr="Does a kettle boil quicker if you shake it? | New Scientis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Text Placeholder 3"/>
          <p:cNvSpPr txBox="1">
            <a:spLocks/>
          </p:cNvSpPr>
          <p:nvPr/>
        </p:nvSpPr>
        <p:spPr>
          <a:xfrm>
            <a:off x="460375" y="2867712"/>
            <a:ext cx="6127849" cy="1554623"/>
          </a:xfrm>
          <a:prstGeom prst="rect">
            <a:avLst/>
          </a:prstGeom>
        </p:spPr>
        <p:txBody>
          <a:bodyPr vert="horz" lIns="91440" tIns="45720" rIns="91440" bIns="45720" rtlCol="0">
            <a:noAutofit/>
          </a:bodyPr>
          <a:lstStyle>
            <a:lvl1pPr marL="0" indent="0" algn="l" defTabSz="914400" rtl="0" eaLnBrk="1" latinLnBrk="0" hangingPunct="1">
              <a:spcBef>
                <a:spcPct val="20000"/>
              </a:spcBef>
              <a:buFont typeface="Arial" panose="020B0604020202020204"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9pPr>
          </a:lstStyle>
          <a:p>
            <a:r>
              <a:rPr lang="en-GB" sz="2000" dirty="0" smtClean="0">
                <a:solidFill>
                  <a:schemeClr val="accent1">
                    <a:lumMod val="50000"/>
                  </a:schemeClr>
                </a:solidFill>
                <a:latin typeface="Albertus Medium" pitchFamily="34" charset="0"/>
              </a:rPr>
              <a:t>Because electric motors are smaller, they use less space.  This means that most electric trains have seats in them for people to sit on.  This train takes people from Leighton Buzzard to London.  Do you know anyone who takes the train to work?</a:t>
            </a:r>
            <a:endParaRPr lang="en-GB" sz="2000" dirty="0">
              <a:solidFill>
                <a:schemeClr val="accent1">
                  <a:lumMod val="50000"/>
                </a:schemeClr>
              </a:solidFill>
              <a:latin typeface="Albertus Medium" pitchFamily="34" charset="0"/>
            </a:endParaRPr>
          </a:p>
        </p:txBody>
      </p:sp>
      <p:pic>
        <p:nvPicPr>
          <p:cNvPr id="11" name="Picture 10"/>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6588224" y="2996952"/>
            <a:ext cx="1855786" cy="1193903"/>
          </a:xfrm>
          <a:prstGeom prst="rect">
            <a:avLst/>
          </a:prstGeom>
        </p:spPr>
      </p:pic>
      <p:sp>
        <p:nvSpPr>
          <p:cNvPr id="12" name="Text Placeholder 3"/>
          <p:cNvSpPr txBox="1">
            <a:spLocks/>
          </p:cNvSpPr>
          <p:nvPr/>
        </p:nvSpPr>
        <p:spPr>
          <a:xfrm>
            <a:off x="460375" y="4755645"/>
            <a:ext cx="5767809" cy="1697780"/>
          </a:xfrm>
          <a:prstGeom prst="rect">
            <a:avLst/>
          </a:prstGeom>
        </p:spPr>
        <p:txBody>
          <a:bodyPr vert="horz" lIns="91440" tIns="45720" rIns="91440" bIns="45720" rtlCol="0">
            <a:noAutofit/>
          </a:bodyPr>
          <a:lstStyle>
            <a:lvl1pPr marL="0" indent="0" algn="l" defTabSz="914400" rtl="0" eaLnBrk="1" latinLnBrk="0" hangingPunct="1">
              <a:spcBef>
                <a:spcPct val="20000"/>
              </a:spcBef>
              <a:buFont typeface="Arial" panose="020B0604020202020204"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9pPr>
          </a:lstStyle>
          <a:p>
            <a:r>
              <a:rPr lang="en-GB" sz="2000" dirty="0" smtClean="0">
                <a:solidFill>
                  <a:schemeClr val="accent1">
                    <a:lumMod val="50000"/>
                  </a:schemeClr>
                </a:solidFill>
                <a:latin typeface="Albertus Medium" pitchFamily="34" charset="0"/>
              </a:rPr>
              <a:t>The electricity in the wires is more than 100 times more powerful than the electricity at home.</a:t>
            </a:r>
          </a:p>
          <a:p>
            <a:endParaRPr lang="en-GB" sz="2000" dirty="0" smtClean="0">
              <a:solidFill>
                <a:schemeClr val="accent1">
                  <a:lumMod val="50000"/>
                </a:schemeClr>
              </a:solidFill>
              <a:latin typeface="Albertus Medium" pitchFamily="34" charset="0"/>
            </a:endParaRPr>
          </a:p>
          <a:p>
            <a:r>
              <a:rPr lang="en-GB" sz="2000" dirty="0" smtClean="0">
                <a:solidFill>
                  <a:schemeClr val="accent1">
                    <a:lumMod val="50000"/>
                  </a:schemeClr>
                </a:solidFill>
                <a:latin typeface="Albertus Medium" pitchFamily="34" charset="0"/>
              </a:rPr>
              <a:t>It is very, very, dangerous and you must never go near the overhead wires.</a:t>
            </a:r>
            <a:endParaRPr lang="en-GB" sz="2000" dirty="0">
              <a:solidFill>
                <a:schemeClr val="accent1">
                  <a:lumMod val="50000"/>
                </a:schemeClr>
              </a:solidFill>
              <a:latin typeface="Albertus Medium" pitchFamily="34" charset="0"/>
            </a:endParaRPr>
          </a:p>
        </p:txBody>
      </p:sp>
      <p:pic>
        <p:nvPicPr>
          <p:cNvPr id="14" name="Picture 13"/>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926465" y="4694641"/>
            <a:ext cx="1179304" cy="1758784"/>
          </a:xfrm>
          <a:prstGeom prst="rect">
            <a:avLst/>
          </a:prstGeom>
        </p:spPr>
      </p:pic>
      <p:pic>
        <p:nvPicPr>
          <p:cNvPr id="3" name="Picture 2"/>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542831" y="1161871"/>
            <a:ext cx="1946572" cy="1216607"/>
          </a:xfrm>
          <a:prstGeom prst="rect">
            <a:avLst/>
          </a:prstGeom>
        </p:spPr>
      </p:pic>
    </p:spTree>
    <p:extLst>
      <p:ext uri="{BB962C8B-B14F-4D97-AF65-F5344CB8AC3E}">
        <p14:creationId xmlns:p14="http://schemas.microsoft.com/office/powerpoint/2010/main" val="2097393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0-#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1+#ppt_w/2"/>
                                          </p:val>
                                        </p:tav>
                                        <p:tav tm="100000">
                                          <p:val>
                                            <p:strVal val="#ppt_x"/>
                                          </p:val>
                                        </p:tav>
                                      </p:tavLst>
                                    </p:anim>
                                    <p:anim calcmode="lin" valueType="num">
                                      <p:cBhvr additive="base">
                                        <p:cTn id="18" dur="500" fill="hold"/>
                                        <p:tgtEl>
                                          <p:spTgt spid="10"/>
                                        </p:tgtEl>
                                        <p:attrNameLst>
                                          <p:attrName>ppt_y</p:attrName>
                                        </p:attrNameLst>
                                      </p:cBhvr>
                                      <p:tavLst>
                                        <p:tav tm="0">
                                          <p:val>
                                            <p:strVal val="#ppt_y"/>
                                          </p:val>
                                        </p:tav>
                                        <p:tav tm="100000">
                                          <p:val>
                                            <p:strVal val="#ppt_y"/>
                                          </p:val>
                                        </p:tav>
                                      </p:tavLst>
                                    </p:anim>
                                  </p:childTnLst>
                                </p:cTn>
                              </p:par>
                              <p:par>
                                <p:cTn id="19" presetID="2" presetClass="entr" presetSubtype="2"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additive="base">
                                        <p:cTn id="21" dur="500" fill="hold"/>
                                        <p:tgtEl>
                                          <p:spTgt spid="11"/>
                                        </p:tgtEl>
                                        <p:attrNameLst>
                                          <p:attrName>ppt_x</p:attrName>
                                        </p:attrNameLst>
                                      </p:cBhvr>
                                      <p:tavLst>
                                        <p:tav tm="0">
                                          <p:val>
                                            <p:strVal val="1+#ppt_w/2"/>
                                          </p:val>
                                        </p:tav>
                                        <p:tav tm="100000">
                                          <p:val>
                                            <p:strVal val="#ppt_x"/>
                                          </p:val>
                                        </p:tav>
                                      </p:tavLst>
                                    </p:anim>
                                    <p:anim calcmode="lin" valueType="num">
                                      <p:cBhvr additive="base">
                                        <p:cTn id="22"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10" grpId="0"/>
      <p:bldP spid="1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147248" cy="635670"/>
          </a:xfrm>
        </p:spPr>
        <p:txBody>
          <a:bodyPr>
            <a:noAutofit/>
          </a:bodyPr>
          <a:lstStyle/>
          <a:p>
            <a:pPr algn="ctr"/>
            <a:r>
              <a:rPr lang="en-GB" sz="3600" u="sng" dirty="0" smtClean="0">
                <a:solidFill>
                  <a:schemeClr val="accent1">
                    <a:lumMod val="50000"/>
                  </a:schemeClr>
                </a:solidFill>
                <a:latin typeface="Albertus Medium" pitchFamily="34" charset="0"/>
              </a:rPr>
              <a:t>Today’s task</a:t>
            </a:r>
            <a:endParaRPr lang="en-GB" sz="3600" u="sng" dirty="0">
              <a:solidFill>
                <a:schemeClr val="accent1">
                  <a:lumMod val="50000"/>
                </a:schemeClr>
              </a:solidFill>
              <a:latin typeface="Albertus Medium" pitchFamily="34" charset="0"/>
            </a:endParaRPr>
          </a:p>
        </p:txBody>
      </p:sp>
      <p:sp>
        <p:nvSpPr>
          <p:cNvPr id="4" name="Text Placeholder 3"/>
          <p:cNvSpPr>
            <a:spLocks noGrp="1"/>
          </p:cNvSpPr>
          <p:nvPr>
            <p:ph type="body" sz="half" idx="2"/>
          </p:nvPr>
        </p:nvSpPr>
        <p:spPr>
          <a:xfrm>
            <a:off x="460374" y="1484784"/>
            <a:ext cx="7928049" cy="791738"/>
          </a:xfrm>
        </p:spPr>
        <p:txBody>
          <a:bodyPr>
            <a:noAutofit/>
          </a:bodyPr>
          <a:lstStyle/>
          <a:p>
            <a:r>
              <a:rPr lang="en-GB" sz="2600" dirty="0" smtClean="0">
                <a:solidFill>
                  <a:schemeClr val="accent1">
                    <a:lumMod val="50000"/>
                  </a:schemeClr>
                </a:solidFill>
                <a:latin typeface="Albertus Medium" pitchFamily="34" charset="0"/>
              </a:rPr>
              <a:t>Can you label a picture to show the parts of a train?</a:t>
            </a:r>
          </a:p>
        </p:txBody>
      </p:sp>
      <p:sp>
        <p:nvSpPr>
          <p:cNvPr id="5" name="AutoShape 2" descr="Does a kettle boil quicker if you shake it? | New Scientis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4" descr="Does a kettle boil quicker if you shake it? | New Scientis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7" name="Table 6"/>
          <p:cNvGraphicFramePr>
            <a:graphicFrameLocks noGrp="1"/>
          </p:cNvGraphicFramePr>
          <p:nvPr>
            <p:extLst>
              <p:ext uri="{D42A27DB-BD31-4B8C-83A1-F6EECF244321}">
                <p14:modId xmlns:p14="http://schemas.microsoft.com/office/powerpoint/2010/main" val="4256406747"/>
              </p:ext>
            </p:extLst>
          </p:nvPr>
        </p:nvGraphicFramePr>
        <p:xfrm>
          <a:off x="612774" y="2492896"/>
          <a:ext cx="7559625" cy="3389741"/>
        </p:xfrm>
        <a:graphic>
          <a:graphicData uri="http://schemas.openxmlformats.org/drawingml/2006/table">
            <a:tbl>
              <a:tblPr firstRow="1" bandRow="1">
                <a:tableStyleId>{5C22544A-7EE6-4342-B048-85BDC9FD1C3A}</a:tableStyleId>
              </a:tblPr>
              <a:tblGrid>
                <a:gridCol w="2519875"/>
                <a:gridCol w="2519875"/>
                <a:gridCol w="2519875"/>
              </a:tblGrid>
              <a:tr h="504056">
                <a:tc>
                  <a:txBody>
                    <a:bodyPr/>
                    <a:lstStyle/>
                    <a:p>
                      <a:pPr algn="ctr"/>
                      <a:r>
                        <a:rPr lang="en-GB" dirty="0" smtClean="0">
                          <a:solidFill>
                            <a:schemeClr val="bg1"/>
                          </a:solidFill>
                        </a:rPr>
                        <a:t>COOL</a:t>
                      </a:r>
                      <a:endParaRPr lang="en-GB" dirty="0">
                        <a:solidFill>
                          <a:schemeClr val="bg1"/>
                        </a:solidFill>
                      </a:endParaRPr>
                    </a:p>
                  </a:txBody>
                  <a:tcPr/>
                </a:tc>
                <a:tc>
                  <a:txBody>
                    <a:bodyPr/>
                    <a:lstStyle/>
                    <a:p>
                      <a:pPr algn="ctr"/>
                      <a:r>
                        <a:rPr lang="en-GB" dirty="0" smtClean="0">
                          <a:solidFill>
                            <a:schemeClr val="bg1"/>
                          </a:solidFill>
                        </a:rPr>
                        <a:t>WARM</a:t>
                      </a:r>
                      <a:endParaRPr lang="en-GB" dirty="0">
                        <a:solidFill>
                          <a:schemeClr val="bg1"/>
                        </a:solidFill>
                      </a:endParaRPr>
                    </a:p>
                  </a:txBody>
                  <a:tcPr/>
                </a:tc>
                <a:tc>
                  <a:txBody>
                    <a:bodyPr/>
                    <a:lstStyle/>
                    <a:p>
                      <a:pPr algn="ctr"/>
                      <a:r>
                        <a:rPr lang="en-GB" dirty="0" smtClean="0">
                          <a:solidFill>
                            <a:schemeClr val="bg1"/>
                          </a:solidFill>
                        </a:rPr>
                        <a:t>HOT</a:t>
                      </a:r>
                      <a:endParaRPr lang="en-GB" dirty="0">
                        <a:solidFill>
                          <a:schemeClr val="bg1"/>
                        </a:solidFill>
                      </a:endParaRPr>
                    </a:p>
                  </a:txBody>
                  <a:tcPr/>
                </a:tc>
              </a:tr>
              <a:tr h="2885685">
                <a:tc>
                  <a:txBody>
                    <a:bodyPr/>
                    <a:lstStyle/>
                    <a:p>
                      <a:endParaRPr lang="en-GB" dirty="0"/>
                    </a:p>
                  </a:txBody>
                  <a:tcPr/>
                </a:tc>
                <a:tc>
                  <a:txBody>
                    <a:bodyPr/>
                    <a:lstStyle/>
                    <a:p>
                      <a:endParaRPr lang="en-GB" dirty="0"/>
                    </a:p>
                  </a:txBody>
                  <a:tcPr/>
                </a:tc>
                <a:tc>
                  <a:txBody>
                    <a:bodyPr/>
                    <a:lstStyle/>
                    <a:p>
                      <a:endParaRPr lang="en-GB" dirty="0"/>
                    </a:p>
                  </a:txBody>
                  <a:tcPr/>
                </a:tc>
              </a:tr>
            </a:tbl>
          </a:graphicData>
        </a:graphic>
      </p:graphicFrame>
    </p:spTree>
    <p:extLst>
      <p:ext uri="{BB962C8B-B14F-4D97-AF65-F5344CB8AC3E}">
        <p14:creationId xmlns:p14="http://schemas.microsoft.com/office/powerpoint/2010/main" val="1326627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147248" cy="635670"/>
          </a:xfrm>
        </p:spPr>
        <p:txBody>
          <a:bodyPr>
            <a:noAutofit/>
          </a:bodyPr>
          <a:lstStyle/>
          <a:p>
            <a:r>
              <a:rPr lang="en-GB" sz="3600" u="sng" dirty="0" smtClean="0">
                <a:solidFill>
                  <a:schemeClr val="accent1">
                    <a:lumMod val="50000"/>
                  </a:schemeClr>
                </a:solidFill>
                <a:latin typeface="Albertus Medium" pitchFamily="34" charset="0"/>
              </a:rPr>
              <a:t>Steam trains</a:t>
            </a:r>
            <a:endParaRPr lang="en-GB" sz="3600" u="sng" dirty="0">
              <a:solidFill>
                <a:schemeClr val="accent1">
                  <a:lumMod val="50000"/>
                </a:schemeClr>
              </a:solidFill>
              <a:latin typeface="Albertus Medium" pitchFamily="34" charset="0"/>
            </a:endParaRPr>
          </a:p>
        </p:txBody>
      </p:sp>
      <p:sp>
        <p:nvSpPr>
          <p:cNvPr id="4" name="Text Placeholder 3"/>
          <p:cNvSpPr>
            <a:spLocks noGrp="1"/>
          </p:cNvSpPr>
          <p:nvPr>
            <p:ph type="body" sz="half" idx="2"/>
          </p:nvPr>
        </p:nvSpPr>
        <p:spPr>
          <a:xfrm>
            <a:off x="467544" y="1196752"/>
            <a:ext cx="4834880" cy="769764"/>
          </a:xfrm>
        </p:spPr>
        <p:txBody>
          <a:bodyPr>
            <a:normAutofit/>
          </a:bodyPr>
          <a:lstStyle/>
          <a:p>
            <a:r>
              <a:rPr lang="en-GB" sz="2000" dirty="0" smtClean="0">
                <a:solidFill>
                  <a:schemeClr val="accent1">
                    <a:lumMod val="50000"/>
                  </a:schemeClr>
                </a:solidFill>
                <a:latin typeface="Albertus Medium" pitchFamily="34" charset="0"/>
              </a:rPr>
              <a:t>Have you ever watched a kettle boil?  Do you remember seeing the steam?</a:t>
            </a:r>
          </a:p>
        </p:txBody>
      </p:sp>
      <p:sp>
        <p:nvSpPr>
          <p:cNvPr id="5" name="AutoShape 2" descr="Does a kettle boil quicker if you shake it? | New Scientis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4" descr="Does a kettle boil quicker if you shake it? | New Scientis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7" name="Picture 6" descr="boiling kettle - Google Search - Google Chrome"/>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5940151" y="1326912"/>
            <a:ext cx="2090588" cy="1323157"/>
          </a:xfrm>
          <a:prstGeom prst="rect">
            <a:avLst/>
          </a:prstGeom>
        </p:spPr>
      </p:pic>
      <p:sp>
        <p:nvSpPr>
          <p:cNvPr id="8" name="Text Placeholder 3"/>
          <p:cNvSpPr txBox="1">
            <a:spLocks/>
          </p:cNvSpPr>
          <p:nvPr/>
        </p:nvSpPr>
        <p:spPr>
          <a:xfrm>
            <a:off x="459065" y="2060848"/>
            <a:ext cx="4834880" cy="769764"/>
          </a:xfrm>
          <a:prstGeom prst="rect">
            <a:avLst/>
          </a:prstGeom>
        </p:spPr>
        <p:txBody>
          <a:bodyPr vert="horz" lIns="91440" tIns="45720" rIns="91440" bIns="45720" rtlCol="0">
            <a:normAutofit/>
          </a:bodyPr>
          <a:lstStyle>
            <a:lvl1pPr marL="0" indent="0" algn="l" defTabSz="914400" rtl="0" eaLnBrk="1" latinLnBrk="0" hangingPunct="1">
              <a:spcBef>
                <a:spcPct val="20000"/>
              </a:spcBef>
              <a:buFont typeface="Arial" panose="020B0604020202020204"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9pPr>
          </a:lstStyle>
          <a:p>
            <a:r>
              <a:rPr lang="en-GB" sz="2000" dirty="0" smtClean="0">
                <a:solidFill>
                  <a:schemeClr val="accent1">
                    <a:lumMod val="50000"/>
                  </a:schemeClr>
                </a:solidFill>
                <a:latin typeface="Albertus Medium" pitchFamily="34" charset="0"/>
              </a:rPr>
              <a:t>When water </a:t>
            </a:r>
            <a:r>
              <a:rPr lang="en-GB" sz="2000" b="1" dirty="0" smtClean="0">
                <a:solidFill>
                  <a:schemeClr val="accent1">
                    <a:lumMod val="50000"/>
                  </a:schemeClr>
                </a:solidFill>
                <a:latin typeface="Albertus Medium" pitchFamily="34" charset="0"/>
              </a:rPr>
              <a:t>boils</a:t>
            </a:r>
            <a:r>
              <a:rPr lang="en-GB" sz="2000" dirty="0" smtClean="0">
                <a:solidFill>
                  <a:schemeClr val="accent1">
                    <a:lumMod val="50000"/>
                  </a:schemeClr>
                </a:solidFill>
                <a:latin typeface="Albertus Medium" pitchFamily="34" charset="0"/>
              </a:rPr>
              <a:t>, it turns into a </a:t>
            </a:r>
            <a:r>
              <a:rPr lang="en-GB" sz="2000" b="1" dirty="0" smtClean="0">
                <a:solidFill>
                  <a:schemeClr val="accent1">
                    <a:lumMod val="50000"/>
                  </a:schemeClr>
                </a:solidFill>
                <a:latin typeface="Albertus Medium" pitchFamily="34" charset="0"/>
              </a:rPr>
              <a:t>gas</a:t>
            </a:r>
            <a:r>
              <a:rPr lang="en-GB" sz="2000" dirty="0" smtClean="0">
                <a:solidFill>
                  <a:schemeClr val="accent1">
                    <a:lumMod val="50000"/>
                  </a:schemeClr>
                </a:solidFill>
                <a:latin typeface="Albertus Medium" pitchFamily="34" charset="0"/>
              </a:rPr>
              <a:t> which we call </a:t>
            </a:r>
            <a:r>
              <a:rPr lang="en-GB" sz="2000" b="1" dirty="0" smtClean="0">
                <a:solidFill>
                  <a:schemeClr val="accent1">
                    <a:lumMod val="50000"/>
                  </a:schemeClr>
                </a:solidFill>
                <a:latin typeface="Albertus Medium" pitchFamily="34" charset="0"/>
              </a:rPr>
              <a:t>steam</a:t>
            </a:r>
            <a:r>
              <a:rPr lang="en-GB" sz="2000" dirty="0" smtClean="0">
                <a:solidFill>
                  <a:schemeClr val="accent1">
                    <a:lumMod val="50000"/>
                  </a:schemeClr>
                </a:solidFill>
                <a:latin typeface="Albertus Medium" pitchFamily="34" charset="0"/>
              </a:rPr>
              <a:t>.</a:t>
            </a:r>
            <a:endParaRPr lang="en-GB" sz="2000" dirty="0">
              <a:solidFill>
                <a:schemeClr val="accent1">
                  <a:lumMod val="50000"/>
                </a:schemeClr>
              </a:solidFill>
              <a:latin typeface="Albertus Medium" pitchFamily="34" charset="0"/>
            </a:endParaRPr>
          </a:p>
        </p:txBody>
      </p:sp>
      <p:sp>
        <p:nvSpPr>
          <p:cNvPr id="10" name="Text Placeholder 3"/>
          <p:cNvSpPr txBox="1">
            <a:spLocks/>
          </p:cNvSpPr>
          <p:nvPr/>
        </p:nvSpPr>
        <p:spPr>
          <a:xfrm>
            <a:off x="460375" y="3068960"/>
            <a:ext cx="5479777" cy="1152128"/>
          </a:xfrm>
          <a:prstGeom prst="rect">
            <a:avLst/>
          </a:prstGeom>
        </p:spPr>
        <p:txBody>
          <a:bodyPr vert="horz" lIns="91440" tIns="45720" rIns="91440" bIns="45720" rtlCol="0">
            <a:noAutofit/>
          </a:bodyPr>
          <a:lstStyle>
            <a:lvl1pPr marL="0" indent="0" algn="l" defTabSz="914400" rtl="0" eaLnBrk="1" latinLnBrk="0" hangingPunct="1">
              <a:spcBef>
                <a:spcPct val="20000"/>
              </a:spcBef>
              <a:buFont typeface="Arial" panose="020B0604020202020204"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9pPr>
          </a:lstStyle>
          <a:p>
            <a:r>
              <a:rPr lang="en-GB" sz="2000" dirty="0" smtClean="0">
                <a:solidFill>
                  <a:schemeClr val="accent1">
                    <a:lumMod val="50000"/>
                  </a:schemeClr>
                </a:solidFill>
                <a:latin typeface="Albertus Medium" pitchFamily="34" charset="0"/>
              </a:rPr>
              <a:t>300 years ago, inventors found that if you push steam into a small space, it will move what is in its way.  The first </a:t>
            </a:r>
            <a:r>
              <a:rPr lang="en-GB" sz="2000" b="1" dirty="0" smtClean="0">
                <a:solidFill>
                  <a:schemeClr val="accent1">
                    <a:lumMod val="50000"/>
                  </a:schemeClr>
                </a:solidFill>
                <a:latin typeface="Albertus Medium" pitchFamily="34" charset="0"/>
              </a:rPr>
              <a:t>Steam Engine </a:t>
            </a:r>
            <a:r>
              <a:rPr lang="en-GB" sz="2000" dirty="0" smtClean="0">
                <a:solidFill>
                  <a:schemeClr val="accent1">
                    <a:lumMod val="50000"/>
                  </a:schemeClr>
                </a:solidFill>
                <a:latin typeface="Albertus Medium" pitchFamily="34" charset="0"/>
              </a:rPr>
              <a:t>was made.</a:t>
            </a:r>
            <a:endParaRPr lang="en-GB" sz="2000" dirty="0">
              <a:solidFill>
                <a:schemeClr val="accent1">
                  <a:lumMod val="50000"/>
                </a:schemeClr>
              </a:solidFill>
              <a:latin typeface="Albertus Medium" pitchFamily="34" charset="0"/>
            </a:endParaRPr>
          </a:p>
        </p:txBody>
      </p:sp>
      <p:pic>
        <p:nvPicPr>
          <p:cNvPr id="11" name="Picture 10"/>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734594" y="2800630"/>
            <a:ext cx="1296145" cy="1688788"/>
          </a:xfrm>
          <a:prstGeom prst="rect">
            <a:avLst/>
          </a:prstGeom>
        </p:spPr>
      </p:pic>
      <p:sp>
        <p:nvSpPr>
          <p:cNvPr id="12" name="Text Placeholder 3"/>
          <p:cNvSpPr txBox="1">
            <a:spLocks/>
          </p:cNvSpPr>
          <p:nvPr/>
        </p:nvSpPr>
        <p:spPr>
          <a:xfrm>
            <a:off x="460374" y="4906197"/>
            <a:ext cx="4975721" cy="994507"/>
          </a:xfrm>
          <a:prstGeom prst="rect">
            <a:avLst/>
          </a:prstGeom>
        </p:spPr>
        <p:txBody>
          <a:bodyPr vert="horz" lIns="91440" tIns="45720" rIns="91440" bIns="45720" rtlCol="0">
            <a:normAutofit lnSpcReduction="10000"/>
          </a:bodyPr>
          <a:lstStyle>
            <a:lvl1pPr marL="0" indent="0" algn="l" defTabSz="914400" rtl="0" eaLnBrk="1" latinLnBrk="0" hangingPunct="1">
              <a:spcBef>
                <a:spcPct val="20000"/>
              </a:spcBef>
              <a:buFont typeface="Arial" panose="020B0604020202020204"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9pPr>
          </a:lstStyle>
          <a:p>
            <a:r>
              <a:rPr lang="en-GB" sz="2000" dirty="0" smtClean="0">
                <a:solidFill>
                  <a:schemeClr val="accent1">
                    <a:lumMod val="50000"/>
                  </a:schemeClr>
                </a:solidFill>
                <a:latin typeface="Albertus Medium" pitchFamily="34" charset="0"/>
              </a:rPr>
              <a:t>Soon, engineers and inventors found a way to use steam to make a wheel turn.  The first ‘real’ trains were powered by steam.</a:t>
            </a:r>
            <a:endParaRPr lang="en-GB" sz="2000" dirty="0">
              <a:solidFill>
                <a:schemeClr val="accent1">
                  <a:lumMod val="50000"/>
                </a:schemeClr>
              </a:solidFill>
              <a:latin typeface="Albertus Medium" pitchFamily="34" charset="0"/>
            </a:endParaRPr>
          </a:p>
        </p:txBody>
      </p:sp>
      <p:pic>
        <p:nvPicPr>
          <p:cNvPr id="14" name="Picture 13"/>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618979" y="4725144"/>
            <a:ext cx="2411760" cy="1356615"/>
          </a:xfrm>
          <a:prstGeom prst="rect">
            <a:avLst/>
          </a:prstGeom>
        </p:spPr>
      </p:pic>
    </p:spTree>
    <p:extLst>
      <p:ext uri="{BB962C8B-B14F-4D97-AF65-F5344CB8AC3E}">
        <p14:creationId xmlns:p14="http://schemas.microsoft.com/office/powerpoint/2010/main" val="3246099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8" grpId="0" build="p"/>
      <p:bldP spid="10" grpId="0" build="p"/>
      <p:bldP spid="1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147248" cy="635670"/>
          </a:xfrm>
        </p:spPr>
        <p:txBody>
          <a:bodyPr>
            <a:noAutofit/>
          </a:bodyPr>
          <a:lstStyle/>
          <a:p>
            <a:r>
              <a:rPr lang="en-GB" sz="3600" u="sng" dirty="0" smtClean="0">
                <a:solidFill>
                  <a:schemeClr val="accent1">
                    <a:lumMod val="50000"/>
                  </a:schemeClr>
                </a:solidFill>
                <a:latin typeface="Albertus Medium" pitchFamily="34" charset="0"/>
              </a:rPr>
              <a:t>How do they work?</a:t>
            </a:r>
            <a:endParaRPr lang="en-GB" sz="3600" u="sng" dirty="0">
              <a:solidFill>
                <a:schemeClr val="accent1">
                  <a:lumMod val="50000"/>
                </a:schemeClr>
              </a:solidFill>
              <a:latin typeface="Albertus Medium" pitchFamily="34" charset="0"/>
            </a:endParaRPr>
          </a:p>
        </p:txBody>
      </p:sp>
      <p:sp>
        <p:nvSpPr>
          <p:cNvPr id="5" name="AutoShape 2" descr="Does a kettle boil quicker if you shake it? | New Scientis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4" descr="Does a kettle boil quicker if you shake it? | New Scientis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9" name="Picture 8"/>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283968" y="969155"/>
            <a:ext cx="4474468" cy="2809966"/>
          </a:xfrm>
          <a:prstGeom prst="rect">
            <a:avLst/>
          </a:prstGeom>
        </p:spPr>
      </p:pic>
      <p:sp>
        <p:nvSpPr>
          <p:cNvPr id="15" name="TextBox 14"/>
          <p:cNvSpPr txBox="1"/>
          <p:nvPr/>
        </p:nvSpPr>
        <p:spPr>
          <a:xfrm>
            <a:off x="578107" y="1268760"/>
            <a:ext cx="3095129" cy="707886"/>
          </a:xfrm>
          <a:prstGeom prst="rect">
            <a:avLst/>
          </a:prstGeom>
          <a:noFill/>
        </p:spPr>
        <p:txBody>
          <a:bodyPr wrap="square" rtlCol="0">
            <a:spAutoFit/>
          </a:bodyPr>
          <a:lstStyle/>
          <a:p>
            <a:r>
              <a:rPr lang="en-GB" sz="2000" dirty="0" smtClean="0">
                <a:solidFill>
                  <a:schemeClr val="accent1">
                    <a:lumMod val="50000"/>
                  </a:schemeClr>
                </a:solidFill>
                <a:latin typeface="Albertus Medium" pitchFamily="34" charset="0"/>
              </a:rPr>
              <a:t>1.  Coal is burnt in the </a:t>
            </a:r>
            <a:r>
              <a:rPr lang="en-GB" sz="2000" b="1" dirty="0" smtClean="0">
                <a:solidFill>
                  <a:schemeClr val="accent1">
                    <a:lumMod val="50000"/>
                  </a:schemeClr>
                </a:solidFill>
                <a:latin typeface="Albertus Medium" pitchFamily="34" charset="0"/>
              </a:rPr>
              <a:t>firebox</a:t>
            </a:r>
            <a:r>
              <a:rPr lang="en-GB" sz="2000" dirty="0" smtClean="0">
                <a:solidFill>
                  <a:schemeClr val="accent1">
                    <a:lumMod val="50000"/>
                  </a:schemeClr>
                </a:solidFill>
                <a:latin typeface="Albertus Medium" pitchFamily="34" charset="0"/>
              </a:rPr>
              <a:t>.</a:t>
            </a:r>
            <a:endParaRPr lang="en-GB" sz="2000" dirty="0">
              <a:solidFill>
                <a:schemeClr val="accent1">
                  <a:lumMod val="50000"/>
                </a:schemeClr>
              </a:solidFill>
              <a:latin typeface="Albertus Medium" pitchFamily="34" charset="0"/>
            </a:endParaRPr>
          </a:p>
        </p:txBody>
      </p:sp>
      <p:sp>
        <p:nvSpPr>
          <p:cNvPr id="16" name="TextBox 15"/>
          <p:cNvSpPr txBox="1"/>
          <p:nvPr/>
        </p:nvSpPr>
        <p:spPr>
          <a:xfrm>
            <a:off x="612775" y="2110637"/>
            <a:ext cx="3311153" cy="707886"/>
          </a:xfrm>
          <a:prstGeom prst="rect">
            <a:avLst/>
          </a:prstGeom>
          <a:noFill/>
        </p:spPr>
        <p:txBody>
          <a:bodyPr wrap="square" rtlCol="0">
            <a:spAutoFit/>
          </a:bodyPr>
          <a:lstStyle/>
          <a:p>
            <a:r>
              <a:rPr lang="en-GB" sz="2000" dirty="0">
                <a:solidFill>
                  <a:schemeClr val="accent1">
                    <a:lumMod val="50000"/>
                  </a:schemeClr>
                </a:solidFill>
                <a:latin typeface="Albertus Medium" pitchFamily="34" charset="0"/>
              </a:rPr>
              <a:t>2</a:t>
            </a:r>
            <a:r>
              <a:rPr lang="en-GB" sz="2000" dirty="0" smtClean="0">
                <a:solidFill>
                  <a:schemeClr val="accent1">
                    <a:lumMod val="50000"/>
                  </a:schemeClr>
                </a:solidFill>
                <a:latin typeface="Albertus Medium" pitchFamily="34" charset="0"/>
              </a:rPr>
              <a:t>.  The water in the </a:t>
            </a:r>
            <a:r>
              <a:rPr lang="en-GB" sz="2000" b="1" dirty="0" smtClean="0">
                <a:solidFill>
                  <a:schemeClr val="accent1">
                    <a:lumMod val="50000"/>
                  </a:schemeClr>
                </a:solidFill>
                <a:latin typeface="Albertus Medium" pitchFamily="34" charset="0"/>
              </a:rPr>
              <a:t>boiler </a:t>
            </a:r>
            <a:r>
              <a:rPr lang="en-GB" sz="2000" dirty="0" smtClean="0">
                <a:solidFill>
                  <a:schemeClr val="accent1">
                    <a:lumMod val="50000"/>
                  </a:schemeClr>
                </a:solidFill>
                <a:latin typeface="Albertus Medium" pitchFamily="34" charset="0"/>
              </a:rPr>
              <a:t>is heated and turns to steam.</a:t>
            </a:r>
            <a:endParaRPr lang="en-GB" sz="2000" dirty="0">
              <a:solidFill>
                <a:schemeClr val="accent1">
                  <a:lumMod val="50000"/>
                </a:schemeClr>
              </a:solidFill>
              <a:latin typeface="Albertus Medium" pitchFamily="34" charset="0"/>
            </a:endParaRPr>
          </a:p>
        </p:txBody>
      </p:sp>
      <p:sp>
        <p:nvSpPr>
          <p:cNvPr id="17" name="TextBox 16"/>
          <p:cNvSpPr txBox="1"/>
          <p:nvPr/>
        </p:nvSpPr>
        <p:spPr>
          <a:xfrm>
            <a:off x="612775" y="2924944"/>
            <a:ext cx="3095129" cy="707886"/>
          </a:xfrm>
          <a:prstGeom prst="rect">
            <a:avLst/>
          </a:prstGeom>
          <a:noFill/>
        </p:spPr>
        <p:txBody>
          <a:bodyPr wrap="square" rtlCol="0">
            <a:spAutoFit/>
          </a:bodyPr>
          <a:lstStyle/>
          <a:p>
            <a:r>
              <a:rPr lang="en-GB" sz="2000" dirty="0" smtClean="0">
                <a:solidFill>
                  <a:schemeClr val="accent1">
                    <a:lumMod val="50000"/>
                  </a:schemeClr>
                </a:solidFill>
                <a:latin typeface="Albertus Medium" pitchFamily="34" charset="0"/>
              </a:rPr>
              <a:t>3.  The steam goes to the </a:t>
            </a:r>
            <a:r>
              <a:rPr lang="en-GB" sz="2000" b="1" dirty="0" smtClean="0">
                <a:solidFill>
                  <a:schemeClr val="accent1">
                    <a:lumMod val="50000"/>
                  </a:schemeClr>
                </a:solidFill>
                <a:latin typeface="Albertus Medium" pitchFamily="34" charset="0"/>
              </a:rPr>
              <a:t>cylinders </a:t>
            </a:r>
            <a:r>
              <a:rPr lang="en-GB" sz="2000" i="1" dirty="0" smtClean="0">
                <a:solidFill>
                  <a:schemeClr val="accent1">
                    <a:lumMod val="50000"/>
                  </a:schemeClr>
                </a:solidFill>
                <a:latin typeface="Albertus Medium" pitchFamily="34" charset="0"/>
              </a:rPr>
              <a:t>(say sill-in-</a:t>
            </a:r>
            <a:r>
              <a:rPr lang="en-GB" sz="2000" i="1" dirty="0" err="1" smtClean="0">
                <a:solidFill>
                  <a:schemeClr val="accent1">
                    <a:lumMod val="50000"/>
                  </a:schemeClr>
                </a:solidFill>
                <a:latin typeface="Albertus Medium" pitchFamily="34" charset="0"/>
              </a:rPr>
              <a:t>ders</a:t>
            </a:r>
            <a:r>
              <a:rPr lang="en-GB" sz="2000" i="1" dirty="0" smtClean="0">
                <a:solidFill>
                  <a:schemeClr val="accent1">
                    <a:lumMod val="50000"/>
                  </a:schemeClr>
                </a:solidFill>
                <a:latin typeface="Albertus Medium" pitchFamily="34" charset="0"/>
              </a:rPr>
              <a:t>)</a:t>
            </a:r>
            <a:r>
              <a:rPr lang="en-GB" sz="2000" dirty="0" smtClean="0">
                <a:solidFill>
                  <a:schemeClr val="accent1">
                    <a:lumMod val="50000"/>
                  </a:schemeClr>
                </a:solidFill>
                <a:latin typeface="Albertus Medium" pitchFamily="34" charset="0"/>
              </a:rPr>
              <a:t>.</a:t>
            </a:r>
            <a:endParaRPr lang="en-GB" sz="2000" dirty="0">
              <a:solidFill>
                <a:schemeClr val="accent1">
                  <a:lumMod val="50000"/>
                </a:schemeClr>
              </a:solidFill>
              <a:latin typeface="Albertus Medium" pitchFamily="34" charset="0"/>
            </a:endParaRPr>
          </a:p>
        </p:txBody>
      </p:sp>
      <p:sp>
        <p:nvSpPr>
          <p:cNvPr id="18" name="TextBox 17"/>
          <p:cNvSpPr txBox="1"/>
          <p:nvPr/>
        </p:nvSpPr>
        <p:spPr>
          <a:xfrm>
            <a:off x="612774" y="3741404"/>
            <a:ext cx="6983562" cy="707886"/>
          </a:xfrm>
          <a:prstGeom prst="rect">
            <a:avLst/>
          </a:prstGeom>
          <a:noFill/>
        </p:spPr>
        <p:txBody>
          <a:bodyPr wrap="square" rtlCol="0">
            <a:spAutoFit/>
          </a:bodyPr>
          <a:lstStyle/>
          <a:p>
            <a:r>
              <a:rPr lang="en-GB" sz="2000" dirty="0" smtClean="0">
                <a:solidFill>
                  <a:schemeClr val="accent1">
                    <a:lumMod val="50000"/>
                  </a:schemeClr>
                </a:solidFill>
                <a:latin typeface="Albertus Medium" pitchFamily="34" charset="0"/>
              </a:rPr>
              <a:t>4.  As the steam moves, it pushes the </a:t>
            </a:r>
            <a:r>
              <a:rPr lang="en-GB" sz="2000" b="1" dirty="0" smtClean="0">
                <a:solidFill>
                  <a:schemeClr val="accent1">
                    <a:lumMod val="50000"/>
                  </a:schemeClr>
                </a:solidFill>
                <a:latin typeface="Albertus Medium" pitchFamily="34" charset="0"/>
              </a:rPr>
              <a:t>pistons</a:t>
            </a:r>
            <a:r>
              <a:rPr lang="en-GB" sz="2000" dirty="0" smtClean="0">
                <a:solidFill>
                  <a:schemeClr val="accent1">
                    <a:lumMod val="50000"/>
                  </a:schemeClr>
                </a:solidFill>
                <a:latin typeface="Albertus Medium" pitchFamily="34" charset="0"/>
              </a:rPr>
              <a:t>.  (This is </a:t>
            </a:r>
            <a:r>
              <a:rPr lang="en-GB" sz="2000" dirty="0" err="1" smtClean="0">
                <a:solidFill>
                  <a:schemeClr val="accent1">
                    <a:lumMod val="50000"/>
                  </a:schemeClr>
                </a:solidFill>
                <a:latin typeface="Albertus Medium" pitchFamily="34" charset="0"/>
              </a:rPr>
              <a:t>is</a:t>
            </a:r>
            <a:r>
              <a:rPr lang="en-GB" sz="2000" dirty="0" smtClean="0">
                <a:solidFill>
                  <a:schemeClr val="accent1">
                    <a:lumMod val="50000"/>
                  </a:schemeClr>
                </a:solidFill>
                <a:latin typeface="Albertus Medium" pitchFamily="34" charset="0"/>
              </a:rPr>
              <a:t> what makes the ‘chuff </a:t>
            </a:r>
            <a:r>
              <a:rPr lang="en-GB" sz="2000" dirty="0" err="1" smtClean="0">
                <a:solidFill>
                  <a:schemeClr val="accent1">
                    <a:lumMod val="50000"/>
                  </a:schemeClr>
                </a:solidFill>
                <a:latin typeface="Albertus Medium" pitchFamily="34" charset="0"/>
              </a:rPr>
              <a:t>chuff</a:t>
            </a:r>
            <a:r>
              <a:rPr lang="en-GB" sz="2000" dirty="0" smtClean="0">
                <a:solidFill>
                  <a:schemeClr val="accent1">
                    <a:lumMod val="50000"/>
                  </a:schemeClr>
                </a:solidFill>
                <a:latin typeface="Albertus Medium" pitchFamily="34" charset="0"/>
              </a:rPr>
              <a:t>’ noise).</a:t>
            </a:r>
            <a:endParaRPr lang="en-GB" sz="2000" dirty="0">
              <a:solidFill>
                <a:schemeClr val="accent1">
                  <a:lumMod val="50000"/>
                </a:schemeClr>
              </a:solidFill>
              <a:latin typeface="Albertus Medium" pitchFamily="34" charset="0"/>
            </a:endParaRPr>
          </a:p>
        </p:txBody>
      </p:sp>
      <p:sp>
        <p:nvSpPr>
          <p:cNvPr id="19" name="TextBox 18"/>
          <p:cNvSpPr txBox="1"/>
          <p:nvPr/>
        </p:nvSpPr>
        <p:spPr>
          <a:xfrm>
            <a:off x="612775" y="4653136"/>
            <a:ext cx="6047457" cy="400110"/>
          </a:xfrm>
          <a:prstGeom prst="rect">
            <a:avLst/>
          </a:prstGeom>
          <a:noFill/>
        </p:spPr>
        <p:txBody>
          <a:bodyPr wrap="square" rtlCol="0">
            <a:spAutoFit/>
          </a:bodyPr>
          <a:lstStyle/>
          <a:p>
            <a:r>
              <a:rPr lang="en-GB" sz="2000" dirty="0" smtClean="0">
                <a:solidFill>
                  <a:schemeClr val="accent1">
                    <a:lumMod val="50000"/>
                  </a:schemeClr>
                </a:solidFill>
                <a:latin typeface="Albertus Medium" pitchFamily="34" charset="0"/>
              </a:rPr>
              <a:t>5.  The pistons push the </a:t>
            </a:r>
            <a:r>
              <a:rPr lang="en-GB" sz="2000" b="1" dirty="0" smtClean="0">
                <a:solidFill>
                  <a:schemeClr val="accent1">
                    <a:lumMod val="50000"/>
                  </a:schemeClr>
                </a:solidFill>
                <a:latin typeface="Albertus Medium" pitchFamily="34" charset="0"/>
              </a:rPr>
              <a:t>rods</a:t>
            </a:r>
            <a:r>
              <a:rPr lang="en-GB" sz="2000" dirty="0" smtClean="0">
                <a:solidFill>
                  <a:schemeClr val="accent1">
                    <a:lumMod val="50000"/>
                  </a:schemeClr>
                </a:solidFill>
                <a:latin typeface="Albertus Medium" pitchFamily="34" charset="0"/>
              </a:rPr>
              <a:t> that go to the wheels. </a:t>
            </a:r>
            <a:endParaRPr lang="en-GB" sz="2000" dirty="0">
              <a:solidFill>
                <a:schemeClr val="accent1">
                  <a:lumMod val="50000"/>
                </a:schemeClr>
              </a:solidFill>
              <a:latin typeface="Albertus Medium" pitchFamily="34" charset="0"/>
            </a:endParaRPr>
          </a:p>
        </p:txBody>
      </p:sp>
      <p:sp>
        <p:nvSpPr>
          <p:cNvPr id="20" name="TextBox 19"/>
          <p:cNvSpPr txBox="1"/>
          <p:nvPr/>
        </p:nvSpPr>
        <p:spPr>
          <a:xfrm>
            <a:off x="612775" y="5334154"/>
            <a:ext cx="6407499" cy="400110"/>
          </a:xfrm>
          <a:prstGeom prst="rect">
            <a:avLst/>
          </a:prstGeom>
          <a:noFill/>
        </p:spPr>
        <p:txBody>
          <a:bodyPr wrap="square" rtlCol="0">
            <a:spAutoFit/>
          </a:bodyPr>
          <a:lstStyle/>
          <a:p>
            <a:r>
              <a:rPr lang="en-GB" sz="2000" dirty="0" smtClean="0">
                <a:solidFill>
                  <a:schemeClr val="accent1">
                    <a:lumMod val="50000"/>
                  </a:schemeClr>
                </a:solidFill>
                <a:latin typeface="Albertus Medium" pitchFamily="34" charset="0"/>
              </a:rPr>
              <a:t>6.  As the rods move, this makes the </a:t>
            </a:r>
            <a:r>
              <a:rPr lang="en-GB" sz="2000" b="1" dirty="0" smtClean="0">
                <a:solidFill>
                  <a:schemeClr val="accent1">
                    <a:lumMod val="50000"/>
                  </a:schemeClr>
                </a:solidFill>
                <a:latin typeface="Albertus Medium" pitchFamily="34" charset="0"/>
              </a:rPr>
              <a:t>wheels </a:t>
            </a:r>
            <a:r>
              <a:rPr lang="en-GB" sz="2000" dirty="0" smtClean="0">
                <a:solidFill>
                  <a:schemeClr val="accent1">
                    <a:lumMod val="50000"/>
                  </a:schemeClr>
                </a:solidFill>
                <a:latin typeface="Albertus Medium" pitchFamily="34" charset="0"/>
              </a:rPr>
              <a:t>turn. </a:t>
            </a:r>
            <a:endParaRPr lang="en-GB" sz="2000" dirty="0">
              <a:solidFill>
                <a:schemeClr val="accent1">
                  <a:lumMod val="50000"/>
                </a:schemeClr>
              </a:solidFill>
              <a:latin typeface="Albertus Medium" pitchFamily="34" charset="0"/>
            </a:endParaRPr>
          </a:p>
        </p:txBody>
      </p:sp>
      <p:sp>
        <p:nvSpPr>
          <p:cNvPr id="21" name="TextBox 20"/>
          <p:cNvSpPr txBox="1"/>
          <p:nvPr/>
        </p:nvSpPr>
        <p:spPr>
          <a:xfrm>
            <a:off x="612775" y="6021288"/>
            <a:ext cx="7271593" cy="400110"/>
          </a:xfrm>
          <a:prstGeom prst="rect">
            <a:avLst/>
          </a:prstGeom>
          <a:noFill/>
        </p:spPr>
        <p:txBody>
          <a:bodyPr wrap="square" rtlCol="0">
            <a:spAutoFit/>
          </a:bodyPr>
          <a:lstStyle/>
          <a:p>
            <a:r>
              <a:rPr lang="en-GB" sz="2000" dirty="0" smtClean="0">
                <a:solidFill>
                  <a:schemeClr val="accent1">
                    <a:lumMod val="50000"/>
                  </a:schemeClr>
                </a:solidFill>
                <a:latin typeface="Albertus Medium" pitchFamily="34" charset="0"/>
              </a:rPr>
              <a:t>7.  The smoke from the fire goes out through the </a:t>
            </a:r>
            <a:r>
              <a:rPr lang="en-GB" sz="2000" b="1" dirty="0" smtClean="0">
                <a:solidFill>
                  <a:schemeClr val="accent1">
                    <a:lumMod val="50000"/>
                  </a:schemeClr>
                </a:solidFill>
                <a:latin typeface="Albertus Medium" pitchFamily="34" charset="0"/>
              </a:rPr>
              <a:t>chimney</a:t>
            </a:r>
            <a:r>
              <a:rPr lang="en-GB" sz="2000" dirty="0" smtClean="0">
                <a:solidFill>
                  <a:schemeClr val="accent1">
                    <a:lumMod val="50000"/>
                  </a:schemeClr>
                </a:solidFill>
                <a:latin typeface="Albertus Medium" pitchFamily="34" charset="0"/>
              </a:rPr>
              <a:t>. </a:t>
            </a:r>
            <a:endParaRPr lang="en-GB" sz="2000" dirty="0">
              <a:solidFill>
                <a:schemeClr val="accent1">
                  <a:lumMod val="50000"/>
                </a:schemeClr>
              </a:solidFill>
              <a:latin typeface="Albertus Medium" pitchFamily="34" charset="0"/>
            </a:endParaRPr>
          </a:p>
        </p:txBody>
      </p:sp>
    </p:spTree>
    <p:extLst>
      <p:ext uri="{BB962C8B-B14F-4D97-AF65-F5344CB8AC3E}">
        <p14:creationId xmlns:p14="http://schemas.microsoft.com/office/powerpoint/2010/main" val="528951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18" grpId="0"/>
      <p:bldP spid="19" grpId="0"/>
      <p:bldP spid="20" grpId="0"/>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147248" cy="635670"/>
          </a:xfrm>
        </p:spPr>
        <p:txBody>
          <a:bodyPr>
            <a:noAutofit/>
          </a:bodyPr>
          <a:lstStyle/>
          <a:p>
            <a:r>
              <a:rPr lang="en-GB" sz="3600" u="sng" dirty="0" smtClean="0">
                <a:solidFill>
                  <a:schemeClr val="accent1">
                    <a:lumMod val="50000"/>
                  </a:schemeClr>
                </a:solidFill>
                <a:latin typeface="Albertus Medium" pitchFamily="34" charset="0"/>
              </a:rPr>
              <a:t>Steam trains</a:t>
            </a:r>
            <a:endParaRPr lang="en-GB" sz="3600" u="sng" dirty="0">
              <a:solidFill>
                <a:schemeClr val="accent1">
                  <a:lumMod val="50000"/>
                </a:schemeClr>
              </a:solidFill>
              <a:latin typeface="Albertus Medium" pitchFamily="34" charset="0"/>
            </a:endParaRPr>
          </a:p>
        </p:txBody>
      </p:sp>
      <p:sp>
        <p:nvSpPr>
          <p:cNvPr id="5" name="AutoShape 2" descr="Does a kettle boil quicker if you shake it? | New Scientis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4" descr="Does a kettle boil quicker if you shake it? | New Scientis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9" name="Picture 8"/>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5967301" y="4221088"/>
            <a:ext cx="2070884" cy="1378079"/>
          </a:xfrm>
          <a:prstGeom prst="rect">
            <a:avLst/>
          </a:prstGeom>
        </p:spPr>
      </p:pic>
      <p:pic>
        <p:nvPicPr>
          <p:cNvPr id="13" name="Picture 1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913109" y="2779471"/>
            <a:ext cx="2179269" cy="1224136"/>
          </a:xfrm>
          <a:prstGeom prst="rect">
            <a:avLst/>
          </a:prstGeom>
        </p:spPr>
      </p:pic>
      <p:pic>
        <p:nvPicPr>
          <p:cNvPr id="16" name="Picture 15"/>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910730" y="1088740"/>
            <a:ext cx="2159186" cy="1440160"/>
          </a:xfrm>
          <a:prstGeom prst="rect">
            <a:avLst/>
          </a:prstGeom>
        </p:spPr>
      </p:pic>
      <p:sp>
        <p:nvSpPr>
          <p:cNvPr id="17" name="TextBox 16"/>
          <p:cNvSpPr txBox="1"/>
          <p:nvPr/>
        </p:nvSpPr>
        <p:spPr>
          <a:xfrm>
            <a:off x="585422" y="1268760"/>
            <a:ext cx="4895329" cy="1015663"/>
          </a:xfrm>
          <a:prstGeom prst="rect">
            <a:avLst/>
          </a:prstGeom>
          <a:noFill/>
        </p:spPr>
        <p:txBody>
          <a:bodyPr wrap="square" rtlCol="0">
            <a:spAutoFit/>
          </a:bodyPr>
          <a:lstStyle/>
          <a:p>
            <a:r>
              <a:rPr lang="en-GB" sz="2000" dirty="0" smtClean="0">
                <a:solidFill>
                  <a:schemeClr val="accent1">
                    <a:lumMod val="50000"/>
                  </a:schemeClr>
                </a:solidFill>
                <a:latin typeface="Albertus Medium" pitchFamily="34" charset="0"/>
              </a:rPr>
              <a:t>Most trains built for the next 100 years were steam trains.  This old photo is of a train at Leighton Buzzard station.</a:t>
            </a:r>
            <a:endParaRPr lang="en-GB" sz="2000" dirty="0">
              <a:solidFill>
                <a:schemeClr val="accent1">
                  <a:lumMod val="50000"/>
                </a:schemeClr>
              </a:solidFill>
              <a:latin typeface="Albertus Medium" pitchFamily="34" charset="0"/>
            </a:endParaRPr>
          </a:p>
        </p:txBody>
      </p:sp>
      <p:sp>
        <p:nvSpPr>
          <p:cNvPr id="18" name="TextBox 17"/>
          <p:cNvSpPr txBox="1"/>
          <p:nvPr/>
        </p:nvSpPr>
        <p:spPr>
          <a:xfrm>
            <a:off x="612775" y="2883707"/>
            <a:ext cx="5039345" cy="1015663"/>
          </a:xfrm>
          <a:prstGeom prst="rect">
            <a:avLst/>
          </a:prstGeom>
          <a:noFill/>
        </p:spPr>
        <p:txBody>
          <a:bodyPr wrap="square" rtlCol="0">
            <a:spAutoFit/>
          </a:bodyPr>
          <a:lstStyle/>
          <a:p>
            <a:r>
              <a:rPr lang="en-GB" sz="2000" dirty="0" smtClean="0">
                <a:solidFill>
                  <a:schemeClr val="accent1">
                    <a:lumMod val="50000"/>
                  </a:schemeClr>
                </a:solidFill>
                <a:latin typeface="Albertus Medium" pitchFamily="34" charset="0"/>
              </a:rPr>
              <a:t>Some people thought that steam trains were dirty and smelly and something different was better.  Look at all the smoke!</a:t>
            </a:r>
            <a:endParaRPr lang="en-GB" sz="2000" dirty="0">
              <a:solidFill>
                <a:schemeClr val="accent1">
                  <a:lumMod val="50000"/>
                </a:schemeClr>
              </a:solidFill>
              <a:latin typeface="Albertus Medium" pitchFamily="34" charset="0"/>
            </a:endParaRPr>
          </a:p>
        </p:txBody>
      </p:sp>
      <p:sp>
        <p:nvSpPr>
          <p:cNvPr id="19" name="TextBox 18"/>
          <p:cNvSpPr txBox="1"/>
          <p:nvPr/>
        </p:nvSpPr>
        <p:spPr>
          <a:xfrm>
            <a:off x="585422" y="4248407"/>
            <a:ext cx="5039345" cy="1323439"/>
          </a:xfrm>
          <a:prstGeom prst="rect">
            <a:avLst/>
          </a:prstGeom>
          <a:noFill/>
        </p:spPr>
        <p:txBody>
          <a:bodyPr wrap="square" rtlCol="0">
            <a:spAutoFit/>
          </a:bodyPr>
          <a:lstStyle/>
          <a:p>
            <a:r>
              <a:rPr lang="en-GB" sz="2000" dirty="0" smtClean="0">
                <a:solidFill>
                  <a:schemeClr val="accent1">
                    <a:lumMod val="50000"/>
                  </a:schemeClr>
                </a:solidFill>
                <a:latin typeface="Albertus Medium" pitchFamily="34" charset="0"/>
              </a:rPr>
              <a:t>Now a lot of people like to ride on steam trains on a day out.  This is the steam railway at Leighton Buzzard.  Have you seen it?  Have you been on the steam train?</a:t>
            </a:r>
            <a:endParaRPr lang="en-GB" sz="2000" dirty="0">
              <a:solidFill>
                <a:schemeClr val="accent1">
                  <a:lumMod val="50000"/>
                </a:schemeClr>
              </a:solidFill>
              <a:latin typeface="Albertus Medium" pitchFamily="34" charset="0"/>
            </a:endParaRPr>
          </a:p>
        </p:txBody>
      </p:sp>
    </p:spTree>
    <p:extLst>
      <p:ext uri="{BB962C8B-B14F-4D97-AF65-F5344CB8AC3E}">
        <p14:creationId xmlns:p14="http://schemas.microsoft.com/office/powerpoint/2010/main" val="4279669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0-#ppt_w/2"/>
                                          </p:val>
                                        </p:tav>
                                        <p:tav tm="100000">
                                          <p:val>
                                            <p:strVal val="#ppt_x"/>
                                          </p:val>
                                        </p:tav>
                                      </p:tavLst>
                                    </p:anim>
                                    <p:anim calcmode="lin" valueType="num">
                                      <p:cBhvr additive="base">
                                        <p:cTn id="8" dur="500" fill="hold"/>
                                        <p:tgtEl>
                                          <p:spTgt spid="16"/>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0-#ppt_w/2"/>
                                          </p:val>
                                        </p:tav>
                                        <p:tav tm="100000">
                                          <p:val>
                                            <p:strVal val="#ppt_x"/>
                                          </p:val>
                                        </p:tav>
                                      </p:tavLst>
                                    </p:anim>
                                    <p:anim calcmode="lin" valueType="num">
                                      <p:cBhvr additive="base">
                                        <p:cTn id="12"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1+#ppt_w/2"/>
                                          </p:val>
                                        </p:tav>
                                        <p:tav tm="100000">
                                          <p:val>
                                            <p:strVal val="#ppt_x"/>
                                          </p:val>
                                        </p:tav>
                                      </p:tavLst>
                                    </p:anim>
                                    <p:anim calcmode="lin" valueType="num">
                                      <p:cBhvr additive="base">
                                        <p:cTn id="18" dur="500" fill="hold"/>
                                        <p:tgtEl>
                                          <p:spTgt spid="13"/>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anim calcmode="lin" valueType="num">
                                      <p:cBhvr additive="base">
                                        <p:cTn id="21" dur="500" fill="hold"/>
                                        <p:tgtEl>
                                          <p:spTgt spid="18"/>
                                        </p:tgtEl>
                                        <p:attrNameLst>
                                          <p:attrName>ppt_x</p:attrName>
                                        </p:attrNameLst>
                                      </p:cBhvr>
                                      <p:tavLst>
                                        <p:tav tm="0">
                                          <p:val>
                                            <p:strVal val="1+#ppt_w/2"/>
                                          </p:val>
                                        </p:tav>
                                        <p:tav tm="100000">
                                          <p:val>
                                            <p:strVal val="#ppt_x"/>
                                          </p:val>
                                        </p:tav>
                                      </p:tavLst>
                                    </p:anim>
                                    <p:anim calcmode="lin" valueType="num">
                                      <p:cBhvr additive="base">
                                        <p:cTn id="22"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12"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0-#ppt_w/2"/>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par>
                                <p:cTn id="29" presetID="2" presetClass="entr" presetSubtype="12"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0-#ppt_w/2"/>
                                          </p:val>
                                        </p:tav>
                                        <p:tav tm="100000">
                                          <p:val>
                                            <p:strVal val="#ppt_x"/>
                                          </p:val>
                                        </p:tav>
                                      </p:tavLst>
                                    </p:anim>
                                    <p:anim calcmode="lin" valueType="num">
                                      <p:cBhvr additive="base">
                                        <p:cTn id="3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147248" cy="635670"/>
          </a:xfrm>
        </p:spPr>
        <p:txBody>
          <a:bodyPr>
            <a:noAutofit/>
          </a:bodyPr>
          <a:lstStyle/>
          <a:p>
            <a:r>
              <a:rPr lang="en-GB" sz="3600" u="sng" dirty="0" smtClean="0">
                <a:solidFill>
                  <a:schemeClr val="accent1">
                    <a:lumMod val="50000"/>
                  </a:schemeClr>
                </a:solidFill>
                <a:latin typeface="Albertus Medium" pitchFamily="34" charset="0"/>
              </a:rPr>
              <a:t>Diesel trains</a:t>
            </a:r>
            <a:endParaRPr lang="en-GB" sz="3600" u="sng" dirty="0">
              <a:solidFill>
                <a:schemeClr val="accent1">
                  <a:lumMod val="50000"/>
                </a:schemeClr>
              </a:solidFill>
              <a:latin typeface="Albertus Medium" pitchFamily="34" charset="0"/>
            </a:endParaRPr>
          </a:p>
        </p:txBody>
      </p:sp>
      <p:sp>
        <p:nvSpPr>
          <p:cNvPr id="4" name="Text Placeholder 3"/>
          <p:cNvSpPr>
            <a:spLocks noGrp="1"/>
          </p:cNvSpPr>
          <p:nvPr>
            <p:ph type="body" sz="half" idx="2"/>
          </p:nvPr>
        </p:nvSpPr>
        <p:spPr>
          <a:xfrm>
            <a:off x="460375" y="1484784"/>
            <a:ext cx="4834880" cy="791738"/>
          </a:xfrm>
        </p:spPr>
        <p:txBody>
          <a:bodyPr>
            <a:normAutofit/>
          </a:bodyPr>
          <a:lstStyle/>
          <a:p>
            <a:r>
              <a:rPr lang="en-GB" sz="2000" dirty="0" smtClean="0">
                <a:solidFill>
                  <a:schemeClr val="accent1">
                    <a:lumMod val="50000"/>
                  </a:schemeClr>
                </a:solidFill>
                <a:latin typeface="Albertus Medium" pitchFamily="34" charset="0"/>
              </a:rPr>
              <a:t>Does your family have a car?  If you do, it probably runs on petrol or diesel.</a:t>
            </a:r>
          </a:p>
        </p:txBody>
      </p:sp>
      <p:sp>
        <p:nvSpPr>
          <p:cNvPr id="5" name="AutoShape 2" descr="Does a kettle boil quicker if you shake it? | New Scientis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4" descr="Does a kettle boil quicker if you shake it? | New Scientis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Text Placeholder 3"/>
          <p:cNvSpPr txBox="1">
            <a:spLocks/>
          </p:cNvSpPr>
          <p:nvPr/>
        </p:nvSpPr>
        <p:spPr>
          <a:xfrm>
            <a:off x="460375" y="2934795"/>
            <a:ext cx="5479777" cy="1420458"/>
          </a:xfrm>
          <a:prstGeom prst="rect">
            <a:avLst/>
          </a:prstGeom>
        </p:spPr>
        <p:txBody>
          <a:bodyPr vert="horz" lIns="91440" tIns="45720" rIns="91440" bIns="45720" rtlCol="0">
            <a:noAutofit/>
          </a:bodyPr>
          <a:lstStyle>
            <a:lvl1pPr marL="0" indent="0" algn="l" defTabSz="914400" rtl="0" eaLnBrk="1" latinLnBrk="0" hangingPunct="1">
              <a:spcBef>
                <a:spcPct val="20000"/>
              </a:spcBef>
              <a:buFont typeface="Arial" panose="020B0604020202020204"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9pPr>
          </a:lstStyle>
          <a:p>
            <a:r>
              <a:rPr lang="en-GB" sz="2000" dirty="0" smtClean="0">
                <a:solidFill>
                  <a:schemeClr val="accent1">
                    <a:lumMod val="50000"/>
                  </a:schemeClr>
                </a:solidFill>
                <a:latin typeface="Albertus Medium" pitchFamily="34" charset="0"/>
              </a:rPr>
              <a:t>The first petrol and diesel engines were invented about 150 years ago.  They were cleaner than steam engines because they didn’t use coal and safer because they didn’t get so hot.</a:t>
            </a:r>
            <a:endParaRPr lang="en-GB" sz="2000" dirty="0">
              <a:solidFill>
                <a:schemeClr val="accent1">
                  <a:lumMod val="50000"/>
                </a:schemeClr>
              </a:solidFill>
              <a:latin typeface="Albertus Medium" pitchFamily="34" charset="0"/>
            </a:endParaRPr>
          </a:p>
        </p:txBody>
      </p:sp>
      <p:pic>
        <p:nvPicPr>
          <p:cNvPr id="11" name="Picture 10"/>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734594" y="2800630"/>
            <a:ext cx="1296145" cy="1688788"/>
          </a:xfrm>
          <a:prstGeom prst="rect">
            <a:avLst/>
          </a:prstGeom>
        </p:spPr>
      </p:pic>
      <p:sp>
        <p:nvSpPr>
          <p:cNvPr id="12" name="Text Placeholder 3"/>
          <p:cNvSpPr txBox="1">
            <a:spLocks/>
          </p:cNvSpPr>
          <p:nvPr/>
        </p:nvSpPr>
        <p:spPr>
          <a:xfrm>
            <a:off x="460374" y="4899395"/>
            <a:ext cx="5158605" cy="1008112"/>
          </a:xfrm>
          <a:prstGeom prst="rect">
            <a:avLst/>
          </a:prstGeom>
        </p:spPr>
        <p:txBody>
          <a:bodyPr vert="horz" lIns="91440" tIns="45720" rIns="91440" bIns="45720" rtlCol="0">
            <a:noAutofit/>
          </a:bodyPr>
          <a:lstStyle>
            <a:lvl1pPr marL="0" indent="0" algn="l" defTabSz="914400" rtl="0" eaLnBrk="1" latinLnBrk="0" hangingPunct="1">
              <a:spcBef>
                <a:spcPct val="20000"/>
              </a:spcBef>
              <a:buFont typeface="Arial" panose="020B0604020202020204"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9pPr>
          </a:lstStyle>
          <a:p>
            <a:r>
              <a:rPr lang="en-GB" sz="2000" dirty="0" smtClean="0">
                <a:solidFill>
                  <a:schemeClr val="accent1">
                    <a:lumMod val="50000"/>
                  </a:schemeClr>
                </a:solidFill>
                <a:latin typeface="Albertus Medium" pitchFamily="34" charset="0"/>
              </a:rPr>
              <a:t>The first diesel </a:t>
            </a:r>
            <a:r>
              <a:rPr lang="en-GB" sz="2000" i="1" dirty="0" smtClean="0">
                <a:solidFill>
                  <a:schemeClr val="accent1">
                    <a:lumMod val="50000"/>
                  </a:schemeClr>
                </a:solidFill>
                <a:latin typeface="Albertus Medium" pitchFamily="34" charset="0"/>
              </a:rPr>
              <a:t>(say dee-</a:t>
            </a:r>
            <a:r>
              <a:rPr lang="en-GB" sz="2000" i="1" dirty="0" err="1" smtClean="0">
                <a:solidFill>
                  <a:schemeClr val="accent1">
                    <a:lumMod val="50000"/>
                  </a:schemeClr>
                </a:solidFill>
                <a:latin typeface="Albertus Medium" pitchFamily="34" charset="0"/>
              </a:rPr>
              <a:t>zul</a:t>
            </a:r>
            <a:r>
              <a:rPr lang="en-GB" sz="2000" i="1" dirty="0" smtClean="0">
                <a:solidFill>
                  <a:schemeClr val="accent1">
                    <a:lumMod val="50000"/>
                  </a:schemeClr>
                </a:solidFill>
                <a:latin typeface="Albertus Medium" pitchFamily="34" charset="0"/>
              </a:rPr>
              <a:t>)</a:t>
            </a:r>
            <a:r>
              <a:rPr lang="en-GB" sz="2000" dirty="0" smtClean="0">
                <a:solidFill>
                  <a:schemeClr val="accent1">
                    <a:lumMod val="50000"/>
                  </a:schemeClr>
                </a:solidFill>
                <a:latin typeface="Albertus Medium" pitchFamily="34" charset="0"/>
              </a:rPr>
              <a:t> trains were made about 100 years ago.  They were cheaper and could pull more than steam trains.</a:t>
            </a:r>
            <a:endParaRPr lang="en-GB" sz="2000" dirty="0">
              <a:solidFill>
                <a:schemeClr val="accent1">
                  <a:lumMod val="50000"/>
                </a:schemeClr>
              </a:solidFill>
              <a:latin typeface="Albertus Medium" pitchFamily="34" charset="0"/>
            </a:endParaRPr>
          </a:p>
        </p:txBody>
      </p:sp>
      <p:pic>
        <p:nvPicPr>
          <p:cNvPr id="14" name="Picture 1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221919" y="4725143"/>
            <a:ext cx="1808820" cy="1356615"/>
          </a:xfrm>
          <a:prstGeom prst="rect">
            <a:avLst/>
          </a:prstGeom>
        </p:spPr>
      </p:pic>
      <p:pic>
        <p:nvPicPr>
          <p:cNvPr id="3" name="Picture 2"/>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084167" y="1124744"/>
            <a:ext cx="1800201" cy="1199380"/>
          </a:xfrm>
          <a:prstGeom prst="rect">
            <a:avLst/>
          </a:prstGeom>
        </p:spPr>
      </p:pic>
    </p:spTree>
    <p:extLst>
      <p:ext uri="{BB962C8B-B14F-4D97-AF65-F5344CB8AC3E}">
        <p14:creationId xmlns:p14="http://schemas.microsoft.com/office/powerpoint/2010/main" val="3307749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10" grpId="0" build="p"/>
      <p:bldP spid="1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147248" cy="635670"/>
          </a:xfrm>
        </p:spPr>
        <p:txBody>
          <a:bodyPr>
            <a:noAutofit/>
          </a:bodyPr>
          <a:lstStyle/>
          <a:p>
            <a:r>
              <a:rPr lang="en-GB" sz="3600" u="sng" dirty="0" smtClean="0">
                <a:solidFill>
                  <a:schemeClr val="accent1">
                    <a:lumMod val="50000"/>
                  </a:schemeClr>
                </a:solidFill>
                <a:latin typeface="Albertus Medium" pitchFamily="34" charset="0"/>
              </a:rPr>
              <a:t>How do they work?</a:t>
            </a:r>
            <a:endParaRPr lang="en-GB" sz="3600" u="sng" dirty="0">
              <a:solidFill>
                <a:schemeClr val="accent1">
                  <a:lumMod val="50000"/>
                </a:schemeClr>
              </a:solidFill>
              <a:latin typeface="Albertus Medium" pitchFamily="34" charset="0"/>
            </a:endParaRPr>
          </a:p>
        </p:txBody>
      </p:sp>
      <p:sp>
        <p:nvSpPr>
          <p:cNvPr id="5" name="AutoShape 2" descr="Does a kettle boil quicker if you shake it? | New Scientis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4" descr="Does a kettle boil quicker if you shake it? | New Scientis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9" name="Picture 8"/>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283968" y="1115694"/>
            <a:ext cx="4474468" cy="2516888"/>
          </a:xfrm>
          <a:prstGeom prst="rect">
            <a:avLst/>
          </a:prstGeom>
        </p:spPr>
      </p:pic>
      <p:sp>
        <p:nvSpPr>
          <p:cNvPr id="15" name="TextBox 14"/>
          <p:cNvSpPr txBox="1"/>
          <p:nvPr/>
        </p:nvSpPr>
        <p:spPr>
          <a:xfrm>
            <a:off x="578107" y="1268760"/>
            <a:ext cx="3095129" cy="1015663"/>
          </a:xfrm>
          <a:prstGeom prst="rect">
            <a:avLst/>
          </a:prstGeom>
          <a:noFill/>
        </p:spPr>
        <p:txBody>
          <a:bodyPr wrap="square" rtlCol="0">
            <a:spAutoFit/>
          </a:bodyPr>
          <a:lstStyle/>
          <a:p>
            <a:r>
              <a:rPr lang="en-GB" sz="2000" dirty="0">
                <a:solidFill>
                  <a:schemeClr val="accent1">
                    <a:lumMod val="50000"/>
                  </a:schemeClr>
                </a:solidFill>
                <a:latin typeface="Albertus Medium" pitchFamily="34" charset="0"/>
              </a:rPr>
              <a:t>1</a:t>
            </a:r>
            <a:r>
              <a:rPr lang="en-GB" sz="2000" dirty="0" smtClean="0">
                <a:solidFill>
                  <a:schemeClr val="accent1">
                    <a:lumMod val="50000"/>
                  </a:schemeClr>
                </a:solidFill>
                <a:latin typeface="Albertus Medium" pitchFamily="34" charset="0"/>
              </a:rPr>
              <a:t>.  The </a:t>
            </a:r>
            <a:r>
              <a:rPr lang="en-GB" sz="2000" b="1" dirty="0" smtClean="0">
                <a:solidFill>
                  <a:schemeClr val="accent1">
                    <a:lumMod val="50000"/>
                  </a:schemeClr>
                </a:solidFill>
                <a:latin typeface="Albertus Medium" pitchFamily="34" charset="0"/>
              </a:rPr>
              <a:t>fuel</a:t>
            </a:r>
            <a:r>
              <a:rPr lang="en-GB" sz="2000" dirty="0" smtClean="0">
                <a:solidFill>
                  <a:schemeClr val="accent1">
                    <a:lumMod val="50000"/>
                  </a:schemeClr>
                </a:solidFill>
                <a:latin typeface="Albertus Medium" pitchFamily="34" charset="0"/>
              </a:rPr>
              <a:t> is kept in a big </a:t>
            </a:r>
            <a:r>
              <a:rPr lang="en-GB" sz="2000" b="1" dirty="0" smtClean="0">
                <a:solidFill>
                  <a:schemeClr val="accent1">
                    <a:lumMod val="50000"/>
                  </a:schemeClr>
                </a:solidFill>
                <a:latin typeface="Albertus Medium" pitchFamily="34" charset="0"/>
              </a:rPr>
              <a:t>tank</a:t>
            </a:r>
            <a:r>
              <a:rPr lang="en-GB" sz="2000" dirty="0" smtClean="0">
                <a:solidFill>
                  <a:schemeClr val="accent1">
                    <a:lumMod val="50000"/>
                  </a:schemeClr>
                </a:solidFill>
                <a:latin typeface="Albertus Medium" pitchFamily="34" charset="0"/>
              </a:rPr>
              <a:t> between the wheels.</a:t>
            </a:r>
            <a:endParaRPr lang="en-GB" sz="2000" dirty="0">
              <a:solidFill>
                <a:schemeClr val="accent1">
                  <a:lumMod val="50000"/>
                </a:schemeClr>
              </a:solidFill>
              <a:latin typeface="Albertus Medium" pitchFamily="34" charset="0"/>
            </a:endParaRPr>
          </a:p>
        </p:txBody>
      </p:sp>
      <p:sp>
        <p:nvSpPr>
          <p:cNvPr id="16" name="TextBox 15"/>
          <p:cNvSpPr txBox="1"/>
          <p:nvPr/>
        </p:nvSpPr>
        <p:spPr>
          <a:xfrm>
            <a:off x="590652" y="2290473"/>
            <a:ext cx="3311153" cy="1015663"/>
          </a:xfrm>
          <a:prstGeom prst="rect">
            <a:avLst/>
          </a:prstGeom>
          <a:noFill/>
        </p:spPr>
        <p:txBody>
          <a:bodyPr wrap="square" rtlCol="0">
            <a:spAutoFit/>
          </a:bodyPr>
          <a:lstStyle/>
          <a:p>
            <a:r>
              <a:rPr lang="en-GB" sz="2000" dirty="0">
                <a:solidFill>
                  <a:schemeClr val="accent1">
                    <a:lumMod val="50000"/>
                  </a:schemeClr>
                </a:solidFill>
                <a:latin typeface="Albertus Medium" pitchFamily="34" charset="0"/>
              </a:rPr>
              <a:t>2</a:t>
            </a:r>
            <a:r>
              <a:rPr lang="en-GB" sz="2000" dirty="0" smtClean="0">
                <a:solidFill>
                  <a:schemeClr val="accent1">
                    <a:lumMod val="50000"/>
                  </a:schemeClr>
                </a:solidFill>
                <a:latin typeface="Albertus Medium" pitchFamily="34" charset="0"/>
              </a:rPr>
              <a:t>.  A big pump takes the fuel from the tank to the engine.</a:t>
            </a:r>
            <a:endParaRPr lang="en-GB" sz="2000" dirty="0">
              <a:solidFill>
                <a:schemeClr val="accent1">
                  <a:lumMod val="50000"/>
                </a:schemeClr>
              </a:solidFill>
              <a:latin typeface="Albertus Medium" pitchFamily="34" charset="0"/>
            </a:endParaRPr>
          </a:p>
        </p:txBody>
      </p:sp>
      <p:sp>
        <p:nvSpPr>
          <p:cNvPr id="18" name="TextBox 17"/>
          <p:cNvSpPr txBox="1"/>
          <p:nvPr/>
        </p:nvSpPr>
        <p:spPr>
          <a:xfrm>
            <a:off x="612774" y="3741404"/>
            <a:ext cx="6983562" cy="707886"/>
          </a:xfrm>
          <a:prstGeom prst="rect">
            <a:avLst/>
          </a:prstGeom>
          <a:noFill/>
        </p:spPr>
        <p:txBody>
          <a:bodyPr wrap="square" rtlCol="0">
            <a:spAutoFit/>
          </a:bodyPr>
          <a:lstStyle/>
          <a:p>
            <a:r>
              <a:rPr lang="en-GB" sz="2000" dirty="0" smtClean="0">
                <a:solidFill>
                  <a:schemeClr val="accent1">
                    <a:lumMod val="50000"/>
                  </a:schemeClr>
                </a:solidFill>
                <a:latin typeface="Albertus Medium" pitchFamily="34" charset="0"/>
              </a:rPr>
              <a:t>3.  When the fuel is heated, it makes a </a:t>
            </a:r>
            <a:r>
              <a:rPr lang="en-GB" sz="2000" b="1" dirty="0" smtClean="0">
                <a:solidFill>
                  <a:schemeClr val="accent1">
                    <a:lumMod val="50000"/>
                  </a:schemeClr>
                </a:solidFill>
                <a:latin typeface="Albertus Medium" pitchFamily="34" charset="0"/>
              </a:rPr>
              <a:t>gas</a:t>
            </a:r>
            <a:r>
              <a:rPr lang="en-GB" sz="2000" dirty="0" smtClean="0">
                <a:solidFill>
                  <a:schemeClr val="accent1">
                    <a:lumMod val="50000"/>
                  </a:schemeClr>
                </a:solidFill>
                <a:latin typeface="Albertus Medium" pitchFamily="34" charset="0"/>
              </a:rPr>
              <a:t>, which pushes </a:t>
            </a:r>
            <a:r>
              <a:rPr lang="en-GB" sz="2000" b="1" dirty="0" smtClean="0">
                <a:solidFill>
                  <a:schemeClr val="accent1">
                    <a:lumMod val="50000"/>
                  </a:schemeClr>
                </a:solidFill>
                <a:latin typeface="Albertus Medium" pitchFamily="34" charset="0"/>
              </a:rPr>
              <a:t>pistons</a:t>
            </a:r>
            <a:r>
              <a:rPr lang="en-GB" sz="2000" dirty="0" smtClean="0">
                <a:solidFill>
                  <a:schemeClr val="accent1">
                    <a:lumMod val="50000"/>
                  </a:schemeClr>
                </a:solidFill>
                <a:latin typeface="Albertus Medium" pitchFamily="34" charset="0"/>
              </a:rPr>
              <a:t> in the engine (just like a steam train).</a:t>
            </a:r>
            <a:endParaRPr lang="en-GB" sz="2000" dirty="0">
              <a:solidFill>
                <a:schemeClr val="accent1">
                  <a:lumMod val="50000"/>
                </a:schemeClr>
              </a:solidFill>
              <a:latin typeface="Albertus Medium" pitchFamily="34" charset="0"/>
            </a:endParaRPr>
          </a:p>
        </p:txBody>
      </p:sp>
      <p:sp>
        <p:nvSpPr>
          <p:cNvPr id="19" name="TextBox 18"/>
          <p:cNvSpPr txBox="1"/>
          <p:nvPr/>
        </p:nvSpPr>
        <p:spPr>
          <a:xfrm>
            <a:off x="612775" y="4653136"/>
            <a:ext cx="6047457" cy="400110"/>
          </a:xfrm>
          <a:prstGeom prst="rect">
            <a:avLst/>
          </a:prstGeom>
          <a:noFill/>
        </p:spPr>
        <p:txBody>
          <a:bodyPr wrap="square" rtlCol="0">
            <a:spAutoFit/>
          </a:bodyPr>
          <a:lstStyle/>
          <a:p>
            <a:r>
              <a:rPr lang="en-GB" sz="2000" dirty="0" smtClean="0">
                <a:solidFill>
                  <a:schemeClr val="accent1">
                    <a:lumMod val="50000"/>
                  </a:schemeClr>
                </a:solidFill>
                <a:latin typeface="Albertus Medium" pitchFamily="34" charset="0"/>
              </a:rPr>
              <a:t>5.  These drive </a:t>
            </a:r>
            <a:r>
              <a:rPr lang="en-GB" sz="2000" b="1" dirty="0" smtClean="0">
                <a:solidFill>
                  <a:schemeClr val="accent1">
                    <a:lumMod val="50000"/>
                  </a:schemeClr>
                </a:solidFill>
                <a:latin typeface="Albertus Medium" pitchFamily="34" charset="0"/>
              </a:rPr>
              <a:t>motors</a:t>
            </a:r>
            <a:r>
              <a:rPr lang="en-GB" sz="2000" dirty="0" smtClean="0">
                <a:solidFill>
                  <a:schemeClr val="accent1">
                    <a:lumMod val="50000"/>
                  </a:schemeClr>
                </a:solidFill>
                <a:latin typeface="Albertus Medium" pitchFamily="34" charset="0"/>
              </a:rPr>
              <a:t> that make the </a:t>
            </a:r>
            <a:r>
              <a:rPr lang="en-GB" sz="2000" b="1" dirty="0" smtClean="0">
                <a:solidFill>
                  <a:schemeClr val="accent1">
                    <a:lumMod val="50000"/>
                  </a:schemeClr>
                </a:solidFill>
                <a:latin typeface="Albertus Medium" pitchFamily="34" charset="0"/>
              </a:rPr>
              <a:t>wheels</a:t>
            </a:r>
            <a:r>
              <a:rPr lang="en-GB" sz="2000" dirty="0" smtClean="0">
                <a:solidFill>
                  <a:schemeClr val="accent1">
                    <a:lumMod val="50000"/>
                  </a:schemeClr>
                </a:solidFill>
                <a:latin typeface="Albertus Medium" pitchFamily="34" charset="0"/>
              </a:rPr>
              <a:t> turn.</a:t>
            </a:r>
            <a:endParaRPr lang="en-GB" sz="2000" dirty="0">
              <a:solidFill>
                <a:schemeClr val="accent1">
                  <a:lumMod val="50000"/>
                </a:schemeClr>
              </a:solidFill>
              <a:latin typeface="Albertus Medium" pitchFamily="34" charset="0"/>
            </a:endParaRPr>
          </a:p>
        </p:txBody>
      </p:sp>
      <p:sp>
        <p:nvSpPr>
          <p:cNvPr id="20" name="TextBox 19"/>
          <p:cNvSpPr txBox="1"/>
          <p:nvPr/>
        </p:nvSpPr>
        <p:spPr>
          <a:xfrm>
            <a:off x="612775" y="5334154"/>
            <a:ext cx="6407499" cy="707886"/>
          </a:xfrm>
          <a:prstGeom prst="rect">
            <a:avLst/>
          </a:prstGeom>
          <a:noFill/>
        </p:spPr>
        <p:txBody>
          <a:bodyPr wrap="square" rtlCol="0">
            <a:spAutoFit/>
          </a:bodyPr>
          <a:lstStyle/>
          <a:p>
            <a:r>
              <a:rPr lang="en-GB" sz="2000" dirty="0" smtClean="0">
                <a:solidFill>
                  <a:schemeClr val="accent1">
                    <a:lumMod val="50000"/>
                  </a:schemeClr>
                </a:solidFill>
                <a:latin typeface="Albertus Medium" pitchFamily="34" charset="0"/>
              </a:rPr>
              <a:t>6.  All the parts can get very hot, so the train has a big fan to let cool air in.</a:t>
            </a:r>
            <a:endParaRPr lang="en-GB" sz="2000" dirty="0">
              <a:solidFill>
                <a:schemeClr val="accent1">
                  <a:lumMod val="50000"/>
                </a:schemeClr>
              </a:solidFill>
              <a:latin typeface="Albertus Medium" pitchFamily="34" charset="0"/>
            </a:endParaRPr>
          </a:p>
        </p:txBody>
      </p:sp>
    </p:spTree>
    <p:extLst>
      <p:ext uri="{BB962C8B-B14F-4D97-AF65-F5344CB8AC3E}">
        <p14:creationId xmlns:p14="http://schemas.microsoft.com/office/powerpoint/2010/main" val="2844640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8" grpId="0"/>
      <p:bldP spid="19" grpId="0"/>
      <p:bldP spid="20"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147248" cy="635670"/>
          </a:xfrm>
        </p:spPr>
        <p:txBody>
          <a:bodyPr>
            <a:noAutofit/>
          </a:bodyPr>
          <a:lstStyle/>
          <a:p>
            <a:r>
              <a:rPr lang="en-GB" sz="3600" u="sng" dirty="0" smtClean="0">
                <a:solidFill>
                  <a:schemeClr val="accent1">
                    <a:lumMod val="50000"/>
                  </a:schemeClr>
                </a:solidFill>
                <a:latin typeface="Albertus Medium" pitchFamily="34" charset="0"/>
              </a:rPr>
              <a:t>Diesel trains</a:t>
            </a:r>
            <a:endParaRPr lang="en-GB" sz="3600" u="sng" dirty="0">
              <a:solidFill>
                <a:schemeClr val="accent1">
                  <a:lumMod val="50000"/>
                </a:schemeClr>
              </a:solidFill>
              <a:latin typeface="Albertus Medium" pitchFamily="34" charset="0"/>
            </a:endParaRPr>
          </a:p>
        </p:txBody>
      </p:sp>
      <p:sp>
        <p:nvSpPr>
          <p:cNvPr id="5" name="AutoShape 2" descr="Does a kettle boil quicker if you shake it? | New Scientis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4" descr="Does a kettle boil quicker if you shake it? | New Scientis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9" name="Picture 8"/>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084024" y="4221088"/>
            <a:ext cx="1837438" cy="1378079"/>
          </a:xfrm>
          <a:prstGeom prst="rect">
            <a:avLst/>
          </a:prstGeom>
        </p:spPr>
      </p:pic>
      <p:pic>
        <p:nvPicPr>
          <p:cNvPr id="13" name="Picture 12"/>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082969" y="2779471"/>
            <a:ext cx="1839548" cy="1224136"/>
          </a:xfrm>
          <a:prstGeom prst="rect">
            <a:avLst/>
          </a:prstGeom>
        </p:spPr>
      </p:pic>
      <p:sp>
        <p:nvSpPr>
          <p:cNvPr id="17" name="TextBox 16"/>
          <p:cNvSpPr txBox="1"/>
          <p:nvPr/>
        </p:nvSpPr>
        <p:spPr>
          <a:xfrm>
            <a:off x="585422" y="1268760"/>
            <a:ext cx="4895329" cy="1015663"/>
          </a:xfrm>
          <a:prstGeom prst="rect">
            <a:avLst/>
          </a:prstGeom>
          <a:noFill/>
        </p:spPr>
        <p:txBody>
          <a:bodyPr wrap="square" rtlCol="0">
            <a:spAutoFit/>
          </a:bodyPr>
          <a:lstStyle/>
          <a:p>
            <a:r>
              <a:rPr lang="en-GB" sz="2000" dirty="0" smtClean="0">
                <a:solidFill>
                  <a:schemeClr val="accent1">
                    <a:lumMod val="50000"/>
                  </a:schemeClr>
                </a:solidFill>
                <a:latin typeface="Albertus Medium" pitchFamily="34" charset="0"/>
              </a:rPr>
              <a:t>Lots of diesel trains still run now.  This one is pulling a heavy train through Leighton Buzzard.</a:t>
            </a:r>
            <a:endParaRPr lang="en-GB" sz="2000" dirty="0">
              <a:solidFill>
                <a:schemeClr val="accent1">
                  <a:lumMod val="50000"/>
                </a:schemeClr>
              </a:solidFill>
              <a:latin typeface="Albertus Medium" pitchFamily="34" charset="0"/>
            </a:endParaRPr>
          </a:p>
        </p:txBody>
      </p:sp>
      <p:sp>
        <p:nvSpPr>
          <p:cNvPr id="18" name="TextBox 17"/>
          <p:cNvSpPr txBox="1"/>
          <p:nvPr/>
        </p:nvSpPr>
        <p:spPr>
          <a:xfrm>
            <a:off x="612775" y="2883707"/>
            <a:ext cx="5039345" cy="707886"/>
          </a:xfrm>
          <a:prstGeom prst="rect">
            <a:avLst/>
          </a:prstGeom>
          <a:noFill/>
        </p:spPr>
        <p:txBody>
          <a:bodyPr wrap="square" rtlCol="0">
            <a:spAutoFit/>
          </a:bodyPr>
          <a:lstStyle/>
          <a:p>
            <a:r>
              <a:rPr lang="en-GB" sz="2000" dirty="0" smtClean="0">
                <a:solidFill>
                  <a:schemeClr val="accent1">
                    <a:lumMod val="50000"/>
                  </a:schemeClr>
                </a:solidFill>
                <a:latin typeface="Albertus Medium" pitchFamily="34" charset="0"/>
              </a:rPr>
              <a:t>Some diesel trains are very strong.  Look at how long this train is.</a:t>
            </a:r>
            <a:endParaRPr lang="en-GB" sz="2000" dirty="0">
              <a:solidFill>
                <a:schemeClr val="accent1">
                  <a:lumMod val="50000"/>
                </a:schemeClr>
              </a:solidFill>
              <a:latin typeface="Albertus Medium" pitchFamily="34" charset="0"/>
            </a:endParaRPr>
          </a:p>
        </p:txBody>
      </p:sp>
      <p:sp>
        <p:nvSpPr>
          <p:cNvPr id="19" name="TextBox 18"/>
          <p:cNvSpPr txBox="1"/>
          <p:nvPr/>
        </p:nvSpPr>
        <p:spPr>
          <a:xfrm>
            <a:off x="596825" y="4556184"/>
            <a:ext cx="5039345" cy="707886"/>
          </a:xfrm>
          <a:prstGeom prst="rect">
            <a:avLst/>
          </a:prstGeom>
          <a:noFill/>
        </p:spPr>
        <p:txBody>
          <a:bodyPr wrap="square" rtlCol="0">
            <a:spAutoFit/>
          </a:bodyPr>
          <a:lstStyle/>
          <a:p>
            <a:r>
              <a:rPr lang="en-GB" sz="2000" dirty="0" smtClean="0">
                <a:solidFill>
                  <a:schemeClr val="accent1">
                    <a:lumMod val="50000"/>
                  </a:schemeClr>
                </a:solidFill>
                <a:latin typeface="Albertus Medium" pitchFamily="34" charset="0"/>
              </a:rPr>
              <a:t>Have you heard about </a:t>
            </a:r>
            <a:r>
              <a:rPr lang="en-GB" sz="2000" b="1" dirty="0" smtClean="0">
                <a:solidFill>
                  <a:schemeClr val="accent1">
                    <a:lumMod val="50000"/>
                  </a:schemeClr>
                </a:solidFill>
                <a:latin typeface="Albertus Medium" pitchFamily="34" charset="0"/>
              </a:rPr>
              <a:t>fossil fuels</a:t>
            </a:r>
            <a:r>
              <a:rPr lang="en-GB" sz="2000" dirty="0" smtClean="0">
                <a:solidFill>
                  <a:schemeClr val="accent1">
                    <a:lumMod val="50000"/>
                  </a:schemeClr>
                </a:solidFill>
                <a:latin typeface="Albertus Medium" pitchFamily="34" charset="0"/>
              </a:rPr>
              <a:t>?  Burning lots of oil isn’t good for the environment.</a:t>
            </a:r>
            <a:endParaRPr lang="en-GB" sz="2000" dirty="0">
              <a:solidFill>
                <a:schemeClr val="accent1">
                  <a:lumMod val="50000"/>
                </a:schemeClr>
              </a:solidFill>
              <a:latin typeface="Albertus Medium" pitchFamily="34" charset="0"/>
            </a:endParaRPr>
          </a:p>
        </p:txBody>
      </p:sp>
      <p:pic>
        <p:nvPicPr>
          <p:cNvPr id="3" name="Picture 2" descr="Flickriver: Photoset 'GBRf' by AndrewHAs - Google Chrome"/>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5912846" y="1088740"/>
            <a:ext cx="2204347" cy="1446054"/>
          </a:xfrm>
          <a:prstGeom prst="rect">
            <a:avLst/>
          </a:prstGeom>
        </p:spPr>
      </p:pic>
    </p:spTree>
    <p:extLst>
      <p:ext uri="{BB962C8B-B14F-4D97-AF65-F5344CB8AC3E}">
        <p14:creationId xmlns:p14="http://schemas.microsoft.com/office/powerpoint/2010/main" val="3559043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0-#ppt_w/2"/>
                                          </p:val>
                                        </p:tav>
                                        <p:tav tm="100000">
                                          <p:val>
                                            <p:strVal val="#ppt_x"/>
                                          </p:val>
                                        </p:tav>
                                      </p:tavLst>
                                    </p:anim>
                                    <p:anim calcmode="lin" valueType="num">
                                      <p:cBhvr additive="base">
                                        <p:cTn id="8" dur="500" fill="hold"/>
                                        <p:tgtEl>
                                          <p:spTgt spid="17"/>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0-#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1+#ppt_w/2"/>
                                          </p:val>
                                        </p:tav>
                                        <p:tav tm="100000">
                                          <p:val>
                                            <p:strVal val="#ppt_x"/>
                                          </p:val>
                                        </p:tav>
                                      </p:tavLst>
                                    </p:anim>
                                    <p:anim calcmode="lin" valueType="num">
                                      <p:cBhvr additive="base">
                                        <p:cTn id="18" dur="500" fill="hold"/>
                                        <p:tgtEl>
                                          <p:spTgt spid="13"/>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anim calcmode="lin" valueType="num">
                                      <p:cBhvr additive="base">
                                        <p:cTn id="21" dur="500" fill="hold"/>
                                        <p:tgtEl>
                                          <p:spTgt spid="18"/>
                                        </p:tgtEl>
                                        <p:attrNameLst>
                                          <p:attrName>ppt_x</p:attrName>
                                        </p:attrNameLst>
                                      </p:cBhvr>
                                      <p:tavLst>
                                        <p:tav tm="0">
                                          <p:val>
                                            <p:strVal val="1+#ppt_w/2"/>
                                          </p:val>
                                        </p:tav>
                                        <p:tav tm="100000">
                                          <p:val>
                                            <p:strVal val="#ppt_x"/>
                                          </p:val>
                                        </p:tav>
                                      </p:tavLst>
                                    </p:anim>
                                    <p:anim calcmode="lin" valueType="num">
                                      <p:cBhvr additive="base">
                                        <p:cTn id="22"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6"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1+#ppt_w/2"/>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par>
                                <p:cTn id="29" presetID="2" presetClass="entr" presetSubtype="6"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1+#ppt_w/2"/>
                                          </p:val>
                                        </p:tav>
                                        <p:tav tm="100000">
                                          <p:val>
                                            <p:strVal val="#ppt_x"/>
                                          </p:val>
                                        </p:tav>
                                      </p:tavLst>
                                    </p:anim>
                                    <p:anim calcmode="lin" valueType="num">
                                      <p:cBhvr additive="base">
                                        <p:cTn id="3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147248" cy="635670"/>
          </a:xfrm>
        </p:spPr>
        <p:txBody>
          <a:bodyPr>
            <a:noAutofit/>
          </a:bodyPr>
          <a:lstStyle/>
          <a:p>
            <a:r>
              <a:rPr lang="en-GB" sz="3600" u="sng" dirty="0" smtClean="0">
                <a:solidFill>
                  <a:schemeClr val="accent1">
                    <a:lumMod val="50000"/>
                  </a:schemeClr>
                </a:solidFill>
                <a:latin typeface="Albertus Medium" pitchFamily="34" charset="0"/>
              </a:rPr>
              <a:t>Electric trains</a:t>
            </a:r>
            <a:endParaRPr lang="en-GB" sz="3600" u="sng" dirty="0">
              <a:solidFill>
                <a:schemeClr val="accent1">
                  <a:lumMod val="50000"/>
                </a:schemeClr>
              </a:solidFill>
              <a:latin typeface="Albertus Medium" pitchFamily="34" charset="0"/>
            </a:endParaRPr>
          </a:p>
        </p:txBody>
      </p:sp>
      <p:sp>
        <p:nvSpPr>
          <p:cNvPr id="4" name="Text Placeholder 3"/>
          <p:cNvSpPr>
            <a:spLocks noGrp="1"/>
          </p:cNvSpPr>
          <p:nvPr>
            <p:ph type="body" sz="half" idx="2"/>
          </p:nvPr>
        </p:nvSpPr>
        <p:spPr>
          <a:xfrm>
            <a:off x="460375" y="1484784"/>
            <a:ext cx="4834880" cy="504056"/>
          </a:xfrm>
        </p:spPr>
        <p:txBody>
          <a:bodyPr>
            <a:normAutofit/>
          </a:bodyPr>
          <a:lstStyle/>
          <a:p>
            <a:r>
              <a:rPr lang="en-GB" sz="2000" dirty="0" smtClean="0">
                <a:solidFill>
                  <a:schemeClr val="accent1">
                    <a:lumMod val="50000"/>
                  </a:schemeClr>
                </a:solidFill>
                <a:latin typeface="Albertus Medium" pitchFamily="34" charset="0"/>
              </a:rPr>
              <a:t>A lot of trains now run on electricity.</a:t>
            </a:r>
          </a:p>
        </p:txBody>
      </p:sp>
      <p:sp>
        <p:nvSpPr>
          <p:cNvPr id="5" name="AutoShape 2" descr="Does a kettle boil quicker if you shake it? | New Scientis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4" descr="Does a kettle boil quicker if you shake it? | New Scientis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Text Placeholder 3"/>
          <p:cNvSpPr txBox="1">
            <a:spLocks/>
          </p:cNvSpPr>
          <p:nvPr/>
        </p:nvSpPr>
        <p:spPr>
          <a:xfrm>
            <a:off x="460375" y="3145893"/>
            <a:ext cx="5479777" cy="998261"/>
          </a:xfrm>
          <a:prstGeom prst="rect">
            <a:avLst/>
          </a:prstGeom>
        </p:spPr>
        <p:txBody>
          <a:bodyPr vert="horz" lIns="91440" tIns="45720" rIns="91440" bIns="45720" rtlCol="0">
            <a:noAutofit/>
          </a:bodyPr>
          <a:lstStyle>
            <a:lvl1pPr marL="0" indent="0" algn="l" defTabSz="914400" rtl="0" eaLnBrk="1" latinLnBrk="0" hangingPunct="1">
              <a:spcBef>
                <a:spcPct val="20000"/>
              </a:spcBef>
              <a:buFont typeface="Arial" panose="020B0604020202020204"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9pPr>
          </a:lstStyle>
          <a:p>
            <a:r>
              <a:rPr lang="en-GB" sz="2000" dirty="0" smtClean="0">
                <a:solidFill>
                  <a:schemeClr val="accent1">
                    <a:lumMod val="50000"/>
                  </a:schemeClr>
                </a:solidFill>
                <a:latin typeface="Albertus Medium" pitchFamily="34" charset="0"/>
              </a:rPr>
              <a:t>Electric trains don’t burn any fuel or give off any smoke.  The are the most clean and most quiet sort of train.</a:t>
            </a:r>
            <a:endParaRPr lang="en-GB" sz="2000" dirty="0">
              <a:solidFill>
                <a:schemeClr val="accent1">
                  <a:lumMod val="50000"/>
                </a:schemeClr>
              </a:solidFill>
              <a:latin typeface="Albertus Medium" pitchFamily="34" charset="0"/>
            </a:endParaRPr>
          </a:p>
        </p:txBody>
      </p:sp>
      <p:pic>
        <p:nvPicPr>
          <p:cNvPr id="11" name="Picture 10"/>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288785" y="2958496"/>
            <a:ext cx="1748356" cy="1373053"/>
          </a:xfrm>
          <a:prstGeom prst="rect">
            <a:avLst/>
          </a:prstGeom>
        </p:spPr>
      </p:pic>
      <p:sp>
        <p:nvSpPr>
          <p:cNvPr id="12" name="Text Placeholder 3"/>
          <p:cNvSpPr txBox="1">
            <a:spLocks/>
          </p:cNvSpPr>
          <p:nvPr/>
        </p:nvSpPr>
        <p:spPr>
          <a:xfrm>
            <a:off x="460374" y="5259936"/>
            <a:ext cx="5158605" cy="689845"/>
          </a:xfrm>
          <a:prstGeom prst="rect">
            <a:avLst/>
          </a:prstGeom>
        </p:spPr>
        <p:txBody>
          <a:bodyPr vert="horz" lIns="91440" tIns="45720" rIns="91440" bIns="45720" rtlCol="0">
            <a:noAutofit/>
          </a:bodyPr>
          <a:lstStyle>
            <a:lvl1pPr marL="0" indent="0" algn="l" defTabSz="914400" rtl="0" eaLnBrk="1" latinLnBrk="0" hangingPunct="1">
              <a:spcBef>
                <a:spcPct val="20000"/>
              </a:spcBef>
              <a:buFont typeface="Arial" panose="020B0604020202020204"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9pPr>
          </a:lstStyle>
          <a:p>
            <a:r>
              <a:rPr lang="en-GB" sz="2000" dirty="0" smtClean="0">
                <a:solidFill>
                  <a:schemeClr val="accent1">
                    <a:lumMod val="50000"/>
                  </a:schemeClr>
                </a:solidFill>
                <a:latin typeface="Albertus Medium" pitchFamily="34" charset="0"/>
              </a:rPr>
              <a:t>What things can you think of at home or school that use electricity?</a:t>
            </a:r>
            <a:endParaRPr lang="en-GB" sz="2000" dirty="0">
              <a:solidFill>
                <a:schemeClr val="accent1">
                  <a:lumMod val="50000"/>
                </a:schemeClr>
              </a:solidFill>
              <a:latin typeface="Albertus Medium" pitchFamily="34" charset="0"/>
            </a:endParaRPr>
          </a:p>
        </p:txBody>
      </p:sp>
      <p:pic>
        <p:nvPicPr>
          <p:cNvPr id="14" name="Picture 13"/>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080469" y="4756385"/>
            <a:ext cx="1735590" cy="1696949"/>
          </a:xfrm>
          <a:prstGeom prst="rect">
            <a:avLst/>
          </a:prstGeom>
        </p:spPr>
      </p:pic>
      <p:pic>
        <p:nvPicPr>
          <p:cNvPr id="3" name="Picture 2"/>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508104" y="1128460"/>
            <a:ext cx="2880321" cy="1223905"/>
          </a:xfrm>
          <a:prstGeom prst="rect">
            <a:avLst/>
          </a:prstGeom>
        </p:spPr>
      </p:pic>
    </p:spTree>
    <p:extLst>
      <p:ext uri="{BB962C8B-B14F-4D97-AF65-F5344CB8AC3E}">
        <p14:creationId xmlns:p14="http://schemas.microsoft.com/office/powerpoint/2010/main" val="2772231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0-#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1+#ppt_w/2"/>
                                          </p:val>
                                        </p:tav>
                                        <p:tav tm="100000">
                                          <p:val>
                                            <p:strVal val="#ppt_x"/>
                                          </p:val>
                                        </p:tav>
                                      </p:tavLst>
                                    </p:anim>
                                    <p:anim calcmode="lin" valueType="num">
                                      <p:cBhvr additive="base">
                                        <p:cTn id="18" dur="500" fill="hold"/>
                                        <p:tgtEl>
                                          <p:spTgt spid="10"/>
                                        </p:tgtEl>
                                        <p:attrNameLst>
                                          <p:attrName>ppt_y</p:attrName>
                                        </p:attrNameLst>
                                      </p:cBhvr>
                                      <p:tavLst>
                                        <p:tav tm="0">
                                          <p:val>
                                            <p:strVal val="#ppt_y"/>
                                          </p:val>
                                        </p:tav>
                                        <p:tav tm="100000">
                                          <p:val>
                                            <p:strVal val="#ppt_y"/>
                                          </p:val>
                                        </p:tav>
                                      </p:tavLst>
                                    </p:anim>
                                  </p:childTnLst>
                                </p:cTn>
                              </p:par>
                              <p:par>
                                <p:cTn id="19" presetID="2" presetClass="entr" presetSubtype="2"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additive="base">
                                        <p:cTn id="21" dur="500" fill="hold"/>
                                        <p:tgtEl>
                                          <p:spTgt spid="11"/>
                                        </p:tgtEl>
                                        <p:attrNameLst>
                                          <p:attrName>ppt_x</p:attrName>
                                        </p:attrNameLst>
                                      </p:cBhvr>
                                      <p:tavLst>
                                        <p:tav tm="0">
                                          <p:val>
                                            <p:strVal val="1+#ppt_w/2"/>
                                          </p:val>
                                        </p:tav>
                                        <p:tav tm="100000">
                                          <p:val>
                                            <p:strVal val="#ppt_x"/>
                                          </p:val>
                                        </p:tav>
                                      </p:tavLst>
                                    </p:anim>
                                    <p:anim calcmode="lin" valueType="num">
                                      <p:cBhvr additive="base">
                                        <p:cTn id="22"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ppt_x"/>
                                          </p:val>
                                        </p:tav>
                                        <p:tav tm="100000">
                                          <p:val>
                                            <p:strVal val="#ppt_x"/>
                                          </p:val>
                                        </p:tav>
                                      </p:tavLst>
                                    </p:anim>
                                    <p:anim calcmode="lin" valueType="num">
                                      <p:cBhvr additive="base">
                                        <p:cTn id="28" dur="500" fill="hold"/>
                                        <p:tgtEl>
                                          <p:spTgt spid="12"/>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10"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147248" cy="635670"/>
          </a:xfrm>
        </p:spPr>
        <p:txBody>
          <a:bodyPr>
            <a:noAutofit/>
          </a:bodyPr>
          <a:lstStyle/>
          <a:p>
            <a:r>
              <a:rPr lang="en-GB" sz="3600" u="sng" dirty="0" smtClean="0">
                <a:solidFill>
                  <a:schemeClr val="accent1">
                    <a:lumMod val="50000"/>
                  </a:schemeClr>
                </a:solidFill>
                <a:latin typeface="Albertus Medium" pitchFamily="34" charset="0"/>
              </a:rPr>
              <a:t>How do they work?</a:t>
            </a:r>
            <a:endParaRPr lang="en-GB" sz="3600" u="sng" dirty="0">
              <a:solidFill>
                <a:schemeClr val="accent1">
                  <a:lumMod val="50000"/>
                </a:schemeClr>
              </a:solidFill>
              <a:latin typeface="Albertus Medium" pitchFamily="34" charset="0"/>
            </a:endParaRPr>
          </a:p>
        </p:txBody>
      </p:sp>
      <p:sp>
        <p:nvSpPr>
          <p:cNvPr id="5" name="AutoShape 2" descr="Does a kettle boil quicker if you shake it? | New Scientis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4" descr="Does a kettle boil quicker if you shake it? | New Scientis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9" name="Picture 8"/>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283968" y="1308625"/>
            <a:ext cx="4474468" cy="2131025"/>
          </a:xfrm>
          <a:prstGeom prst="rect">
            <a:avLst/>
          </a:prstGeom>
        </p:spPr>
      </p:pic>
      <p:sp>
        <p:nvSpPr>
          <p:cNvPr id="15" name="TextBox 14"/>
          <p:cNvSpPr txBox="1"/>
          <p:nvPr/>
        </p:nvSpPr>
        <p:spPr>
          <a:xfrm>
            <a:off x="578107" y="1268760"/>
            <a:ext cx="3095129" cy="707886"/>
          </a:xfrm>
          <a:prstGeom prst="rect">
            <a:avLst/>
          </a:prstGeom>
          <a:noFill/>
        </p:spPr>
        <p:txBody>
          <a:bodyPr wrap="square" rtlCol="0">
            <a:spAutoFit/>
          </a:bodyPr>
          <a:lstStyle/>
          <a:p>
            <a:r>
              <a:rPr lang="en-GB" sz="2000" dirty="0">
                <a:solidFill>
                  <a:schemeClr val="accent1">
                    <a:lumMod val="50000"/>
                  </a:schemeClr>
                </a:solidFill>
                <a:latin typeface="Albertus Medium" pitchFamily="34" charset="0"/>
              </a:rPr>
              <a:t>1</a:t>
            </a:r>
            <a:r>
              <a:rPr lang="en-GB" sz="2000" dirty="0" smtClean="0">
                <a:solidFill>
                  <a:schemeClr val="accent1">
                    <a:lumMod val="50000"/>
                  </a:schemeClr>
                </a:solidFill>
                <a:latin typeface="Albertus Medium" pitchFamily="34" charset="0"/>
              </a:rPr>
              <a:t>.  The electricity runs in wires above the train. </a:t>
            </a:r>
            <a:endParaRPr lang="en-GB" sz="2000" dirty="0">
              <a:solidFill>
                <a:schemeClr val="accent1">
                  <a:lumMod val="50000"/>
                </a:schemeClr>
              </a:solidFill>
              <a:latin typeface="Albertus Medium" pitchFamily="34" charset="0"/>
            </a:endParaRPr>
          </a:p>
        </p:txBody>
      </p:sp>
      <p:sp>
        <p:nvSpPr>
          <p:cNvPr id="16" name="TextBox 15"/>
          <p:cNvSpPr txBox="1"/>
          <p:nvPr/>
        </p:nvSpPr>
        <p:spPr>
          <a:xfrm>
            <a:off x="590652" y="2290473"/>
            <a:ext cx="3311153" cy="1015663"/>
          </a:xfrm>
          <a:prstGeom prst="rect">
            <a:avLst/>
          </a:prstGeom>
          <a:noFill/>
        </p:spPr>
        <p:txBody>
          <a:bodyPr wrap="square" rtlCol="0">
            <a:spAutoFit/>
          </a:bodyPr>
          <a:lstStyle/>
          <a:p>
            <a:r>
              <a:rPr lang="en-GB" sz="2000" dirty="0">
                <a:solidFill>
                  <a:schemeClr val="accent1">
                    <a:lumMod val="50000"/>
                  </a:schemeClr>
                </a:solidFill>
                <a:latin typeface="Albertus Medium" pitchFamily="34" charset="0"/>
              </a:rPr>
              <a:t>2</a:t>
            </a:r>
            <a:r>
              <a:rPr lang="en-GB" sz="2000" dirty="0" smtClean="0">
                <a:solidFill>
                  <a:schemeClr val="accent1">
                    <a:lumMod val="50000"/>
                  </a:schemeClr>
                </a:solidFill>
                <a:latin typeface="Albertus Medium" pitchFamily="34" charset="0"/>
              </a:rPr>
              <a:t>.  The electricity runs into the train using a </a:t>
            </a:r>
            <a:r>
              <a:rPr lang="en-GB" sz="2000" b="1" dirty="0" smtClean="0">
                <a:solidFill>
                  <a:schemeClr val="accent1">
                    <a:lumMod val="50000"/>
                  </a:schemeClr>
                </a:solidFill>
                <a:latin typeface="Albertus Medium" pitchFamily="34" charset="0"/>
              </a:rPr>
              <a:t>pantograph</a:t>
            </a:r>
            <a:r>
              <a:rPr lang="en-GB" sz="2000" dirty="0">
                <a:solidFill>
                  <a:schemeClr val="accent1">
                    <a:lumMod val="50000"/>
                  </a:schemeClr>
                </a:solidFill>
                <a:latin typeface="Albertus Medium" pitchFamily="34" charset="0"/>
              </a:rPr>
              <a:t> </a:t>
            </a:r>
            <a:r>
              <a:rPr lang="en-GB" sz="2000" i="1" dirty="0" smtClean="0">
                <a:solidFill>
                  <a:schemeClr val="accent1">
                    <a:lumMod val="50000"/>
                  </a:schemeClr>
                </a:solidFill>
                <a:latin typeface="Albertus Medium" pitchFamily="34" charset="0"/>
              </a:rPr>
              <a:t>(say pan-toe-</a:t>
            </a:r>
            <a:r>
              <a:rPr lang="en-GB" sz="2000" i="1" dirty="0" err="1" smtClean="0">
                <a:solidFill>
                  <a:schemeClr val="accent1">
                    <a:lumMod val="50000"/>
                  </a:schemeClr>
                </a:solidFill>
                <a:latin typeface="Albertus Medium" pitchFamily="34" charset="0"/>
              </a:rPr>
              <a:t>graf</a:t>
            </a:r>
            <a:r>
              <a:rPr lang="en-GB" sz="2000" i="1" dirty="0" smtClean="0">
                <a:solidFill>
                  <a:schemeClr val="accent1">
                    <a:lumMod val="50000"/>
                  </a:schemeClr>
                </a:solidFill>
                <a:latin typeface="Albertus Medium" pitchFamily="34" charset="0"/>
              </a:rPr>
              <a:t>).</a:t>
            </a:r>
            <a:endParaRPr lang="en-GB" sz="2000" dirty="0">
              <a:solidFill>
                <a:schemeClr val="accent1">
                  <a:lumMod val="50000"/>
                </a:schemeClr>
              </a:solidFill>
              <a:latin typeface="Albertus Medium" pitchFamily="34" charset="0"/>
            </a:endParaRPr>
          </a:p>
        </p:txBody>
      </p:sp>
      <p:sp>
        <p:nvSpPr>
          <p:cNvPr id="18" name="TextBox 17"/>
          <p:cNvSpPr txBox="1"/>
          <p:nvPr/>
        </p:nvSpPr>
        <p:spPr>
          <a:xfrm>
            <a:off x="612775" y="3632582"/>
            <a:ext cx="6983562" cy="400110"/>
          </a:xfrm>
          <a:prstGeom prst="rect">
            <a:avLst/>
          </a:prstGeom>
          <a:noFill/>
        </p:spPr>
        <p:txBody>
          <a:bodyPr wrap="square" rtlCol="0">
            <a:spAutoFit/>
          </a:bodyPr>
          <a:lstStyle/>
          <a:p>
            <a:r>
              <a:rPr lang="en-GB" sz="2000" dirty="0" smtClean="0">
                <a:solidFill>
                  <a:schemeClr val="accent1">
                    <a:lumMod val="50000"/>
                  </a:schemeClr>
                </a:solidFill>
                <a:latin typeface="Albertus Medium" pitchFamily="34" charset="0"/>
              </a:rPr>
              <a:t>3.  The electricity makes motors turn.</a:t>
            </a:r>
            <a:endParaRPr lang="en-GB" sz="2000" dirty="0">
              <a:solidFill>
                <a:schemeClr val="accent1">
                  <a:lumMod val="50000"/>
                </a:schemeClr>
              </a:solidFill>
              <a:latin typeface="Albertus Medium" pitchFamily="34" charset="0"/>
            </a:endParaRPr>
          </a:p>
        </p:txBody>
      </p:sp>
      <p:sp>
        <p:nvSpPr>
          <p:cNvPr id="19" name="TextBox 18"/>
          <p:cNvSpPr txBox="1"/>
          <p:nvPr/>
        </p:nvSpPr>
        <p:spPr>
          <a:xfrm>
            <a:off x="612775" y="4223326"/>
            <a:ext cx="6047457" cy="400110"/>
          </a:xfrm>
          <a:prstGeom prst="rect">
            <a:avLst/>
          </a:prstGeom>
          <a:noFill/>
        </p:spPr>
        <p:txBody>
          <a:bodyPr wrap="square" rtlCol="0">
            <a:spAutoFit/>
          </a:bodyPr>
          <a:lstStyle/>
          <a:p>
            <a:r>
              <a:rPr lang="en-GB" sz="2000" dirty="0" smtClean="0">
                <a:solidFill>
                  <a:schemeClr val="accent1">
                    <a:lumMod val="50000"/>
                  </a:schemeClr>
                </a:solidFill>
                <a:latin typeface="Albertus Medium" pitchFamily="34" charset="0"/>
              </a:rPr>
              <a:t>4.  The </a:t>
            </a:r>
            <a:r>
              <a:rPr lang="en-GB" sz="2000" b="1" dirty="0" smtClean="0">
                <a:solidFill>
                  <a:schemeClr val="accent1">
                    <a:lumMod val="50000"/>
                  </a:schemeClr>
                </a:solidFill>
                <a:latin typeface="Albertus Medium" pitchFamily="34" charset="0"/>
              </a:rPr>
              <a:t>motors</a:t>
            </a:r>
            <a:r>
              <a:rPr lang="en-GB" sz="2000" dirty="0" smtClean="0">
                <a:solidFill>
                  <a:schemeClr val="accent1">
                    <a:lumMod val="50000"/>
                  </a:schemeClr>
                </a:solidFill>
                <a:latin typeface="Albertus Medium" pitchFamily="34" charset="0"/>
              </a:rPr>
              <a:t> turn the </a:t>
            </a:r>
            <a:r>
              <a:rPr lang="en-GB" sz="2000" b="1" dirty="0" smtClean="0">
                <a:solidFill>
                  <a:schemeClr val="accent1">
                    <a:lumMod val="50000"/>
                  </a:schemeClr>
                </a:solidFill>
                <a:latin typeface="Albertus Medium" pitchFamily="34" charset="0"/>
              </a:rPr>
              <a:t>wheels</a:t>
            </a:r>
            <a:r>
              <a:rPr lang="en-GB" sz="2000" dirty="0" smtClean="0">
                <a:solidFill>
                  <a:schemeClr val="accent1">
                    <a:lumMod val="50000"/>
                  </a:schemeClr>
                </a:solidFill>
                <a:latin typeface="Albertus Medium" pitchFamily="34" charset="0"/>
              </a:rPr>
              <a:t> and the train moves.</a:t>
            </a:r>
            <a:endParaRPr lang="en-GB" sz="2000" dirty="0">
              <a:solidFill>
                <a:schemeClr val="accent1">
                  <a:lumMod val="50000"/>
                </a:schemeClr>
              </a:solidFill>
              <a:latin typeface="Albertus Medium" pitchFamily="34" charset="0"/>
            </a:endParaRPr>
          </a:p>
        </p:txBody>
      </p:sp>
      <p:sp>
        <p:nvSpPr>
          <p:cNvPr id="20" name="TextBox 19"/>
          <p:cNvSpPr txBox="1"/>
          <p:nvPr/>
        </p:nvSpPr>
        <p:spPr>
          <a:xfrm>
            <a:off x="612775" y="5334154"/>
            <a:ext cx="6407499" cy="1015663"/>
          </a:xfrm>
          <a:prstGeom prst="rect">
            <a:avLst/>
          </a:prstGeom>
          <a:noFill/>
        </p:spPr>
        <p:txBody>
          <a:bodyPr wrap="square" rtlCol="0">
            <a:spAutoFit/>
          </a:bodyPr>
          <a:lstStyle/>
          <a:p>
            <a:r>
              <a:rPr lang="en-GB" sz="2000" dirty="0" smtClean="0">
                <a:solidFill>
                  <a:schemeClr val="accent1">
                    <a:lumMod val="50000"/>
                  </a:schemeClr>
                </a:solidFill>
                <a:latin typeface="Albertus Medium" pitchFamily="34" charset="0"/>
              </a:rPr>
              <a:t>Sometimes, the electricity comes from a rail on the ground, under the train.  The London Underground uses this – never walk on train tracks.</a:t>
            </a:r>
            <a:endParaRPr lang="en-GB" sz="2000" dirty="0">
              <a:solidFill>
                <a:schemeClr val="accent1">
                  <a:lumMod val="50000"/>
                </a:schemeClr>
              </a:solidFill>
              <a:latin typeface="Albertus Medium" pitchFamily="34" charset="0"/>
            </a:endParaRPr>
          </a:p>
        </p:txBody>
      </p:sp>
      <p:pic>
        <p:nvPicPr>
          <p:cNvPr id="3" name="Picture 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164288" y="5389235"/>
            <a:ext cx="1632068" cy="905499"/>
          </a:xfrm>
          <a:prstGeom prst="rect">
            <a:avLst/>
          </a:prstGeom>
        </p:spPr>
      </p:pic>
    </p:spTree>
    <p:extLst>
      <p:ext uri="{BB962C8B-B14F-4D97-AF65-F5344CB8AC3E}">
        <p14:creationId xmlns:p14="http://schemas.microsoft.com/office/powerpoint/2010/main" val="1404536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8" grpId="0"/>
      <p:bldP spid="19" grpId="0"/>
      <p:bldP spid="2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TotalTime>
  <Words>762</Words>
  <Application>Microsoft Office PowerPoint</Application>
  <PresentationFormat>On-screen Show (4:3)</PresentationFormat>
  <Paragraphs>54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Steam trains</vt:lpstr>
      <vt:lpstr>How do they work?</vt:lpstr>
      <vt:lpstr>Steam trains</vt:lpstr>
      <vt:lpstr>Diesel trains</vt:lpstr>
      <vt:lpstr>How do they work?</vt:lpstr>
      <vt:lpstr>Diesel trains</vt:lpstr>
      <vt:lpstr>Electric trains</vt:lpstr>
      <vt:lpstr>How do they work?</vt:lpstr>
      <vt:lpstr>Electric trains</vt:lpstr>
      <vt:lpstr>Today’s task</vt:lpstr>
    </vt:vector>
  </TitlesOfParts>
  <Company>Leedon Lower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 Wilkinson</dc:creator>
  <cp:lastModifiedBy>Jane Crabbe</cp:lastModifiedBy>
  <cp:revision>16</cp:revision>
  <dcterms:created xsi:type="dcterms:W3CDTF">2021-03-09T14:37:58Z</dcterms:created>
  <dcterms:modified xsi:type="dcterms:W3CDTF">2021-03-10T19:11:44Z</dcterms:modified>
</cp:coreProperties>
</file>