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77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20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Archivo:Masclet%C3%A1_en_Valencia._3-3-2017.ogg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Origin of Las </a:t>
            </a:r>
            <a:r>
              <a:rPr lang="en-GB" sz="3600" dirty="0" err="1"/>
              <a:t>Fallas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7632700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Las </a:t>
            </a:r>
            <a:r>
              <a:rPr lang="en-GB" dirty="0" err="1"/>
              <a:t>Fallas</a:t>
            </a:r>
            <a:r>
              <a:rPr lang="en-GB" dirty="0"/>
              <a:t> is a celebration that has been part of the history of </a:t>
            </a:r>
            <a:r>
              <a:rPr lang="en-GB" b="1" dirty="0"/>
              <a:t>Valencians</a:t>
            </a:r>
            <a:r>
              <a:rPr lang="en-GB" dirty="0"/>
              <a:t> since ancient times. People lit fires on the coasts for parties and celebrations. They also used them to communicate and to send messages to sailors. </a:t>
            </a:r>
          </a:p>
          <a:p>
            <a:endParaRPr lang="en-GB" dirty="0"/>
          </a:p>
          <a:p>
            <a:r>
              <a:rPr lang="en-GB" dirty="0"/>
              <a:t>The word ‘</a:t>
            </a:r>
            <a:r>
              <a:rPr lang="en-GB" dirty="0" err="1"/>
              <a:t>falla</a:t>
            </a:r>
            <a:r>
              <a:rPr lang="en-GB" dirty="0"/>
              <a:t>’ comes from</a:t>
            </a:r>
            <a:br>
              <a:rPr lang="en-GB" dirty="0"/>
            </a:br>
            <a:r>
              <a:rPr lang="en-GB" dirty="0"/>
              <a:t>a </a:t>
            </a:r>
            <a:r>
              <a:rPr lang="en-GB" b="1" dirty="0"/>
              <a:t>Mozarabic</a:t>
            </a:r>
            <a:r>
              <a:rPr lang="en-GB" dirty="0"/>
              <a:t> term meaning ‘torch’.</a:t>
            </a:r>
          </a:p>
          <a:p>
            <a:endParaRPr lang="es-ES_tradnl" dirty="0">
              <a:latin typeface="Twinkl" pitchFamily="2" charset="77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2" y="3025099"/>
            <a:ext cx="2547496" cy="3832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1C7E60-838B-D54E-ADA4-114D33A7C431}"/>
              </a:ext>
            </a:extLst>
          </p:cNvPr>
          <p:cNvSpPr txBox="1"/>
          <p:nvPr/>
        </p:nvSpPr>
        <p:spPr>
          <a:xfrm>
            <a:off x="653142" y="4058524"/>
            <a:ext cx="3230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/>
              <a:t>Mozarabic</a:t>
            </a:r>
            <a:r>
              <a:rPr lang="en-ES" dirty="0"/>
              <a:t> – This term was used to describe Christians that lived in Spain under Muslim rule when the </a:t>
            </a:r>
            <a:br>
              <a:rPr lang="en-ES" dirty="0"/>
            </a:br>
            <a:r>
              <a:rPr lang="en-ES" dirty="0"/>
              <a:t>country was called </a:t>
            </a:r>
            <a:br>
              <a:rPr lang="en-ES" dirty="0"/>
            </a:br>
            <a:r>
              <a:rPr lang="en-ES" dirty="0"/>
              <a:t>Al-Andalus.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90E74-35C8-684A-AB31-4A3C65BE8E46}"/>
              </a:ext>
            </a:extLst>
          </p:cNvPr>
          <p:cNvSpPr txBox="1"/>
          <p:nvPr/>
        </p:nvSpPr>
        <p:spPr>
          <a:xfrm>
            <a:off x="5821960" y="4085974"/>
            <a:ext cx="266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/>
              <a:t>Valencians</a:t>
            </a:r>
            <a:r>
              <a:rPr lang="en-ES" dirty="0"/>
              <a:t> – People who are born or live in Valencia.</a:t>
            </a:r>
          </a:p>
        </p:txBody>
      </p:sp>
    </p:spTree>
    <p:extLst>
      <p:ext uri="{BB962C8B-B14F-4D97-AF65-F5344CB8AC3E}">
        <p14:creationId xmlns:p14="http://schemas.microsoft.com/office/powerpoint/2010/main" val="36150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Origin of Las </a:t>
            </a:r>
            <a:r>
              <a:rPr lang="en-GB" sz="3600" dirty="0" err="1"/>
              <a:t>Fallas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77"/>
              </a:rPr>
              <a:t>One of the most popular </a:t>
            </a:r>
            <a:r>
              <a:rPr lang="en-GB" dirty="0" err="1">
                <a:latin typeface="Twinkl" pitchFamily="2" charset="77"/>
              </a:rPr>
              <a:t>fallas</a:t>
            </a:r>
            <a:r>
              <a:rPr lang="en-GB" dirty="0">
                <a:latin typeface="Twinkl" pitchFamily="2" charset="77"/>
              </a:rPr>
              <a:t> was in Valencia. It was lit above the </a:t>
            </a:r>
            <a:r>
              <a:rPr lang="en-GB" dirty="0" err="1">
                <a:latin typeface="Twinkl" pitchFamily="2" charset="77"/>
              </a:rPr>
              <a:t>Miguelete</a:t>
            </a:r>
            <a:r>
              <a:rPr lang="en-GB" dirty="0">
                <a:latin typeface="Twinkl" pitchFamily="2" charset="77"/>
              </a:rPr>
              <a:t> (in Valencian, ‘</a:t>
            </a:r>
            <a:r>
              <a:rPr lang="en-GB" dirty="0" err="1">
                <a:latin typeface="Twinkl" pitchFamily="2" charset="77"/>
              </a:rPr>
              <a:t>Micalet</a:t>
            </a:r>
            <a:r>
              <a:rPr lang="en-GB" dirty="0">
                <a:latin typeface="Twinkl" pitchFamily="2" charset="77"/>
              </a:rPr>
              <a:t>’); this is the tower at the top of the Cathedral of Valencia. This </a:t>
            </a:r>
            <a:r>
              <a:rPr lang="en-GB" dirty="0" err="1">
                <a:latin typeface="Twinkl" pitchFamily="2" charset="77"/>
              </a:rPr>
              <a:t>falla</a:t>
            </a:r>
            <a:r>
              <a:rPr lang="en-GB" dirty="0">
                <a:latin typeface="Twinkl" pitchFamily="2" charset="77"/>
              </a:rPr>
              <a:t> guided sailors during the night.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10" y="2306972"/>
            <a:ext cx="4695040" cy="3521280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50885" y="2542730"/>
            <a:ext cx="2764102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Another job that this </a:t>
            </a:r>
            <a:r>
              <a:rPr lang="en-GB" dirty="0" err="1"/>
              <a:t>falla</a:t>
            </a:r>
            <a:r>
              <a:rPr lang="en-GB" dirty="0"/>
              <a:t> had was to signal to workers who were outside the walls of the city that it was time to return home. </a:t>
            </a:r>
          </a:p>
        </p:txBody>
      </p:sp>
    </p:spTree>
    <p:extLst>
      <p:ext uri="{BB962C8B-B14F-4D97-AF65-F5344CB8AC3E}">
        <p14:creationId xmlns:p14="http://schemas.microsoft.com/office/powerpoint/2010/main" val="6863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Pirates!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Valencian coasts were constantly threatened by pirates. One of the most famous of these was </a:t>
            </a:r>
            <a:r>
              <a:rPr lang="en-GB" dirty="0" err="1"/>
              <a:t>Barbarroja</a:t>
            </a:r>
            <a:r>
              <a:rPr lang="en-GB" dirty="0"/>
              <a:t> (Red Beard). The towers in Valencia lit </a:t>
            </a:r>
            <a:r>
              <a:rPr lang="en-GB" dirty="0" err="1"/>
              <a:t>fallas</a:t>
            </a:r>
            <a:r>
              <a:rPr lang="en-GB" dirty="0"/>
              <a:t> all along the coast to alert each other to the presence of pirates.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885" y="2861512"/>
            <a:ext cx="341005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However, they didn’t light all of the </a:t>
            </a:r>
            <a:r>
              <a:rPr lang="en-GB" dirty="0" err="1"/>
              <a:t>fallas</a:t>
            </a:r>
            <a:r>
              <a:rPr lang="en-GB" dirty="0"/>
              <a:t> at once. The soldiers working on the towers had a special code that pirates didn’t know about! They used this code to communicate with each other.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88" y="2467506"/>
            <a:ext cx="3974064" cy="43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4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926 L 0.16476 0.04236 C 0.1993 0.04977 0.25087 0.05394 0.30469 0.05394 C 0.36614 0.05394 0.41528 0.04977 0.44983 0.04236 L 0.61476 0.0092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Las </a:t>
            </a:r>
            <a:r>
              <a:rPr lang="en-GB" sz="3600" dirty="0" err="1"/>
              <a:t>Fallas</a:t>
            </a:r>
            <a:r>
              <a:rPr lang="en-GB" sz="3600" dirty="0"/>
              <a:t> Today</a:t>
            </a:r>
            <a:endParaRPr lang="en-GB" sz="36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368" y="1318273"/>
            <a:ext cx="77549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Today, </a:t>
            </a:r>
            <a:r>
              <a:rPr lang="en-GB" dirty="0" err="1"/>
              <a:t>fallas</a:t>
            </a:r>
            <a:r>
              <a:rPr lang="en-GB" dirty="0"/>
              <a:t> are models made of wire, paper and cardboard that form true works of art. They can reach 20 meters tall</a:t>
            </a:r>
            <a:r>
              <a:rPr lang="es-ES" dirty="0">
                <a:latin typeface="Twinkl" pitchFamily="2" charset="77"/>
              </a:rPr>
              <a:t>. </a:t>
            </a:r>
          </a:p>
          <a:p>
            <a:pPr algn="just"/>
            <a:endParaRPr lang="es-ES" dirty="0">
              <a:latin typeface="Twinkl" pitchFamily="2" charset="77"/>
            </a:endParaRPr>
          </a:p>
          <a:p>
            <a:pPr algn="just"/>
            <a:r>
              <a:rPr lang="en-GB" dirty="0">
                <a:latin typeface="Twinkl" pitchFamily="2" charset="77"/>
              </a:rPr>
              <a:t>They usually have a central figure which is surrounded by smaller figures that are called ‘</a:t>
            </a:r>
            <a:r>
              <a:rPr lang="en-GB" dirty="0" err="1">
                <a:latin typeface="Twinkl" pitchFamily="2" charset="77"/>
              </a:rPr>
              <a:t>ninots</a:t>
            </a:r>
            <a:r>
              <a:rPr lang="en-GB" dirty="0">
                <a:latin typeface="Twinkl" pitchFamily="2" charset="77"/>
              </a:rPr>
              <a:t>’.</a:t>
            </a:r>
          </a:p>
          <a:p>
            <a:pPr algn="just"/>
            <a:endParaRPr lang="en-GB" dirty="0">
              <a:latin typeface="Twinkl" pitchFamily="2" charset="77"/>
            </a:endParaRPr>
          </a:p>
          <a:p>
            <a:pPr algn="just"/>
            <a:r>
              <a:rPr lang="en-GB" dirty="0">
                <a:latin typeface="Twinkl" pitchFamily="2" charset="77"/>
              </a:rPr>
              <a:t>Las </a:t>
            </a:r>
            <a:r>
              <a:rPr lang="en-GB" dirty="0" err="1">
                <a:latin typeface="Twinkl" pitchFamily="2" charset="77"/>
              </a:rPr>
              <a:t>Fallas</a:t>
            </a:r>
            <a:r>
              <a:rPr lang="en-GB" dirty="0">
                <a:latin typeface="Twinkl" pitchFamily="2" charset="77"/>
              </a:rPr>
              <a:t> does not only happen in Valencia. The celebration also takes place in other towns and villages within the Valencian Community. </a:t>
            </a:r>
          </a:p>
          <a:p>
            <a:pPr algn="just"/>
            <a:endParaRPr lang="es-ES" dirty="0">
              <a:latin typeface="Twinkl" pitchFamily="2" charset="77"/>
            </a:endParaRPr>
          </a:p>
          <a:p>
            <a:r>
              <a:rPr lang="en-GB" dirty="0">
                <a:latin typeface="Twinkl" pitchFamily="2" charset="77"/>
              </a:rPr>
              <a:t>Las </a:t>
            </a:r>
            <a:r>
              <a:rPr lang="en-GB" dirty="0" err="1">
                <a:latin typeface="Twinkl" pitchFamily="2" charset="77"/>
              </a:rPr>
              <a:t>Fallas</a:t>
            </a:r>
            <a:r>
              <a:rPr lang="en-GB" dirty="0">
                <a:latin typeface="Twinkl" pitchFamily="2" charset="77"/>
              </a:rPr>
              <a:t> is so spectacular that it is an International Tourist Interest Festival. In 2016,UNESCO included it in the </a:t>
            </a:r>
            <a:r>
              <a:rPr lang="en-GB" dirty="0"/>
              <a:t>Lists of Intangible                                          Cultural Heritage for Humanity.</a:t>
            </a:r>
          </a:p>
          <a:p>
            <a:pPr algn="just"/>
            <a:endParaRPr lang="es-ES" dirty="0">
              <a:latin typeface="Twinkl" pitchFamily="2" charset="7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434" y="4540416"/>
            <a:ext cx="2909378" cy="1998621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304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Sound of Las </a:t>
            </a:r>
            <a:r>
              <a:rPr lang="en-GB" sz="3600" dirty="0" err="1"/>
              <a:t>Fallas</a:t>
            </a:r>
            <a:endParaRPr lang="en-GB" sz="36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4546" y="2967906"/>
            <a:ext cx="7754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Twinkl" pitchFamily="2" charset="77"/>
              </a:rPr>
              <a:t>Click on the triangle to hear a </a:t>
            </a:r>
            <a:r>
              <a:rPr lang="en-GB" dirty="0" err="1">
                <a:latin typeface="Twinkl" pitchFamily="2" charset="77"/>
              </a:rPr>
              <a:t>mascletá</a:t>
            </a:r>
            <a:r>
              <a:rPr lang="en-GB" dirty="0">
                <a:latin typeface="Twinkl" pitchFamily="2" charset="77"/>
              </a:rPr>
              <a:t>.</a:t>
            </a:r>
          </a:p>
        </p:txBody>
      </p:sp>
      <p:sp>
        <p:nvSpPr>
          <p:cNvPr id="8" name="Isosceles Triangle 7">
            <a:hlinkClick r:id="rId2"/>
          </p:cNvPr>
          <p:cNvSpPr/>
          <p:nvPr/>
        </p:nvSpPr>
        <p:spPr>
          <a:xfrm rot="5400000">
            <a:off x="693838" y="2822256"/>
            <a:ext cx="864066" cy="66063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785768" y="1470673"/>
            <a:ext cx="7754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Twinkl" pitchFamily="2" charset="77"/>
              </a:rPr>
              <a:t>Las </a:t>
            </a:r>
            <a:r>
              <a:rPr lang="en-GB" dirty="0" err="1">
                <a:latin typeface="Twinkl" pitchFamily="2" charset="77"/>
              </a:rPr>
              <a:t>Fallas</a:t>
            </a:r>
            <a:r>
              <a:rPr lang="en-GB" dirty="0">
                <a:latin typeface="Twinkl" pitchFamily="2" charset="77"/>
              </a:rPr>
              <a:t> is celebrated between the 1</a:t>
            </a:r>
            <a:r>
              <a:rPr lang="en-GB" baseline="30000" dirty="0">
                <a:latin typeface="Twinkl" pitchFamily="2" charset="77"/>
              </a:rPr>
              <a:t>st</a:t>
            </a:r>
            <a:r>
              <a:rPr lang="en-GB" dirty="0">
                <a:latin typeface="Twinkl" pitchFamily="2" charset="77"/>
              </a:rPr>
              <a:t> and the 19</a:t>
            </a:r>
            <a:r>
              <a:rPr lang="en-GB" baseline="30000" dirty="0">
                <a:latin typeface="Twinkl" pitchFamily="2" charset="77"/>
              </a:rPr>
              <a:t>th</a:t>
            </a:r>
            <a:r>
              <a:rPr lang="en-GB" dirty="0">
                <a:latin typeface="Twinkl" pitchFamily="2" charset="77"/>
              </a:rPr>
              <a:t> of March. The festival always starts with a ‘</a:t>
            </a:r>
            <a:r>
              <a:rPr lang="en-GB" dirty="0" err="1">
                <a:latin typeface="Twinkl" pitchFamily="2" charset="77"/>
              </a:rPr>
              <a:t>mascletá</a:t>
            </a:r>
            <a:r>
              <a:rPr lang="en-GB" i="1" dirty="0">
                <a:latin typeface="Twinkl" pitchFamily="2" charset="77"/>
              </a:rPr>
              <a:t>’</a:t>
            </a:r>
            <a:r>
              <a:rPr lang="en-GB" dirty="0">
                <a:latin typeface="Twinkl" pitchFamily="2" charset="77"/>
              </a:rPr>
              <a:t>, </a:t>
            </a:r>
            <a:r>
              <a:rPr lang="en-GB" dirty="0"/>
              <a:t>which is a set of firecrackers that are blown to produce the maximum possible noise. </a:t>
            </a:r>
            <a:endParaRPr lang="en-GB"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805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/>
              <a:t>Ninots</a:t>
            </a:r>
            <a:endParaRPr lang="en-GB" sz="36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768" y="1470673"/>
            <a:ext cx="7891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Twinkl" pitchFamily="2" charset="77"/>
              </a:rPr>
              <a:t>Fallas</a:t>
            </a:r>
            <a:r>
              <a:rPr lang="en-GB" dirty="0">
                <a:latin typeface="Twinkl" pitchFamily="2" charset="77"/>
              </a:rPr>
              <a:t> are on display all over Valencia and people from all around the world travel to the city to see them.  </a:t>
            </a:r>
          </a:p>
          <a:p>
            <a:r>
              <a:rPr lang="en-GB" dirty="0">
                <a:latin typeface="Twinkl" pitchFamily="2" charset="77"/>
              </a:rPr>
              <a:t>Children also have their own </a:t>
            </a:r>
            <a:r>
              <a:rPr lang="en-GB" dirty="0" err="1">
                <a:latin typeface="Twinkl" pitchFamily="2" charset="77"/>
              </a:rPr>
              <a:t>fallas</a:t>
            </a:r>
            <a:r>
              <a:rPr lang="en-GB" dirty="0">
                <a:latin typeface="Twinkl" pitchFamily="2" charset="77"/>
              </a:rPr>
              <a:t>, which are smaller but just as spectacular. </a:t>
            </a:r>
          </a:p>
          <a:p>
            <a:r>
              <a:rPr lang="en-GB" dirty="0">
                <a:latin typeface="Twinkl" pitchFamily="2" charset="77"/>
              </a:rPr>
              <a:t>Usually, </a:t>
            </a:r>
            <a:r>
              <a:rPr lang="en-GB" dirty="0" err="1">
                <a:latin typeface="Twinkl" pitchFamily="2" charset="77"/>
              </a:rPr>
              <a:t>ninots</a:t>
            </a:r>
            <a:r>
              <a:rPr lang="en-GB" dirty="0">
                <a:latin typeface="Twinkl" pitchFamily="2" charset="77"/>
              </a:rPr>
              <a:t> (the small figures on a </a:t>
            </a:r>
            <a:r>
              <a:rPr lang="en-GB" dirty="0" err="1">
                <a:latin typeface="Twinkl" pitchFamily="2" charset="77"/>
              </a:rPr>
              <a:t>falla</a:t>
            </a:r>
            <a:r>
              <a:rPr lang="en-GB" dirty="0">
                <a:latin typeface="Twinkl" pitchFamily="2" charset="77"/>
              </a:rPr>
              <a:t>) portray </a:t>
            </a:r>
            <a:r>
              <a:rPr lang="en-GB" dirty="0"/>
              <a:t>situations of daily life in a humorous or ironic tone. Sometimes, they represent fantastic worlds. </a:t>
            </a:r>
            <a:r>
              <a:rPr lang="en-GB" dirty="0">
                <a:latin typeface="Twinkl" pitchFamily="2" charset="77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8" y="3630657"/>
            <a:ext cx="3645007" cy="2429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59" y="3644712"/>
            <a:ext cx="3632433" cy="24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Contest</a:t>
            </a:r>
            <a:endParaRPr lang="en-GB" sz="36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100" y="1473201"/>
            <a:ext cx="3786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Twinkl" pitchFamily="2" charset="77"/>
              </a:rPr>
              <a:t>All of the </a:t>
            </a:r>
            <a:r>
              <a:rPr lang="en-GB" dirty="0" err="1">
                <a:latin typeface="Twinkl" pitchFamily="2" charset="77"/>
              </a:rPr>
              <a:t>fallas</a:t>
            </a:r>
            <a:r>
              <a:rPr lang="en-GB" dirty="0">
                <a:latin typeface="Twinkl" pitchFamily="2" charset="77"/>
              </a:rPr>
              <a:t> enter a contest and those that do not win are burnt on the night of the 19</a:t>
            </a:r>
            <a:r>
              <a:rPr lang="en-GB" baseline="30000" dirty="0">
                <a:latin typeface="Twinkl" pitchFamily="2" charset="77"/>
              </a:rPr>
              <a:t>th</a:t>
            </a:r>
            <a:r>
              <a:rPr lang="en-GB" dirty="0">
                <a:latin typeface="Twinkl" pitchFamily="2" charset="77"/>
              </a:rPr>
              <a:t> of March. This is what is called ‘</a:t>
            </a:r>
            <a:r>
              <a:rPr lang="en-GB" dirty="0" err="1">
                <a:latin typeface="Twinkl" pitchFamily="2" charset="77"/>
              </a:rPr>
              <a:t>cremá</a:t>
            </a:r>
            <a:r>
              <a:rPr lang="en-GB" dirty="0">
                <a:latin typeface="Twinkl" pitchFamily="2" charset="77"/>
              </a:rPr>
              <a:t>’. The </a:t>
            </a:r>
            <a:r>
              <a:rPr lang="en-GB" dirty="0" err="1">
                <a:latin typeface="Twinkl" pitchFamily="2" charset="77"/>
              </a:rPr>
              <a:t>fallas</a:t>
            </a:r>
            <a:r>
              <a:rPr lang="en-GB" dirty="0">
                <a:latin typeface="Twinkl" pitchFamily="2" charset="77"/>
              </a:rPr>
              <a:t> that win the prizes are pardoned and not burnt.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69" y="1395172"/>
            <a:ext cx="3224010" cy="48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Time to Discuss</a:t>
            </a:r>
            <a:endParaRPr lang="en-GB" sz="36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1763" y="1288535"/>
            <a:ext cx="7510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Twinkl" pitchFamily="2" charset="77"/>
              </a:rPr>
              <a:t>This was the </a:t>
            </a:r>
            <a:r>
              <a:rPr lang="en-GB" dirty="0" err="1">
                <a:latin typeface="Twinkl" pitchFamily="2" charset="77"/>
              </a:rPr>
              <a:t>falla</a:t>
            </a:r>
            <a:r>
              <a:rPr lang="en-GB" dirty="0">
                <a:latin typeface="Twinkl" pitchFamily="2" charset="77"/>
              </a:rPr>
              <a:t> that was pardoned in 2018. What do you think of it?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8" y="1730948"/>
            <a:ext cx="6895750" cy="45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178</TotalTime>
  <Words>540</Words>
  <Application>Microsoft Macintosh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Twinkl</vt:lpstr>
      <vt:lpstr>Office Theme</vt:lpstr>
      <vt:lpstr>PowerPoint Presentation</vt:lpstr>
      <vt:lpstr>Origin of Las Fallas</vt:lpstr>
      <vt:lpstr>Origin of Las Fallas</vt:lpstr>
      <vt:lpstr>Pirates!</vt:lpstr>
      <vt:lpstr>Las Fallas Today</vt:lpstr>
      <vt:lpstr>The Sound of Las Fallas</vt:lpstr>
      <vt:lpstr>Ninots</vt:lpstr>
      <vt:lpstr>The Contest</vt:lpstr>
      <vt:lpstr>Time to Discuss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Alonso</dc:creator>
  <cp:lastModifiedBy>Katy Gaunt</cp:lastModifiedBy>
  <cp:revision>14</cp:revision>
  <dcterms:created xsi:type="dcterms:W3CDTF">2019-02-13T14:48:24Z</dcterms:created>
  <dcterms:modified xsi:type="dcterms:W3CDTF">2021-06-22T12:49:34Z</dcterms:modified>
</cp:coreProperties>
</file>