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8"/>
  </p:notesMasterIdLst>
  <p:handoutMasterIdLst>
    <p:handoutMasterId r:id="rId19"/>
  </p:handoutMasterIdLst>
  <p:sldIdLst>
    <p:sldId id="258" r:id="rId2"/>
    <p:sldId id="264" r:id="rId3"/>
    <p:sldId id="268" r:id="rId4"/>
    <p:sldId id="270" r:id="rId5"/>
    <p:sldId id="269" r:id="rId6"/>
    <p:sldId id="271" r:id="rId7"/>
    <p:sldId id="272" r:id="rId8"/>
    <p:sldId id="273" r:id="rId9"/>
    <p:sldId id="274" r:id="rId10"/>
    <p:sldId id="275" r:id="rId11"/>
    <p:sldId id="276" r:id="rId12"/>
    <p:sldId id="277" r:id="rId13"/>
    <p:sldId id="278" r:id="rId14"/>
    <p:sldId id="279" r:id="rId15"/>
    <p:sldId id="280" r:id="rId16"/>
    <p:sldId id="267" r:id="rId17"/>
  </p:sldIdLst>
  <p:sldSz cx="9144000" cy="6858000" type="screen4x3"/>
  <p:notesSz cx="6858000" cy="9144000"/>
  <p:embeddedFontLst>
    <p:embeddedFont>
      <p:font typeface="Calibri" panose="020F0502020204030204" pitchFamily="34" charset="0"/>
      <p:regular r:id="rId20"/>
      <p:bold r:id="rId21"/>
      <p:italic r:id="rId22"/>
      <p:boldItalic r:id="rId23"/>
    </p:embeddedFont>
    <p:embeddedFont>
      <p:font typeface="Tuffy-TTF" panose="020B0603060100000000" pitchFamily="34" charset="0"/>
      <p:regular r:id="rId24"/>
      <p:bold r:id="rId25"/>
      <p:italic r:id="rId26"/>
      <p:boldItalic r:id="rId27"/>
    </p:embeddedFont>
    <p:embeddedFont>
      <p:font typeface="Twinkl" pitchFamily="2" charset="0"/>
      <p:regular r:id="rId28"/>
      <p:bold r:id="rId29"/>
    </p:embeddedFont>
    <p:embeddedFont>
      <p:font typeface="Twinkl Sb" panose="020B0604020202020204" charset="0"/>
      <p:regular r:id="rId30"/>
      <p:bold r:id="rId31"/>
    </p:embeddedFont>
    <p:embeddedFont>
      <p:font typeface="Twinkl SemiBold" pitchFamily="2" charset="0"/>
      <p:regular r:id="rId32"/>
      <p:bold r:id="rId33"/>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77"/>
        <a:ea typeface="+mn-ea"/>
        <a:cs typeface="+mn-cs"/>
      </a:defRPr>
    </a:lvl1pPr>
    <a:lvl2pPr marL="457200" algn="l" rtl="0" eaLnBrk="0" fontAlgn="base" hangingPunct="0">
      <a:spcBef>
        <a:spcPct val="0"/>
      </a:spcBef>
      <a:spcAft>
        <a:spcPct val="0"/>
      </a:spcAft>
      <a:defRPr kern="1200">
        <a:solidFill>
          <a:schemeClr val="tx1"/>
        </a:solidFill>
        <a:latin typeface="Twinkl" pitchFamily="2" charset="77"/>
        <a:ea typeface="+mn-ea"/>
        <a:cs typeface="+mn-cs"/>
      </a:defRPr>
    </a:lvl2pPr>
    <a:lvl3pPr marL="914400" algn="l" rtl="0" eaLnBrk="0" fontAlgn="base" hangingPunct="0">
      <a:spcBef>
        <a:spcPct val="0"/>
      </a:spcBef>
      <a:spcAft>
        <a:spcPct val="0"/>
      </a:spcAft>
      <a:defRPr kern="1200">
        <a:solidFill>
          <a:schemeClr val="tx1"/>
        </a:solidFill>
        <a:latin typeface="Twinkl" pitchFamily="2" charset="77"/>
        <a:ea typeface="+mn-ea"/>
        <a:cs typeface="+mn-cs"/>
      </a:defRPr>
    </a:lvl3pPr>
    <a:lvl4pPr marL="1371600" algn="l" rtl="0" eaLnBrk="0" fontAlgn="base" hangingPunct="0">
      <a:spcBef>
        <a:spcPct val="0"/>
      </a:spcBef>
      <a:spcAft>
        <a:spcPct val="0"/>
      </a:spcAft>
      <a:defRPr kern="1200">
        <a:solidFill>
          <a:schemeClr val="tx1"/>
        </a:solidFill>
        <a:latin typeface="Twinkl" pitchFamily="2" charset="77"/>
        <a:ea typeface="+mn-ea"/>
        <a:cs typeface="+mn-cs"/>
      </a:defRPr>
    </a:lvl4pPr>
    <a:lvl5pPr marL="1828800" algn="l" rtl="0" eaLnBrk="0" fontAlgn="base" hangingPunct="0">
      <a:spcBef>
        <a:spcPct val="0"/>
      </a:spcBef>
      <a:spcAft>
        <a:spcPct val="0"/>
      </a:spcAft>
      <a:defRPr kern="1200">
        <a:solidFill>
          <a:schemeClr val="tx1"/>
        </a:solidFill>
        <a:latin typeface="Twinkl" pitchFamily="2" charset="77"/>
        <a:ea typeface="+mn-ea"/>
        <a:cs typeface="+mn-cs"/>
      </a:defRPr>
    </a:lvl5pPr>
    <a:lvl6pPr marL="2286000" algn="l" defTabSz="914400" rtl="0" eaLnBrk="1" latinLnBrk="0" hangingPunct="1">
      <a:defRPr kern="1200">
        <a:solidFill>
          <a:schemeClr val="tx1"/>
        </a:solidFill>
        <a:latin typeface="Twinkl" pitchFamily="2" charset="77"/>
        <a:ea typeface="+mn-ea"/>
        <a:cs typeface="+mn-cs"/>
      </a:defRPr>
    </a:lvl6pPr>
    <a:lvl7pPr marL="2743200" algn="l" defTabSz="914400" rtl="0" eaLnBrk="1" latinLnBrk="0" hangingPunct="1">
      <a:defRPr kern="1200">
        <a:solidFill>
          <a:schemeClr val="tx1"/>
        </a:solidFill>
        <a:latin typeface="Twinkl" pitchFamily="2" charset="77"/>
        <a:ea typeface="+mn-ea"/>
        <a:cs typeface="+mn-cs"/>
      </a:defRPr>
    </a:lvl7pPr>
    <a:lvl8pPr marL="3200400" algn="l" defTabSz="914400" rtl="0" eaLnBrk="1" latinLnBrk="0" hangingPunct="1">
      <a:defRPr kern="1200">
        <a:solidFill>
          <a:schemeClr val="tx1"/>
        </a:solidFill>
        <a:latin typeface="Twinkl" pitchFamily="2" charset="77"/>
        <a:ea typeface="+mn-ea"/>
        <a:cs typeface="+mn-cs"/>
      </a:defRPr>
    </a:lvl8pPr>
    <a:lvl9pPr marL="3657600" algn="l" defTabSz="914400" rtl="0" eaLnBrk="1" latinLnBrk="0" hangingPunct="1">
      <a:defRPr kern="1200">
        <a:solidFill>
          <a:schemeClr val="tx1"/>
        </a:solidFill>
        <a:latin typeface="Twinkl" pitchFamily="2" charset="77"/>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397">
          <p15:clr>
            <a:srgbClr val="A4A3A4"/>
          </p15:clr>
        </p15:guide>
        <p15:guide id="6" orient="horz" pos="346">
          <p15:clr>
            <a:srgbClr val="A4A3A4"/>
          </p15:clr>
        </p15:guide>
        <p15:guide id="7" pos="453">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3" autoAdjust="0"/>
    <p:restoredTop sz="94660"/>
  </p:normalViewPr>
  <p:slideViewPr>
    <p:cSldViewPr snapToGrid="0">
      <p:cViewPr varScale="1">
        <p:scale>
          <a:sx n="114" d="100"/>
          <a:sy n="114" d="100"/>
        </p:scale>
        <p:origin x="1506" y="114"/>
      </p:cViewPr>
      <p:guideLst>
        <p:guide orient="horz" pos="2160"/>
        <p:guide pos="2880"/>
        <p:guide pos="340"/>
        <p:guide orient="horz" pos="3974"/>
        <p:guide pos="5397"/>
        <p:guide orient="horz" pos="346"/>
        <p:guide pos="453"/>
        <p:guide orient="horz" pos="482"/>
        <p:guide orient="horz" pos="3838"/>
        <p:guide pos="5284"/>
      </p:guideLst>
    </p:cSldViewPr>
  </p:slideViewPr>
  <p:notesTextViewPr>
    <p:cViewPr>
      <p:scale>
        <a:sx n="3" d="2"/>
        <a:sy n="3" d="2"/>
      </p:scale>
      <p:origin x="0" y="0"/>
    </p:cViewPr>
  </p:notesTextViewPr>
  <p:notesViewPr>
    <p:cSldViewPr snapToGrid="0">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21" Type="http://schemas.openxmlformats.org/officeDocument/2006/relationships/font" Target="fonts/font2.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B1014B4-F30C-5D4F-8B35-CF2D7B8E3FB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5420DECA-491E-4341-9014-45262B1A3B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FF1E0AAA-778B-1A4E-8023-D4956F38BDB5}" type="datetimeFigureOut">
              <a:rPr lang="en-GB"/>
              <a:pPr>
                <a:defRPr/>
              </a:pPr>
              <a:t>07/02/2021</a:t>
            </a:fld>
            <a:endParaRPr lang="en-GB"/>
          </a:p>
        </p:txBody>
      </p:sp>
      <p:sp>
        <p:nvSpPr>
          <p:cNvPr id="4" name="Footer Placeholder 3">
            <a:extLst>
              <a:ext uri="{FF2B5EF4-FFF2-40B4-BE49-F238E27FC236}">
                <a16:creationId xmlns:a16="http://schemas.microsoft.com/office/drawing/2014/main" id="{8A00F2A7-5320-EC4B-B1D1-04EA3334CB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a:ext uri="{FF2B5EF4-FFF2-40B4-BE49-F238E27FC236}">
                <a16:creationId xmlns:a16="http://schemas.microsoft.com/office/drawing/2014/main" id="{60C84824-AA60-5D46-9DCB-78886A933F44}"/>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898D9753-75A7-A846-894E-CDA645681D78}" type="slidenum">
              <a:rPr lang="en-GB" altLang="en-US"/>
              <a:pPr>
                <a:defRPr/>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DD01A1-D7D5-BA41-8A3D-B7579BB443C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7092BF81-81C5-D841-A4DD-991016378E3F}"/>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7C4BBAE-BC17-6948-8C2B-54C6109DDA3F}" type="datetimeFigureOut">
              <a:rPr lang="en-GB"/>
              <a:pPr>
                <a:defRPr/>
              </a:pPr>
              <a:t>07/02/2021</a:t>
            </a:fld>
            <a:endParaRPr lang="en-GB"/>
          </a:p>
        </p:txBody>
      </p:sp>
      <p:sp>
        <p:nvSpPr>
          <p:cNvPr id="4" name="Slide Image Placeholder 3">
            <a:extLst>
              <a:ext uri="{FF2B5EF4-FFF2-40B4-BE49-F238E27FC236}">
                <a16:creationId xmlns:a16="http://schemas.microsoft.com/office/drawing/2014/main" id="{2682C919-69C9-F046-B20A-03BE433A1E2F}"/>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A2A86CE8-36EF-D848-B813-1EF693A43EF5}"/>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2BB8188B-4D5E-3347-9477-72D72CE6512C}"/>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a:extLst>
              <a:ext uri="{FF2B5EF4-FFF2-40B4-BE49-F238E27FC236}">
                <a16:creationId xmlns:a16="http://schemas.microsoft.com/office/drawing/2014/main" id="{86BB1D2A-B6F1-B54E-B850-661B35E752F5}"/>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CB212387-1CC7-6748-907F-DEB4A8745434}"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F9D72D6-9F48-1F42-8B31-E322F4D4C59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6435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404A4A4B-85CE-BE40-931A-3B4A7B2605DF}"/>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a:extLst>
              <a:ext uri="{FF2B5EF4-FFF2-40B4-BE49-F238E27FC236}">
                <a16:creationId xmlns:a16="http://schemas.microsoft.com/office/drawing/2014/main" id="{9DCD2442-A89F-DD4F-A94C-2865E3F0C7B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1304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CE505373-A9CF-BC42-9E0A-F80CB5A889B9}"/>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922689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15CAD9C1-B6A2-6D4E-B441-59A060612296}"/>
              </a:ext>
            </a:extLst>
          </p:cNvPr>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3">
            <a:extLst>
              <a:ext uri="{FF2B5EF4-FFF2-40B4-BE49-F238E27FC236}">
                <a16:creationId xmlns:a16="http://schemas.microsoft.com/office/drawing/2014/main" id="{2B4B39D3-BA53-6F4F-A4A7-40C9C9B6BBE0}"/>
              </a:ext>
            </a:extLst>
          </p:cNvPr>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a:extLst>
              <a:ext uri="{FF2B5EF4-FFF2-40B4-BE49-F238E27FC236}">
                <a16:creationId xmlns:a16="http://schemas.microsoft.com/office/drawing/2014/main" id="{4A939E45-749C-2048-BF32-3D4F6187A279}"/>
              </a:ext>
            </a:extLst>
          </p:cNvPr>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a:extLst>
              <a:ext uri="{FF2B5EF4-FFF2-40B4-BE49-F238E27FC236}">
                <a16:creationId xmlns:a16="http://schemas.microsoft.com/office/drawing/2014/main" id="{8F8ECA36-2CBB-8145-8467-BCFBAF215B45}"/>
              </a:ext>
            </a:extLst>
          </p:cNvPr>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a:extLst>
              <a:ext uri="{FF2B5EF4-FFF2-40B4-BE49-F238E27FC236}">
                <a16:creationId xmlns:a16="http://schemas.microsoft.com/office/drawing/2014/main" id="{E58B58AF-5C1C-284A-AA48-0EDB0597C8C9}"/>
              </a:ext>
            </a:extLst>
          </p:cNvPr>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82404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2E4029A-5F95-084B-86C9-A91644A8C61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74798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E94BC97-A06F-3F4A-A067-749B79970240}"/>
              </a:ext>
            </a:extLst>
          </p:cNvPr>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904F9C2-3C60-3140-AC56-617D8E7D2F77}"/>
              </a:ext>
            </a:extLst>
          </p:cNvPr>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46A6F0FC-BA2D-8B47-8F50-A14268392440}"/>
              </a:ext>
            </a:extLst>
          </p:cNvPr>
          <p:cNvGrpSpPr>
            <a:grpSpLocks/>
          </p:cNvGrpSpPr>
          <p:nvPr/>
        </p:nvGrpSpPr>
        <p:grpSpPr bwMode="auto">
          <a:xfrm>
            <a:off x="6094413" y="3640138"/>
            <a:ext cx="2303462" cy="1555750"/>
            <a:chOff x="6264853" y="3716881"/>
            <a:chExt cx="2302885" cy="1556694"/>
          </a:xfrm>
        </p:grpSpPr>
        <p:pic>
          <p:nvPicPr>
            <p:cNvPr id="23" name="Picture 22">
              <a:extLst>
                <a:ext uri="{FF2B5EF4-FFF2-40B4-BE49-F238E27FC236}">
                  <a16:creationId xmlns:a16="http://schemas.microsoft.com/office/drawing/2014/main" id="{E52F1779-22D0-244F-847F-27D97B1B9BA9}"/>
                </a:ext>
              </a:extLst>
            </p:cNvPr>
            <p:cNvPicPr>
              <a:picLocks noChangeAspect="1"/>
            </p:cNvPicPr>
            <p:nvPr/>
          </p:nvPicPr>
          <p:blipFill rotWithShape="1">
            <a:blip r:embed="rId2"/>
            <a:srcRect l="6299"/>
            <a:stretch/>
          </p:blipFill>
          <p:spPr>
            <a:xfrm>
              <a:off x="6274380" y="3716881"/>
              <a:ext cx="2196256" cy="1556694"/>
            </a:xfrm>
            <a:prstGeom prst="roundRect">
              <a:avLst/>
            </a:prstGeom>
            <a:ln w="107950">
              <a:solidFill>
                <a:srgbClr val="F39BA1"/>
              </a:solidFill>
            </a:ln>
          </p:spPr>
        </p:pic>
        <p:sp>
          <p:nvSpPr>
            <p:cNvPr id="18454" name="Rectangle 30">
              <a:extLst>
                <a:ext uri="{FF2B5EF4-FFF2-40B4-BE49-F238E27FC236}">
                  <a16:creationId xmlns:a16="http://schemas.microsoft.com/office/drawing/2014/main" id="{183FD6DD-552C-864D-BA94-F5C57A09FC58}"/>
                </a:ext>
              </a:extLst>
            </p:cNvPr>
            <p:cNvSpPr>
              <a:spLocks noChangeArrowheads="1"/>
            </p:cNvSpPr>
            <p:nvPr/>
          </p:nvSpPr>
          <p:spPr bwMode="auto">
            <a:xfrm>
              <a:off x="6264853" y="3814010"/>
              <a:ext cx="23028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a:lnSpc>
                  <a:spcPct val="100000"/>
                </a:lnSpc>
                <a:spcBef>
                  <a:spcPct val="0"/>
                </a:spcBef>
                <a:buFontTx/>
                <a:buNone/>
              </a:pPr>
              <a:r>
                <a:rPr lang="en-GB" altLang="en-US" b="1">
                  <a:solidFill>
                    <a:schemeClr val="bg1"/>
                  </a:solidFill>
                </a:rPr>
                <a:t>Perth</a:t>
              </a:r>
            </a:p>
          </p:txBody>
        </p:sp>
      </p:grpSp>
      <p:grpSp>
        <p:nvGrpSpPr>
          <p:cNvPr id="26" name="Group 25">
            <a:extLst>
              <a:ext uri="{FF2B5EF4-FFF2-40B4-BE49-F238E27FC236}">
                <a16:creationId xmlns:a16="http://schemas.microsoft.com/office/drawing/2014/main" id="{0AAA46D4-17A0-AC43-A62B-968F9AA4E63B}"/>
              </a:ext>
            </a:extLst>
          </p:cNvPr>
          <p:cNvGrpSpPr>
            <a:grpSpLocks/>
          </p:cNvGrpSpPr>
          <p:nvPr/>
        </p:nvGrpSpPr>
        <p:grpSpPr bwMode="auto">
          <a:xfrm>
            <a:off x="3321050" y="3594100"/>
            <a:ext cx="2492375" cy="1557338"/>
            <a:chOff x="3506313" y="3616794"/>
            <a:chExt cx="2493559" cy="1556694"/>
          </a:xfrm>
        </p:grpSpPr>
        <p:pic>
          <p:nvPicPr>
            <p:cNvPr id="21" name="Picture 20">
              <a:extLst>
                <a:ext uri="{FF2B5EF4-FFF2-40B4-BE49-F238E27FC236}">
                  <a16:creationId xmlns:a16="http://schemas.microsoft.com/office/drawing/2014/main" id="{7554F0D1-CB1B-754B-83C0-22286D8C9CFA}"/>
                </a:ext>
              </a:extLst>
            </p:cNvPr>
            <p:cNvPicPr>
              <a:picLocks noChangeAspect="1"/>
            </p:cNvPicPr>
            <p:nvPr/>
          </p:nvPicPr>
          <p:blipFill>
            <a:blip r:embed="rId3"/>
            <a:stretch>
              <a:fillRect/>
            </a:stretch>
          </p:blipFill>
          <p:spPr>
            <a:xfrm>
              <a:off x="3585573" y="3616794"/>
              <a:ext cx="2335041" cy="1556694"/>
            </a:xfrm>
            <a:prstGeom prst="roundRect">
              <a:avLst/>
            </a:prstGeom>
            <a:ln w="107950">
              <a:solidFill>
                <a:srgbClr val="FFECA7"/>
              </a:solidFill>
            </a:ln>
          </p:spPr>
        </p:pic>
        <p:sp>
          <p:nvSpPr>
            <p:cNvPr id="18452" name="Rectangle 26">
              <a:extLst>
                <a:ext uri="{FF2B5EF4-FFF2-40B4-BE49-F238E27FC236}">
                  <a16:creationId xmlns:a16="http://schemas.microsoft.com/office/drawing/2014/main" id="{202AC280-6BBA-A945-A7C0-60525A751772}"/>
                </a:ext>
              </a:extLst>
            </p:cNvPr>
            <p:cNvSpPr>
              <a:spLocks noChangeArrowheads="1"/>
            </p:cNvSpPr>
            <p:nvPr/>
          </p:nvSpPr>
          <p:spPr bwMode="auto">
            <a:xfrm>
              <a:off x="3506313" y="3720944"/>
              <a:ext cx="24935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a:lnSpc>
                  <a:spcPct val="100000"/>
                </a:lnSpc>
                <a:spcBef>
                  <a:spcPct val="0"/>
                </a:spcBef>
                <a:buFontTx/>
                <a:buNone/>
              </a:pPr>
              <a:r>
                <a:rPr lang="en-GB" altLang="en-US" b="1">
                  <a:solidFill>
                    <a:schemeClr val="bg1"/>
                  </a:solidFill>
                </a:rPr>
                <a:t>Melbourne</a:t>
              </a:r>
            </a:p>
          </p:txBody>
        </p:sp>
      </p:grpSp>
      <p:sp>
        <p:nvSpPr>
          <p:cNvPr id="18435" name="Title 20">
            <a:extLst>
              <a:ext uri="{FF2B5EF4-FFF2-40B4-BE49-F238E27FC236}">
                <a16:creationId xmlns:a16="http://schemas.microsoft.com/office/drawing/2014/main" id="{2026D1BF-C2EB-A448-A07F-B4D334718A3A}"/>
              </a:ext>
            </a:extLst>
          </p:cNvPr>
          <p:cNvSpPr>
            <a:spLocks noGrp="1"/>
          </p:cNvSpPr>
          <p:nvPr>
            <p:ph type="title"/>
          </p:nvPr>
        </p:nvSpPr>
        <p:spPr>
          <a:xfrm>
            <a:off x="457200" y="479425"/>
            <a:ext cx="8220075" cy="993775"/>
          </a:xfrm>
        </p:spPr>
        <p:txBody>
          <a:bodyPr/>
          <a:lstStyle/>
          <a:p>
            <a:pPr eaLnBrk="1" hangingPunct="1"/>
            <a:r>
              <a:rPr lang="en-GB" altLang="en-US" sz="3600">
                <a:latin typeface="Twinkl SemiBold" pitchFamily="2" charset="77"/>
              </a:rPr>
              <a:t>Human Features </a:t>
            </a:r>
          </a:p>
        </p:txBody>
      </p:sp>
      <p:sp>
        <p:nvSpPr>
          <p:cNvPr id="20" name="Rectangle 19">
            <a:extLst>
              <a:ext uri="{FF2B5EF4-FFF2-40B4-BE49-F238E27FC236}">
                <a16:creationId xmlns:a16="http://schemas.microsoft.com/office/drawing/2014/main" id="{5159F192-DF7F-5043-88C5-05486FE420F9}"/>
              </a:ext>
            </a:extLst>
          </p:cNvPr>
          <p:cNvSpPr>
            <a:spLocks noChangeArrowheads="1"/>
          </p:cNvSpPr>
          <p:nvPr/>
        </p:nvSpPr>
        <p:spPr bwMode="auto">
          <a:xfrm>
            <a:off x="733425" y="1403350"/>
            <a:ext cx="418147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just">
              <a:lnSpc>
                <a:spcPct val="100000"/>
              </a:lnSpc>
              <a:spcBef>
                <a:spcPct val="0"/>
              </a:spcBef>
              <a:buFontTx/>
              <a:buNone/>
            </a:pPr>
            <a:r>
              <a:rPr lang="en-GB" altLang="en-US">
                <a:solidFill>
                  <a:schemeClr val="tx1"/>
                </a:solidFill>
              </a:rPr>
              <a:t>Canberra is the capital city of Australia. </a:t>
            </a:r>
          </a:p>
          <a:p>
            <a:pPr algn="just">
              <a:lnSpc>
                <a:spcPct val="100000"/>
              </a:lnSpc>
              <a:spcBef>
                <a:spcPct val="0"/>
              </a:spcBef>
              <a:buFontTx/>
              <a:buNone/>
            </a:pPr>
            <a:endParaRPr lang="en-GB" altLang="en-US">
              <a:solidFill>
                <a:schemeClr val="tx1"/>
              </a:solidFill>
            </a:endParaRPr>
          </a:p>
          <a:p>
            <a:pPr algn="just">
              <a:lnSpc>
                <a:spcPct val="100000"/>
              </a:lnSpc>
              <a:spcBef>
                <a:spcPct val="0"/>
              </a:spcBef>
              <a:buFontTx/>
              <a:buNone/>
            </a:pPr>
            <a:r>
              <a:rPr lang="en-GB" altLang="en-US">
                <a:solidFill>
                  <a:schemeClr val="tx1"/>
                </a:solidFill>
              </a:rPr>
              <a:t>There are also lots of other big cities, such as Sydney, Melbourne, Perth and Brisbane. These cities are all near to the coast. Alice Springs is the main city in the Outback.</a:t>
            </a:r>
          </a:p>
        </p:txBody>
      </p:sp>
      <p:grpSp>
        <p:nvGrpSpPr>
          <p:cNvPr id="10" name="Group 9">
            <a:extLst>
              <a:ext uri="{FF2B5EF4-FFF2-40B4-BE49-F238E27FC236}">
                <a16:creationId xmlns:a16="http://schemas.microsoft.com/office/drawing/2014/main" id="{8FC2F3FB-ED82-654F-A198-165B01E7A94E}"/>
              </a:ext>
            </a:extLst>
          </p:cNvPr>
          <p:cNvGrpSpPr>
            <a:grpSpLocks/>
          </p:cNvGrpSpPr>
          <p:nvPr/>
        </p:nvGrpSpPr>
        <p:grpSpPr bwMode="auto">
          <a:xfrm>
            <a:off x="839788" y="3589338"/>
            <a:ext cx="2200275" cy="1557337"/>
            <a:chOff x="719139" y="1482372"/>
            <a:chExt cx="2199696" cy="1556694"/>
          </a:xfrm>
        </p:grpSpPr>
        <p:pic>
          <p:nvPicPr>
            <p:cNvPr id="6" name="Picture 5">
              <a:extLst>
                <a:ext uri="{FF2B5EF4-FFF2-40B4-BE49-F238E27FC236}">
                  <a16:creationId xmlns:a16="http://schemas.microsoft.com/office/drawing/2014/main" id="{C7F15D30-E105-6049-A243-0EAF30EC0EFF}"/>
                </a:ext>
              </a:extLst>
            </p:cNvPr>
            <p:cNvPicPr>
              <a:picLocks noChangeAspect="1"/>
            </p:cNvPicPr>
            <p:nvPr/>
          </p:nvPicPr>
          <p:blipFill rotWithShape="1">
            <a:blip r:embed="rId4"/>
            <a:srcRect l="10360" r="10565"/>
            <a:stretch/>
          </p:blipFill>
          <p:spPr>
            <a:xfrm>
              <a:off x="719139" y="1482372"/>
              <a:ext cx="2199696" cy="1556694"/>
            </a:xfrm>
            <a:prstGeom prst="roundRect">
              <a:avLst>
                <a:gd name="adj" fmla="val 10915"/>
              </a:avLst>
            </a:prstGeom>
            <a:ln w="107950">
              <a:solidFill>
                <a:srgbClr val="CEDF98"/>
              </a:solidFill>
            </a:ln>
          </p:spPr>
        </p:pic>
        <p:sp>
          <p:nvSpPr>
            <p:cNvPr id="18450" name="Rectangle 14">
              <a:extLst>
                <a:ext uri="{FF2B5EF4-FFF2-40B4-BE49-F238E27FC236}">
                  <a16:creationId xmlns:a16="http://schemas.microsoft.com/office/drawing/2014/main" id="{1296B354-4356-6545-A2B6-03919443C505}"/>
                </a:ext>
              </a:extLst>
            </p:cNvPr>
            <p:cNvSpPr>
              <a:spLocks noChangeArrowheads="1"/>
            </p:cNvSpPr>
            <p:nvPr/>
          </p:nvSpPr>
          <p:spPr bwMode="auto">
            <a:xfrm>
              <a:off x="719139" y="1659550"/>
              <a:ext cx="21996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a:lnSpc>
                  <a:spcPct val="100000"/>
                </a:lnSpc>
                <a:spcBef>
                  <a:spcPct val="0"/>
                </a:spcBef>
                <a:buFontTx/>
                <a:buNone/>
              </a:pPr>
              <a:r>
                <a:rPr lang="en-GB" altLang="en-US" b="1">
                  <a:solidFill>
                    <a:schemeClr val="bg1"/>
                  </a:solidFill>
                </a:rPr>
                <a:t>Alice Springs</a:t>
              </a:r>
            </a:p>
          </p:txBody>
        </p:sp>
      </p:grpSp>
      <p:grpSp>
        <p:nvGrpSpPr>
          <p:cNvPr id="12" name="Group 11">
            <a:extLst>
              <a:ext uri="{FF2B5EF4-FFF2-40B4-BE49-F238E27FC236}">
                <a16:creationId xmlns:a16="http://schemas.microsoft.com/office/drawing/2014/main" id="{75EA6497-9268-DF4B-8771-5E4C77D0BDFA}"/>
              </a:ext>
            </a:extLst>
          </p:cNvPr>
          <p:cNvGrpSpPr>
            <a:grpSpLocks/>
          </p:cNvGrpSpPr>
          <p:nvPr/>
        </p:nvGrpSpPr>
        <p:grpSpPr bwMode="auto">
          <a:xfrm>
            <a:off x="5097463" y="1446213"/>
            <a:ext cx="3649662" cy="1982787"/>
            <a:chOff x="5204431" y="1261874"/>
            <a:chExt cx="3649663" cy="1983041"/>
          </a:xfrm>
        </p:grpSpPr>
        <p:pic>
          <p:nvPicPr>
            <p:cNvPr id="4" name="Picture 3">
              <a:extLst>
                <a:ext uri="{FF2B5EF4-FFF2-40B4-BE49-F238E27FC236}">
                  <a16:creationId xmlns:a16="http://schemas.microsoft.com/office/drawing/2014/main" id="{4C722137-CD2B-9E40-A68A-271CC4E5DEBF}"/>
                </a:ext>
              </a:extLst>
            </p:cNvPr>
            <p:cNvPicPr>
              <a:picLocks noChangeAspect="1"/>
            </p:cNvPicPr>
            <p:nvPr/>
          </p:nvPicPr>
          <p:blipFill>
            <a:blip r:embed="rId5" cstate="print"/>
            <a:stretch>
              <a:fillRect/>
            </a:stretch>
          </p:blipFill>
          <p:spPr>
            <a:xfrm>
              <a:off x="5602247" y="1261874"/>
              <a:ext cx="2786103" cy="1865077"/>
            </a:xfrm>
            <a:prstGeom prst="roundRect">
              <a:avLst>
                <a:gd name="adj" fmla="val 4168"/>
              </a:avLst>
            </a:prstGeom>
            <a:ln w="107950">
              <a:solidFill>
                <a:srgbClr val="CDB5D6"/>
              </a:solidFill>
            </a:ln>
          </p:spPr>
        </p:pic>
        <p:sp>
          <p:nvSpPr>
            <p:cNvPr id="18447" name="TextBox 21">
              <a:extLst>
                <a:ext uri="{FF2B5EF4-FFF2-40B4-BE49-F238E27FC236}">
                  <a16:creationId xmlns:a16="http://schemas.microsoft.com/office/drawing/2014/main" id="{2772C8E4-D1EB-164F-A1A3-FF2A0DA3294C}"/>
                </a:ext>
              </a:extLst>
            </p:cNvPr>
            <p:cNvSpPr txBox="1">
              <a:spLocks noChangeArrowheads="1"/>
            </p:cNvSpPr>
            <p:nvPr/>
          </p:nvSpPr>
          <p:spPr bwMode="auto">
            <a:xfrm>
              <a:off x="5204431" y="3109974"/>
              <a:ext cx="3649663" cy="13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sz="500">
                  <a:solidFill>
                    <a:schemeClr val="tx1"/>
                  </a:solidFill>
                  <a:latin typeface="Tuffy-TTF" panose="020B0603060100000000" pitchFamily="34" charset="0"/>
                  <a:ea typeface="Tuffy" panose="020B0603060100000000" pitchFamily="34" charset="0"/>
                  <a:cs typeface="Arial" panose="020B0604020202020204" pitchFamily="34" charset="0"/>
                </a:rPr>
                <a:t>Photo courtesy of Jason Tong  (@wikimedia.org) - granted under creative commons licence – attribution</a:t>
              </a:r>
            </a:p>
          </p:txBody>
        </p:sp>
        <p:sp>
          <p:nvSpPr>
            <p:cNvPr id="18448" name="Rectangle 15">
              <a:extLst>
                <a:ext uri="{FF2B5EF4-FFF2-40B4-BE49-F238E27FC236}">
                  <a16:creationId xmlns:a16="http://schemas.microsoft.com/office/drawing/2014/main" id="{83EAD853-8DFB-4C4F-8AF2-7FA107B0731E}"/>
                </a:ext>
              </a:extLst>
            </p:cNvPr>
            <p:cNvSpPr>
              <a:spLocks noChangeArrowheads="1"/>
            </p:cNvSpPr>
            <p:nvPr/>
          </p:nvSpPr>
          <p:spPr bwMode="auto">
            <a:xfrm>
              <a:off x="5542979" y="1512491"/>
              <a:ext cx="29622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a:lnSpc>
                  <a:spcPct val="100000"/>
                </a:lnSpc>
                <a:spcBef>
                  <a:spcPct val="0"/>
                </a:spcBef>
                <a:buFontTx/>
                <a:buNone/>
              </a:pPr>
              <a:r>
                <a:rPr lang="en-GB" altLang="en-US" b="1">
                  <a:solidFill>
                    <a:schemeClr val="bg1"/>
                  </a:solidFill>
                </a:rPr>
                <a:t>Canberra</a:t>
              </a:r>
            </a:p>
          </p:txBody>
        </p:sp>
      </p:grpSp>
      <p:grpSp>
        <p:nvGrpSpPr>
          <p:cNvPr id="14336" name="Group 14335">
            <a:extLst>
              <a:ext uri="{FF2B5EF4-FFF2-40B4-BE49-F238E27FC236}">
                <a16:creationId xmlns:a16="http://schemas.microsoft.com/office/drawing/2014/main" id="{BFC3F463-4972-A447-B16A-EF2AAF4631C3}"/>
              </a:ext>
            </a:extLst>
          </p:cNvPr>
          <p:cNvGrpSpPr>
            <a:grpSpLocks/>
          </p:cNvGrpSpPr>
          <p:nvPr/>
        </p:nvGrpSpPr>
        <p:grpSpPr bwMode="auto">
          <a:xfrm>
            <a:off x="1466850" y="4826000"/>
            <a:ext cx="2506663" cy="1354138"/>
            <a:chOff x="-338609" y="5334661"/>
            <a:chExt cx="2506578" cy="1355064"/>
          </a:xfrm>
        </p:grpSpPr>
        <p:pic>
          <p:nvPicPr>
            <p:cNvPr id="22" name="Picture 21">
              <a:extLst>
                <a:ext uri="{FF2B5EF4-FFF2-40B4-BE49-F238E27FC236}">
                  <a16:creationId xmlns:a16="http://schemas.microsoft.com/office/drawing/2014/main" id="{BC6D2CE6-6AB1-7D4E-8FB2-DBDB46AC39B9}"/>
                </a:ext>
              </a:extLst>
            </p:cNvPr>
            <p:cNvPicPr>
              <a:picLocks noChangeAspect="1"/>
            </p:cNvPicPr>
            <p:nvPr/>
          </p:nvPicPr>
          <p:blipFill rotWithShape="1">
            <a:blip r:embed="rId6"/>
            <a:srcRect t="31523" r="6928"/>
            <a:stretch/>
          </p:blipFill>
          <p:spPr>
            <a:xfrm>
              <a:off x="-287713" y="5334661"/>
              <a:ext cx="2455682" cy="1355064"/>
            </a:xfrm>
            <a:prstGeom prst="roundRect">
              <a:avLst/>
            </a:prstGeom>
            <a:ln w="107950">
              <a:solidFill>
                <a:srgbClr val="F8BC92"/>
              </a:solidFill>
            </a:ln>
          </p:spPr>
        </p:pic>
        <p:sp>
          <p:nvSpPr>
            <p:cNvPr id="18445" name="Rectangle 29">
              <a:extLst>
                <a:ext uri="{FF2B5EF4-FFF2-40B4-BE49-F238E27FC236}">
                  <a16:creationId xmlns:a16="http://schemas.microsoft.com/office/drawing/2014/main" id="{B9ACC068-3B0A-6E4D-9766-3664FB0FF908}"/>
                </a:ext>
              </a:extLst>
            </p:cNvPr>
            <p:cNvSpPr>
              <a:spLocks noChangeArrowheads="1"/>
            </p:cNvSpPr>
            <p:nvPr/>
          </p:nvSpPr>
          <p:spPr bwMode="auto">
            <a:xfrm>
              <a:off x="-338609" y="6337989"/>
              <a:ext cx="24935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a:lnSpc>
                  <a:spcPct val="100000"/>
                </a:lnSpc>
                <a:spcBef>
                  <a:spcPct val="0"/>
                </a:spcBef>
                <a:buFontTx/>
                <a:buNone/>
              </a:pPr>
              <a:r>
                <a:rPr lang="en-GB" altLang="en-US" b="1">
                  <a:solidFill>
                    <a:schemeClr val="bg1"/>
                  </a:solidFill>
                </a:rPr>
                <a:t>Sydney</a:t>
              </a:r>
            </a:p>
          </p:txBody>
        </p:sp>
      </p:grpSp>
      <p:grpSp>
        <p:nvGrpSpPr>
          <p:cNvPr id="14337" name="Group 14336">
            <a:extLst>
              <a:ext uri="{FF2B5EF4-FFF2-40B4-BE49-F238E27FC236}">
                <a16:creationId xmlns:a16="http://schemas.microsoft.com/office/drawing/2014/main" id="{3550E306-B4CE-4843-84AB-861969817588}"/>
              </a:ext>
            </a:extLst>
          </p:cNvPr>
          <p:cNvGrpSpPr>
            <a:grpSpLocks/>
          </p:cNvGrpSpPr>
          <p:nvPr/>
        </p:nvGrpSpPr>
        <p:grpSpPr bwMode="auto">
          <a:xfrm>
            <a:off x="4386263" y="4818063"/>
            <a:ext cx="3649662" cy="1465262"/>
            <a:chOff x="4572000" y="4834467"/>
            <a:chExt cx="3649663" cy="1465436"/>
          </a:xfrm>
        </p:grpSpPr>
        <p:pic>
          <p:nvPicPr>
            <p:cNvPr id="25" name="Picture 24">
              <a:extLst>
                <a:ext uri="{FF2B5EF4-FFF2-40B4-BE49-F238E27FC236}">
                  <a16:creationId xmlns:a16="http://schemas.microsoft.com/office/drawing/2014/main" id="{68AAC78D-1BD7-5941-9DA7-E0B680016145}"/>
                </a:ext>
              </a:extLst>
            </p:cNvPr>
            <p:cNvPicPr>
              <a:picLocks noChangeAspect="1"/>
            </p:cNvPicPr>
            <p:nvPr/>
          </p:nvPicPr>
          <p:blipFill rotWithShape="1">
            <a:blip r:embed="rId7"/>
            <a:srcRect t="25558"/>
            <a:stretch/>
          </p:blipFill>
          <p:spPr>
            <a:xfrm>
              <a:off x="4869183" y="4834467"/>
              <a:ext cx="3071773" cy="1355064"/>
            </a:xfrm>
            <a:prstGeom prst="roundRect">
              <a:avLst>
                <a:gd name="adj" fmla="val 7445"/>
              </a:avLst>
            </a:prstGeom>
            <a:ln w="107950">
              <a:solidFill>
                <a:srgbClr val="AFDEF8"/>
              </a:solidFill>
            </a:ln>
          </p:spPr>
        </p:pic>
        <p:sp>
          <p:nvSpPr>
            <p:cNvPr id="18442" name="TextBox 21">
              <a:extLst>
                <a:ext uri="{FF2B5EF4-FFF2-40B4-BE49-F238E27FC236}">
                  <a16:creationId xmlns:a16="http://schemas.microsoft.com/office/drawing/2014/main" id="{26A93036-C011-B14A-8BD5-78DACCAF14FF}"/>
                </a:ext>
              </a:extLst>
            </p:cNvPr>
            <p:cNvSpPr txBox="1">
              <a:spLocks noChangeArrowheads="1"/>
            </p:cNvSpPr>
            <p:nvPr/>
          </p:nvSpPr>
          <p:spPr bwMode="auto">
            <a:xfrm>
              <a:off x="4572000" y="6164962"/>
              <a:ext cx="3649663" cy="13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sz="500">
                  <a:solidFill>
                    <a:schemeClr val="tx1"/>
                  </a:solidFill>
                  <a:latin typeface="Tuffy-TTF" panose="020B0603060100000000" pitchFamily="34" charset="0"/>
                  <a:ea typeface="Tuffy" panose="020B0603060100000000" pitchFamily="34" charset="0"/>
                  <a:cs typeface="Arial" panose="020B0604020202020204" pitchFamily="34" charset="0"/>
                </a:rPr>
                <a:t>Photo courtesy of Lenny K Photography (@flickr.com) - granted under creative commons licence – attribution</a:t>
              </a:r>
            </a:p>
          </p:txBody>
        </p:sp>
        <p:sp>
          <p:nvSpPr>
            <p:cNvPr id="18443" name="Rectangle 33">
              <a:extLst>
                <a:ext uri="{FF2B5EF4-FFF2-40B4-BE49-F238E27FC236}">
                  <a16:creationId xmlns:a16="http://schemas.microsoft.com/office/drawing/2014/main" id="{30B73F63-65B3-4948-B67B-958C8DD7B8D7}"/>
                </a:ext>
              </a:extLst>
            </p:cNvPr>
            <p:cNvSpPr>
              <a:spLocks noChangeArrowheads="1"/>
            </p:cNvSpPr>
            <p:nvPr/>
          </p:nvSpPr>
          <p:spPr bwMode="auto">
            <a:xfrm>
              <a:off x="5097051" y="5873992"/>
              <a:ext cx="24935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a:lnSpc>
                  <a:spcPct val="100000"/>
                </a:lnSpc>
                <a:spcBef>
                  <a:spcPct val="0"/>
                </a:spcBef>
                <a:buFontTx/>
                <a:buNone/>
              </a:pPr>
              <a:r>
                <a:rPr lang="en-GB" altLang="en-US" b="1">
                  <a:solidFill>
                    <a:schemeClr val="bg1"/>
                  </a:solidFill>
                </a:rPr>
                <a:t>Brisbane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xEl>
                                              <p:pRg st="2" end="2"/>
                                            </p:txEl>
                                          </p:spTgt>
                                        </p:tgtEl>
                                        <p:attrNameLst>
                                          <p:attrName>style.visibility</p:attrName>
                                        </p:attrNameLst>
                                      </p:cBhvr>
                                      <p:to>
                                        <p:strVal val="visible"/>
                                      </p:to>
                                    </p:set>
                                    <p:animEffect transition="in" filter="fade">
                                      <p:cBhvr>
                                        <p:cTn id="12" dur="500"/>
                                        <p:tgtEl>
                                          <p:spTgt spid="2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4336"/>
                                        </p:tgtEl>
                                        <p:attrNameLst>
                                          <p:attrName>style.visibility</p:attrName>
                                        </p:attrNameLst>
                                      </p:cBhvr>
                                      <p:to>
                                        <p:strVal val="visible"/>
                                      </p:to>
                                    </p:set>
                                    <p:animEffect transition="in" filter="fade">
                                      <p:cBhvr>
                                        <p:cTn id="32" dur="500"/>
                                        <p:tgtEl>
                                          <p:spTgt spid="1433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4337"/>
                                        </p:tgtEl>
                                        <p:attrNameLst>
                                          <p:attrName>style.visibility</p:attrName>
                                        </p:attrNameLst>
                                      </p:cBhvr>
                                      <p:to>
                                        <p:strVal val="visible"/>
                                      </p:to>
                                    </p:set>
                                    <p:animEffect transition="in" filter="fade">
                                      <p:cBhvr>
                                        <p:cTn id="37" dur="500"/>
                                        <p:tgtEl>
                                          <p:spTgt spid="14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20">
            <a:extLst>
              <a:ext uri="{FF2B5EF4-FFF2-40B4-BE49-F238E27FC236}">
                <a16:creationId xmlns:a16="http://schemas.microsoft.com/office/drawing/2014/main" id="{D49286DA-0B99-5C46-866F-9F98F2A1D957}"/>
              </a:ext>
            </a:extLst>
          </p:cNvPr>
          <p:cNvSpPr>
            <a:spLocks noGrp="1"/>
          </p:cNvSpPr>
          <p:nvPr>
            <p:ph type="title"/>
          </p:nvPr>
        </p:nvSpPr>
        <p:spPr>
          <a:xfrm>
            <a:off x="457200" y="479425"/>
            <a:ext cx="8220075" cy="993775"/>
          </a:xfrm>
        </p:spPr>
        <p:txBody>
          <a:bodyPr/>
          <a:lstStyle/>
          <a:p>
            <a:pPr eaLnBrk="1" hangingPunct="1"/>
            <a:r>
              <a:rPr lang="en-GB" altLang="en-US" sz="3600">
                <a:latin typeface="Twinkl SemiBold" pitchFamily="2" charset="77"/>
              </a:rPr>
              <a:t>Human Features </a:t>
            </a:r>
          </a:p>
        </p:txBody>
      </p:sp>
      <p:grpSp>
        <p:nvGrpSpPr>
          <p:cNvPr id="9" name="Group 8">
            <a:extLst>
              <a:ext uri="{FF2B5EF4-FFF2-40B4-BE49-F238E27FC236}">
                <a16:creationId xmlns:a16="http://schemas.microsoft.com/office/drawing/2014/main" id="{E922FDB5-A4B7-1349-BF8D-A819B37FF332}"/>
              </a:ext>
            </a:extLst>
          </p:cNvPr>
          <p:cNvGrpSpPr>
            <a:grpSpLocks/>
          </p:cNvGrpSpPr>
          <p:nvPr/>
        </p:nvGrpSpPr>
        <p:grpSpPr bwMode="auto">
          <a:xfrm>
            <a:off x="719138" y="3746500"/>
            <a:ext cx="7556500" cy="2346325"/>
            <a:chOff x="719138" y="3747165"/>
            <a:chExt cx="7556761" cy="2345660"/>
          </a:xfrm>
        </p:grpSpPr>
        <p:sp>
          <p:nvSpPr>
            <p:cNvPr id="32" name="Rounded Rectangle 31">
              <a:extLst>
                <a:ext uri="{FF2B5EF4-FFF2-40B4-BE49-F238E27FC236}">
                  <a16:creationId xmlns:a16="http://schemas.microsoft.com/office/drawing/2014/main" id="{BFDFC1E6-D935-7C47-9DB0-AFAD493F0EC1}"/>
                </a:ext>
              </a:extLst>
            </p:cNvPr>
            <p:cNvSpPr/>
            <p:nvPr/>
          </p:nvSpPr>
          <p:spPr>
            <a:xfrm>
              <a:off x="719138" y="4707331"/>
              <a:ext cx="5994607" cy="1385494"/>
            </a:xfrm>
            <a:prstGeom prst="roundRect">
              <a:avLst>
                <a:gd name="adj" fmla="val 12134"/>
              </a:avLst>
            </a:prstGeom>
            <a:solidFill>
              <a:srgbClr val="CDB5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3" name="Picture 2">
              <a:extLst>
                <a:ext uri="{FF2B5EF4-FFF2-40B4-BE49-F238E27FC236}">
                  <a16:creationId xmlns:a16="http://schemas.microsoft.com/office/drawing/2014/main" id="{3D9550F5-E3E6-4044-A330-94A966DDF30C}"/>
                </a:ext>
              </a:extLst>
            </p:cNvPr>
            <p:cNvPicPr>
              <a:picLocks noChangeAspect="1"/>
            </p:cNvPicPr>
            <p:nvPr/>
          </p:nvPicPr>
          <p:blipFill rotWithShape="1">
            <a:blip r:embed="rId2" cstate="print"/>
            <a:srcRect t="18031"/>
            <a:stretch/>
          </p:blipFill>
          <p:spPr>
            <a:xfrm>
              <a:off x="4614061" y="3747165"/>
              <a:ext cx="3661838" cy="2251158"/>
            </a:xfrm>
            <a:prstGeom prst="roundRect">
              <a:avLst>
                <a:gd name="adj" fmla="val 11979"/>
              </a:avLst>
            </a:prstGeom>
            <a:ln w="107950">
              <a:solidFill>
                <a:srgbClr val="CDB5D6"/>
              </a:solidFill>
            </a:ln>
          </p:spPr>
        </p:pic>
        <p:sp>
          <p:nvSpPr>
            <p:cNvPr id="19465" name="Rectangle 4">
              <a:extLst>
                <a:ext uri="{FF2B5EF4-FFF2-40B4-BE49-F238E27FC236}">
                  <a16:creationId xmlns:a16="http://schemas.microsoft.com/office/drawing/2014/main" id="{2E61D776-B4FD-0642-A7B6-05D8B23B08F9}"/>
                </a:ext>
              </a:extLst>
            </p:cNvPr>
            <p:cNvSpPr>
              <a:spLocks noChangeArrowheads="1"/>
            </p:cNvSpPr>
            <p:nvPr/>
          </p:nvSpPr>
          <p:spPr bwMode="auto">
            <a:xfrm>
              <a:off x="1070498" y="5076980"/>
              <a:ext cx="30077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just">
                <a:lnSpc>
                  <a:spcPct val="100000"/>
                </a:lnSpc>
                <a:spcBef>
                  <a:spcPct val="0"/>
                </a:spcBef>
                <a:buFontTx/>
                <a:buNone/>
              </a:pPr>
              <a:r>
                <a:rPr lang="en-GB" altLang="en-US">
                  <a:solidFill>
                    <a:schemeClr val="tx1"/>
                  </a:solidFill>
                </a:rPr>
                <a:t>The Sydney Harbour Bridge is also very famous.  </a:t>
              </a:r>
            </a:p>
          </p:txBody>
        </p:sp>
      </p:grpSp>
      <p:grpSp>
        <p:nvGrpSpPr>
          <p:cNvPr id="7" name="Group 6">
            <a:extLst>
              <a:ext uri="{FF2B5EF4-FFF2-40B4-BE49-F238E27FC236}">
                <a16:creationId xmlns:a16="http://schemas.microsoft.com/office/drawing/2014/main" id="{7AA2E70E-2B7F-6F40-8BD6-22576833DCB5}"/>
              </a:ext>
            </a:extLst>
          </p:cNvPr>
          <p:cNvGrpSpPr>
            <a:grpSpLocks/>
          </p:cNvGrpSpPr>
          <p:nvPr/>
        </p:nvGrpSpPr>
        <p:grpSpPr bwMode="auto">
          <a:xfrm>
            <a:off x="731838" y="1458913"/>
            <a:ext cx="7669212" cy="2343150"/>
            <a:chOff x="719137" y="1345801"/>
            <a:chExt cx="7669213" cy="2343530"/>
          </a:xfrm>
        </p:grpSpPr>
        <p:sp>
          <p:nvSpPr>
            <p:cNvPr id="33" name="Rounded Rectangle 32">
              <a:extLst>
                <a:ext uri="{FF2B5EF4-FFF2-40B4-BE49-F238E27FC236}">
                  <a16:creationId xmlns:a16="http://schemas.microsoft.com/office/drawing/2014/main" id="{C0B4889A-4163-2E46-9350-74114ED044F0}"/>
                </a:ext>
              </a:extLst>
            </p:cNvPr>
            <p:cNvSpPr/>
            <p:nvPr/>
          </p:nvSpPr>
          <p:spPr>
            <a:xfrm>
              <a:off x="719137" y="1345801"/>
              <a:ext cx="7669213" cy="2057734"/>
            </a:xfrm>
            <a:prstGeom prst="roundRect">
              <a:avLst>
                <a:gd name="adj" fmla="val 12134"/>
              </a:avLst>
            </a:prstGeom>
            <a:solidFill>
              <a:srgbClr val="F8BC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9461" name="Rectangle 19">
              <a:extLst>
                <a:ext uri="{FF2B5EF4-FFF2-40B4-BE49-F238E27FC236}">
                  <a16:creationId xmlns:a16="http://schemas.microsoft.com/office/drawing/2014/main" id="{1DF7284C-4542-2A4F-B74C-10296E3D7367}"/>
                </a:ext>
              </a:extLst>
            </p:cNvPr>
            <p:cNvSpPr>
              <a:spLocks noChangeArrowheads="1"/>
            </p:cNvSpPr>
            <p:nvPr/>
          </p:nvSpPr>
          <p:spPr bwMode="auto">
            <a:xfrm>
              <a:off x="4400280" y="1681932"/>
              <a:ext cx="386212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just">
                <a:lnSpc>
                  <a:spcPct val="100000"/>
                </a:lnSpc>
                <a:spcBef>
                  <a:spcPct val="0"/>
                </a:spcBef>
                <a:buFontTx/>
                <a:buNone/>
              </a:pPr>
              <a:r>
                <a:rPr lang="en-GB" altLang="en-US">
                  <a:solidFill>
                    <a:schemeClr val="tx1"/>
                  </a:solidFill>
                </a:rPr>
                <a:t>Sydney is the oldest city in Australia. </a:t>
              </a:r>
            </a:p>
            <a:p>
              <a:pPr algn="just">
                <a:lnSpc>
                  <a:spcPct val="100000"/>
                </a:lnSpc>
                <a:spcBef>
                  <a:spcPct val="0"/>
                </a:spcBef>
                <a:buFontTx/>
                <a:buNone/>
              </a:pPr>
              <a:endParaRPr lang="en-GB" altLang="en-US">
                <a:solidFill>
                  <a:schemeClr val="tx1"/>
                </a:solidFill>
              </a:endParaRPr>
            </a:p>
            <a:p>
              <a:pPr algn="just">
                <a:lnSpc>
                  <a:spcPct val="100000"/>
                </a:lnSpc>
                <a:spcBef>
                  <a:spcPct val="0"/>
                </a:spcBef>
                <a:buFontTx/>
                <a:buNone/>
              </a:pPr>
              <a:r>
                <a:rPr lang="en-GB" altLang="en-US">
                  <a:solidFill>
                    <a:schemeClr val="tx1"/>
                  </a:solidFill>
                </a:rPr>
                <a:t>It is famous for one of the most recognisable landmarks in the world; the Sydney Opera House. </a:t>
              </a:r>
            </a:p>
          </p:txBody>
        </p:sp>
        <p:pic>
          <p:nvPicPr>
            <p:cNvPr id="2" name="Picture 1">
              <a:extLst>
                <a:ext uri="{FF2B5EF4-FFF2-40B4-BE49-F238E27FC236}">
                  <a16:creationId xmlns:a16="http://schemas.microsoft.com/office/drawing/2014/main" id="{B9C48EAA-13A2-E74A-9069-78DC5AACB7D8}"/>
                </a:ext>
              </a:extLst>
            </p:cNvPr>
            <p:cNvPicPr>
              <a:picLocks noChangeAspect="1"/>
            </p:cNvPicPr>
            <p:nvPr/>
          </p:nvPicPr>
          <p:blipFill>
            <a:blip r:embed="rId3" cstate="print"/>
            <a:stretch>
              <a:fillRect/>
            </a:stretch>
          </p:blipFill>
          <p:spPr>
            <a:xfrm>
              <a:off x="813585" y="1473199"/>
              <a:ext cx="3311263" cy="2216132"/>
            </a:xfrm>
            <a:prstGeom prst="roundRect">
              <a:avLst>
                <a:gd name="adj" fmla="val 11048"/>
              </a:avLst>
            </a:prstGeom>
            <a:ln w="107950">
              <a:solidFill>
                <a:srgbClr val="F8BC92"/>
              </a:solidFill>
            </a:ln>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20">
            <a:extLst>
              <a:ext uri="{FF2B5EF4-FFF2-40B4-BE49-F238E27FC236}">
                <a16:creationId xmlns:a16="http://schemas.microsoft.com/office/drawing/2014/main" id="{CF61EF02-C9BD-4E42-8165-E611BE2EF6D5}"/>
              </a:ext>
            </a:extLst>
          </p:cNvPr>
          <p:cNvSpPr>
            <a:spLocks noGrp="1"/>
          </p:cNvSpPr>
          <p:nvPr>
            <p:ph type="title"/>
          </p:nvPr>
        </p:nvSpPr>
        <p:spPr>
          <a:xfrm>
            <a:off x="457200" y="479425"/>
            <a:ext cx="8220075" cy="993775"/>
          </a:xfrm>
        </p:spPr>
        <p:txBody>
          <a:bodyPr/>
          <a:lstStyle/>
          <a:p>
            <a:pPr eaLnBrk="1" hangingPunct="1"/>
            <a:r>
              <a:rPr lang="en-GB" altLang="en-US" sz="3600">
                <a:latin typeface="Twinkl SemiBold" pitchFamily="2" charset="77"/>
              </a:rPr>
              <a:t>Australian Wildlife</a:t>
            </a:r>
          </a:p>
        </p:txBody>
      </p:sp>
      <p:sp>
        <p:nvSpPr>
          <p:cNvPr id="20" name="Rectangle 19">
            <a:extLst>
              <a:ext uri="{FF2B5EF4-FFF2-40B4-BE49-F238E27FC236}">
                <a16:creationId xmlns:a16="http://schemas.microsoft.com/office/drawing/2014/main" id="{6D86BFB0-2338-2045-8B4C-11AFB85C4C97}"/>
              </a:ext>
            </a:extLst>
          </p:cNvPr>
          <p:cNvSpPr>
            <a:spLocks noChangeArrowheads="1"/>
          </p:cNvSpPr>
          <p:nvPr/>
        </p:nvSpPr>
        <p:spPr bwMode="auto">
          <a:xfrm>
            <a:off x="733425" y="1403350"/>
            <a:ext cx="3703638"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just">
              <a:lnSpc>
                <a:spcPct val="100000"/>
              </a:lnSpc>
              <a:spcBef>
                <a:spcPct val="0"/>
              </a:spcBef>
              <a:buFontTx/>
              <a:buNone/>
            </a:pPr>
            <a:r>
              <a:rPr lang="en-GB" altLang="en-US">
                <a:solidFill>
                  <a:schemeClr val="tx1"/>
                </a:solidFill>
              </a:rPr>
              <a:t>Australia has lots of unique wildlife. Some cannot be found naturally anywhere else in the world! </a:t>
            </a:r>
          </a:p>
          <a:p>
            <a:pPr algn="just">
              <a:lnSpc>
                <a:spcPct val="100000"/>
              </a:lnSpc>
              <a:spcBef>
                <a:spcPct val="0"/>
              </a:spcBef>
              <a:buFontTx/>
              <a:buNone/>
            </a:pPr>
            <a:endParaRPr lang="en-GB" altLang="en-US">
              <a:solidFill>
                <a:schemeClr val="tx1"/>
              </a:solidFill>
            </a:endParaRPr>
          </a:p>
          <a:p>
            <a:pPr algn="just">
              <a:lnSpc>
                <a:spcPct val="100000"/>
              </a:lnSpc>
              <a:spcBef>
                <a:spcPct val="0"/>
              </a:spcBef>
              <a:buFontTx/>
              <a:buNone/>
            </a:pPr>
            <a:r>
              <a:rPr lang="en-GB" altLang="en-US">
                <a:solidFill>
                  <a:schemeClr val="tx1"/>
                </a:solidFill>
              </a:rPr>
              <a:t>These include koalas, kangaroos, kookaburras, emus and platypuses. </a:t>
            </a:r>
          </a:p>
        </p:txBody>
      </p:sp>
      <p:pic>
        <p:nvPicPr>
          <p:cNvPr id="3" name="Picture 2">
            <a:extLst>
              <a:ext uri="{FF2B5EF4-FFF2-40B4-BE49-F238E27FC236}">
                <a16:creationId xmlns:a16="http://schemas.microsoft.com/office/drawing/2014/main" id="{0D23D777-300F-6441-968E-9E051F23FAF8}"/>
              </a:ext>
            </a:extLst>
          </p:cNvPr>
          <p:cNvPicPr>
            <a:picLocks noChangeAspect="1"/>
          </p:cNvPicPr>
          <p:nvPr/>
        </p:nvPicPr>
        <p:blipFill rotWithShape="1">
          <a:blip r:embed="rId2" cstate="print"/>
          <a:srcRect t="6620" b="11354"/>
          <a:stretch/>
        </p:blipFill>
        <p:spPr>
          <a:xfrm>
            <a:off x="824091" y="3589869"/>
            <a:ext cx="2198571" cy="2404533"/>
          </a:xfrm>
          <a:prstGeom prst="roundRect">
            <a:avLst/>
          </a:prstGeom>
          <a:ln w="107950">
            <a:solidFill>
              <a:srgbClr val="CEDF98"/>
            </a:solidFill>
          </a:ln>
        </p:spPr>
      </p:pic>
      <p:pic>
        <p:nvPicPr>
          <p:cNvPr id="13" name="Picture 12">
            <a:extLst>
              <a:ext uri="{FF2B5EF4-FFF2-40B4-BE49-F238E27FC236}">
                <a16:creationId xmlns:a16="http://schemas.microsoft.com/office/drawing/2014/main" id="{AED4B171-3CEA-2A40-99A4-7F70C4E843B2}"/>
              </a:ext>
            </a:extLst>
          </p:cNvPr>
          <p:cNvPicPr>
            <a:picLocks noChangeAspect="1"/>
          </p:cNvPicPr>
          <p:nvPr/>
        </p:nvPicPr>
        <p:blipFill rotWithShape="1">
          <a:blip r:embed="rId3" cstate="print"/>
          <a:srcRect l="14052" r="15988"/>
          <a:stretch/>
        </p:blipFill>
        <p:spPr>
          <a:xfrm>
            <a:off x="2958421" y="3352798"/>
            <a:ext cx="2240112" cy="2134658"/>
          </a:xfrm>
          <a:prstGeom prst="roundRect">
            <a:avLst/>
          </a:prstGeom>
          <a:ln w="107950">
            <a:solidFill>
              <a:srgbClr val="FFECA7"/>
            </a:solidFill>
          </a:ln>
        </p:spPr>
      </p:pic>
      <p:pic>
        <p:nvPicPr>
          <p:cNvPr id="8" name="Picture 7">
            <a:extLst>
              <a:ext uri="{FF2B5EF4-FFF2-40B4-BE49-F238E27FC236}">
                <a16:creationId xmlns:a16="http://schemas.microsoft.com/office/drawing/2014/main" id="{9E82A74B-D36F-F641-8201-A7B6FC17E9D5}"/>
              </a:ext>
            </a:extLst>
          </p:cNvPr>
          <p:cNvPicPr>
            <a:picLocks noChangeAspect="1"/>
          </p:cNvPicPr>
          <p:nvPr/>
        </p:nvPicPr>
        <p:blipFill rotWithShape="1">
          <a:blip r:embed="rId4" cstate="print"/>
          <a:srcRect l="9947"/>
          <a:stretch/>
        </p:blipFill>
        <p:spPr>
          <a:xfrm>
            <a:off x="4451536" y="4792135"/>
            <a:ext cx="2795235" cy="1390643"/>
          </a:xfrm>
          <a:prstGeom prst="roundRect">
            <a:avLst/>
          </a:prstGeom>
          <a:ln w="107950">
            <a:solidFill>
              <a:srgbClr val="AFDEF8"/>
            </a:solidFill>
          </a:ln>
        </p:spPr>
      </p:pic>
      <p:pic>
        <p:nvPicPr>
          <p:cNvPr id="2" name="Picture 1">
            <a:extLst>
              <a:ext uri="{FF2B5EF4-FFF2-40B4-BE49-F238E27FC236}">
                <a16:creationId xmlns:a16="http://schemas.microsoft.com/office/drawing/2014/main" id="{9EDD2111-DE27-EC4F-86BD-D2F88FB02010}"/>
              </a:ext>
            </a:extLst>
          </p:cNvPr>
          <p:cNvPicPr>
            <a:picLocks noChangeAspect="1"/>
          </p:cNvPicPr>
          <p:nvPr/>
        </p:nvPicPr>
        <p:blipFill rotWithShape="1">
          <a:blip r:embed="rId5" cstate="print"/>
          <a:srcRect l="8341" t="18915" r="21119"/>
          <a:stretch/>
        </p:blipFill>
        <p:spPr>
          <a:xfrm>
            <a:off x="5967687" y="3172801"/>
            <a:ext cx="2294468" cy="1799331"/>
          </a:xfrm>
          <a:prstGeom prst="roundRect">
            <a:avLst/>
          </a:prstGeom>
          <a:ln w="107950">
            <a:solidFill>
              <a:srgbClr val="F8BC92"/>
            </a:solidFill>
          </a:ln>
        </p:spPr>
      </p:pic>
      <p:pic>
        <p:nvPicPr>
          <p:cNvPr id="9" name="Picture 8">
            <a:extLst>
              <a:ext uri="{FF2B5EF4-FFF2-40B4-BE49-F238E27FC236}">
                <a16:creationId xmlns:a16="http://schemas.microsoft.com/office/drawing/2014/main" id="{0509AF9E-1CC7-E941-8876-712D70C4593A}"/>
              </a:ext>
            </a:extLst>
          </p:cNvPr>
          <p:cNvPicPr>
            <a:picLocks noChangeAspect="1"/>
          </p:cNvPicPr>
          <p:nvPr/>
        </p:nvPicPr>
        <p:blipFill rotWithShape="1">
          <a:blip r:embed="rId6" cstate="print"/>
          <a:srcRect r="18391" b="20811"/>
          <a:stretch/>
        </p:blipFill>
        <p:spPr>
          <a:xfrm>
            <a:off x="5625404" y="1463574"/>
            <a:ext cx="2074334" cy="1602043"/>
          </a:xfrm>
          <a:prstGeom prst="roundRect">
            <a:avLst/>
          </a:prstGeom>
          <a:ln w="107950">
            <a:solidFill>
              <a:srgbClr val="CDB5D6"/>
            </a:solidFill>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2" end="2"/>
                                            </p:txEl>
                                          </p:spTgt>
                                        </p:tgtEl>
                                        <p:attrNameLst>
                                          <p:attrName>style.visibility</p:attrName>
                                        </p:attrNameLst>
                                      </p:cBhvr>
                                      <p:to>
                                        <p:strVal val="visible"/>
                                      </p:to>
                                    </p:set>
                                    <p:animEffect transition="in" filter="fade">
                                      <p:cBhvr>
                                        <p:cTn id="7" dur="500"/>
                                        <p:tgtEl>
                                          <p:spTgt spid="20">
                                            <p:txEl>
                                              <p:pRg st="2" end="2"/>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20">
            <a:extLst>
              <a:ext uri="{FF2B5EF4-FFF2-40B4-BE49-F238E27FC236}">
                <a16:creationId xmlns:a16="http://schemas.microsoft.com/office/drawing/2014/main" id="{2D46FB41-49AB-ED44-A20E-1A7EE49C31BF}"/>
              </a:ext>
            </a:extLst>
          </p:cNvPr>
          <p:cNvSpPr>
            <a:spLocks noGrp="1"/>
          </p:cNvSpPr>
          <p:nvPr>
            <p:ph type="title"/>
          </p:nvPr>
        </p:nvSpPr>
        <p:spPr>
          <a:xfrm>
            <a:off x="457200" y="479425"/>
            <a:ext cx="8220075" cy="993775"/>
          </a:xfrm>
        </p:spPr>
        <p:txBody>
          <a:bodyPr/>
          <a:lstStyle/>
          <a:p>
            <a:pPr eaLnBrk="1" hangingPunct="1"/>
            <a:r>
              <a:rPr lang="en-GB" altLang="en-US" sz="3600">
                <a:latin typeface="Twinkl SemiBold" pitchFamily="2" charset="77"/>
              </a:rPr>
              <a:t>Australian Wildlife</a:t>
            </a:r>
          </a:p>
        </p:txBody>
      </p:sp>
      <p:sp>
        <p:nvSpPr>
          <p:cNvPr id="21506" name="Rectangle 19">
            <a:extLst>
              <a:ext uri="{FF2B5EF4-FFF2-40B4-BE49-F238E27FC236}">
                <a16:creationId xmlns:a16="http://schemas.microsoft.com/office/drawing/2014/main" id="{60503830-D4B8-2D4A-A85E-D13E460B06AF}"/>
              </a:ext>
            </a:extLst>
          </p:cNvPr>
          <p:cNvSpPr>
            <a:spLocks noChangeArrowheads="1"/>
          </p:cNvSpPr>
          <p:nvPr/>
        </p:nvSpPr>
        <p:spPr bwMode="auto">
          <a:xfrm>
            <a:off x="1220788" y="1524000"/>
            <a:ext cx="32051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just">
              <a:lnSpc>
                <a:spcPct val="100000"/>
              </a:lnSpc>
              <a:spcBef>
                <a:spcPct val="0"/>
              </a:spcBef>
              <a:buFontTx/>
              <a:buNone/>
            </a:pPr>
            <a:r>
              <a:rPr lang="en-GB" altLang="en-US">
                <a:solidFill>
                  <a:schemeClr val="tx1"/>
                </a:solidFill>
              </a:rPr>
              <a:t>Australia is also home to lots of dangerous creatures, such as venomous snakes and spiders!</a:t>
            </a:r>
          </a:p>
        </p:txBody>
      </p:sp>
      <p:grpSp>
        <p:nvGrpSpPr>
          <p:cNvPr id="11" name="Group 10">
            <a:extLst>
              <a:ext uri="{FF2B5EF4-FFF2-40B4-BE49-F238E27FC236}">
                <a16:creationId xmlns:a16="http://schemas.microsoft.com/office/drawing/2014/main" id="{4CFAB484-BF60-324C-8608-8D3F81CE0093}"/>
              </a:ext>
            </a:extLst>
          </p:cNvPr>
          <p:cNvGrpSpPr/>
          <p:nvPr/>
        </p:nvGrpSpPr>
        <p:grpSpPr>
          <a:xfrm>
            <a:off x="5266266" y="1524002"/>
            <a:ext cx="2870201" cy="4470398"/>
            <a:chOff x="5266266" y="1524002"/>
            <a:chExt cx="2870201" cy="4470398"/>
          </a:xfrm>
          <a:solidFill>
            <a:srgbClr val="CEDF98"/>
          </a:solidFill>
        </p:grpSpPr>
        <p:sp>
          <p:nvSpPr>
            <p:cNvPr id="16" name="Rounded Rectangle 15">
              <a:extLst>
                <a:ext uri="{FF2B5EF4-FFF2-40B4-BE49-F238E27FC236}">
                  <a16:creationId xmlns:a16="http://schemas.microsoft.com/office/drawing/2014/main" id="{9C0F5ACE-93BA-8749-A796-A5C190F103DD}"/>
                </a:ext>
              </a:extLst>
            </p:cNvPr>
            <p:cNvSpPr/>
            <p:nvPr/>
          </p:nvSpPr>
          <p:spPr>
            <a:xfrm>
              <a:off x="5266266" y="4286145"/>
              <a:ext cx="2870201" cy="1708255"/>
            </a:xfrm>
            <a:prstGeom prst="roundRect">
              <a:avLst>
                <a:gd name="adj" fmla="val 12134"/>
              </a:avLst>
            </a:prstGeom>
            <a:grpFill/>
            <a:ln>
              <a:solidFill>
                <a:srgbClr val="CEDF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4" name="Picture 3">
              <a:extLst>
                <a:ext uri="{FF2B5EF4-FFF2-40B4-BE49-F238E27FC236}">
                  <a16:creationId xmlns:a16="http://schemas.microsoft.com/office/drawing/2014/main" id="{237DCCE3-7E34-6D44-8A72-FF9047C8B88B}"/>
                </a:ext>
              </a:extLst>
            </p:cNvPr>
            <p:cNvPicPr>
              <a:picLocks noChangeAspect="1"/>
            </p:cNvPicPr>
            <p:nvPr/>
          </p:nvPicPr>
          <p:blipFill>
            <a:blip r:embed="rId2" cstate="print"/>
            <a:stretch>
              <a:fillRect/>
            </a:stretch>
          </p:blipFill>
          <p:spPr>
            <a:xfrm>
              <a:off x="5359400" y="1524002"/>
              <a:ext cx="2715568" cy="4077334"/>
            </a:xfrm>
            <a:prstGeom prst="roundRect">
              <a:avLst>
                <a:gd name="adj" fmla="val 10120"/>
              </a:avLst>
            </a:prstGeom>
            <a:grpFill/>
            <a:ln w="107950">
              <a:solidFill>
                <a:srgbClr val="CEDF98"/>
              </a:solidFill>
            </a:ln>
          </p:spPr>
        </p:pic>
        <p:sp>
          <p:nvSpPr>
            <p:cNvPr id="7" name="Rectangle 6">
              <a:extLst>
                <a:ext uri="{FF2B5EF4-FFF2-40B4-BE49-F238E27FC236}">
                  <a16:creationId xmlns:a16="http://schemas.microsoft.com/office/drawing/2014/main" id="{F707BED8-93B0-7147-BF5B-E24D42C1D28D}"/>
                </a:ext>
              </a:extLst>
            </p:cNvPr>
            <p:cNvSpPr/>
            <p:nvPr/>
          </p:nvSpPr>
          <p:spPr>
            <a:xfrm>
              <a:off x="5571678" y="5601336"/>
              <a:ext cx="2291012" cy="369332"/>
            </a:xfrm>
            <a:prstGeom prst="rect">
              <a:avLst/>
            </a:prstGeom>
            <a:grpFill/>
            <a:ln>
              <a:solidFill>
                <a:srgbClr val="CEDF98"/>
              </a:solidFill>
            </a:ln>
          </p:spPr>
          <p:txBody>
            <a:bodyPr wrap="none">
              <a:spAutoFit/>
            </a:bodyPr>
            <a:lstStyle/>
            <a:p>
              <a:pPr algn="ctr">
                <a:defRPr/>
              </a:pPr>
              <a:r>
                <a:rPr lang="en-GB" dirty="0">
                  <a:latin typeface="Twinkl" pitchFamily="50" charset="0"/>
                </a:rPr>
                <a:t>eastern brown snake</a:t>
              </a:r>
            </a:p>
          </p:txBody>
        </p:sp>
      </p:grpSp>
      <p:grpSp>
        <p:nvGrpSpPr>
          <p:cNvPr id="12" name="Group 11">
            <a:extLst>
              <a:ext uri="{FF2B5EF4-FFF2-40B4-BE49-F238E27FC236}">
                <a16:creationId xmlns:a16="http://schemas.microsoft.com/office/drawing/2014/main" id="{BF6780CD-FC25-1C49-A1BA-A96922E6B0A5}"/>
              </a:ext>
            </a:extLst>
          </p:cNvPr>
          <p:cNvGrpSpPr>
            <a:grpSpLocks/>
          </p:cNvGrpSpPr>
          <p:nvPr/>
        </p:nvGrpSpPr>
        <p:grpSpPr bwMode="auto">
          <a:xfrm>
            <a:off x="887413" y="2881313"/>
            <a:ext cx="3760787" cy="3113087"/>
            <a:chOff x="879739" y="2719811"/>
            <a:chExt cx="3759993" cy="3113487"/>
          </a:xfrm>
        </p:grpSpPr>
        <p:sp>
          <p:nvSpPr>
            <p:cNvPr id="15" name="Rounded Rectangle 14">
              <a:extLst>
                <a:ext uri="{FF2B5EF4-FFF2-40B4-BE49-F238E27FC236}">
                  <a16:creationId xmlns:a16="http://schemas.microsoft.com/office/drawing/2014/main" id="{E6FEDAE2-7CB0-674E-B28F-AB0EB562DEEF}"/>
                </a:ext>
              </a:extLst>
            </p:cNvPr>
            <p:cNvSpPr/>
            <p:nvPr/>
          </p:nvSpPr>
          <p:spPr>
            <a:xfrm>
              <a:off x="1006712" y="2719811"/>
              <a:ext cx="3633020" cy="1708369"/>
            </a:xfrm>
            <a:prstGeom prst="roundRect">
              <a:avLst>
                <a:gd name="adj" fmla="val 12134"/>
              </a:avLst>
            </a:prstGeom>
            <a:solidFill>
              <a:srgbClr val="FFEC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21510" name="Group 9">
              <a:extLst>
                <a:ext uri="{FF2B5EF4-FFF2-40B4-BE49-F238E27FC236}">
                  <a16:creationId xmlns:a16="http://schemas.microsoft.com/office/drawing/2014/main" id="{49B102E8-1280-5147-ACEC-AD35BE5EB4BD}"/>
                </a:ext>
              </a:extLst>
            </p:cNvPr>
            <p:cNvGrpSpPr>
              <a:grpSpLocks/>
            </p:cNvGrpSpPr>
            <p:nvPr/>
          </p:nvGrpSpPr>
          <p:grpSpPr bwMode="auto">
            <a:xfrm>
              <a:off x="879739" y="3147774"/>
              <a:ext cx="3649663" cy="2685524"/>
              <a:chOff x="879739" y="3147774"/>
              <a:chExt cx="3649663" cy="2685524"/>
            </a:xfrm>
          </p:grpSpPr>
          <p:pic>
            <p:nvPicPr>
              <p:cNvPr id="5" name="Picture 4">
                <a:extLst>
                  <a:ext uri="{FF2B5EF4-FFF2-40B4-BE49-F238E27FC236}">
                    <a16:creationId xmlns:a16="http://schemas.microsoft.com/office/drawing/2014/main" id="{8962816D-796E-344C-9F72-05AF323214BF}"/>
                  </a:ext>
                </a:extLst>
              </p:cNvPr>
              <p:cNvPicPr>
                <a:picLocks noChangeAspect="1"/>
              </p:cNvPicPr>
              <p:nvPr/>
            </p:nvPicPr>
            <p:blipFill>
              <a:blip r:embed="rId3" cstate="print"/>
              <a:stretch>
                <a:fillRect/>
              </a:stretch>
            </p:blipFill>
            <p:spPr>
              <a:xfrm>
                <a:off x="1117335" y="3147774"/>
                <a:ext cx="3412067" cy="2559050"/>
              </a:xfrm>
              <a:prstGeom prst="roundRect">
                <a:avLst>
                  <a:gd name="adj" fmla="val 7403"/>
                </a:avLst>
              </a:prstGeom>
              <a:ln w="107950">
                <a:solidFill>
                  <a:srgbClr val="FFECA7"/>
                </a:solidFill>
              </a:ln>
            </p:spPr>
          </p:pic>
          <p:sp>
            <p:nvSpPr>
              <p:cNvPr id="21513" name="TextBox 21">
                <a:extLst>
                  <a:ext uri="{FF2B5EF4-FFF2-40B4-BE49-F238E27FC236}">
                    <a16:creationId xmlns:a16="http://schemas.microsoft.com/office/drawing/2014/main" id="{462E1A24-001D-504C-B661-68D4D529A94B}"/>
                  </a:ext>
                </a:extLst>
              </p:cNvPr>
              <p:cNvSpPr txBox="1">
                <a:spLocks noChangeArrowheads="1"/>
              </p:cNvSpPr>
              <p:nvPr/>
            </p:nvSpPr>
            <p:spPr bwMode="auto">
              <a:xfrm>
                <a:off x="879739" y="5698357"/>
                <a:ext cx="3649663" cy="13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sz="500">
                    <a:solidFill>
                      <a:schemeClr val="tx1"/>
                    </a:solidFill>
                    <a:latin typeface="Tuffy-TTF" panose="020B0603060100000000" pitchFamily="34" charset="0"/>
                    <a:ea typeface="Tuffy" panose="020B0603060100000000" pitchFamily="34" charset="0"/>
                    <a:cs typeface="Arial" panose="020B0604020202020204" pitchFamily="34" charset="0"/>
                  </a:rPr>
                  <a:t>Photo courtesy of Alan Couch (@flickr.com) - granted under creative commons licence – attribution</a:t>
                </a:r>
              </a:p>
            </p:txBody>
          </p:sp>
        </p:grpSp>
        <p:sp>
          <p:nvSpPr>
            <p:cNvPr id="21511" name="Rectangle 5">
              <a:extLst>
                <a:ext uri="{FF2B5EF4-FFF2-40B4-BE49-F238E27FC236}">
                  <a16:creationId xmlns:a16="http://schemas.microsoft.com/office/drawing/2014/main" id="{C976846E-D3AA-4C4A-8826-B8B37F271261}"/>
                </a:ext>
              </a:extLst>
            </p:cNvPr>
            <p:cNvSpPr>
              <a:spLocks noChangeArrowheads="1"/>
            </p:cNvSpPr>
            <p:nvPr/>
          </p:nvSpPr>
          <p:spPr bwMode="auto">
            <a:xfrm>
              <a:off x="1418976" y="2743491"/>
              <a:ext cx="28087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a:lnSpc>
                  <a:spcPct val="100000"/>
                </a:lnSpc>
                <a:spcBef>
                  <a:spcPct val="0"/>
                </a:spcBef>
                <a:buFontTx/>
                <a:buNone/>
              </a:pPr>
              <a:r>
                <a:rPr lang="en-GB" altLang="en-US">
                  <a:solidFill>
                    <a:schemeClr val="tx1"/>
                  </a:solidFill>
                </a:rPr>
                <a:t>Sydney funnel web spider</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20">
            <a:extLst>
              <a:ext uri="{FF2B5EF4-FFF2-40B4-BE49-F238E27FC236}">
                <a16:creationId xmlns:a16="http://schemas.microsoft.com/office/drawing/2014/main" id="{FAA78092-C35F-9F43-9179-6383B2DACDBE}"/>
              </a:ext>
            </a:extLst>
          </p:cNvPr>
          <p:cNvSpPr>
            <a:spLocks noGrp="1"/>
          </p:cNvSpPr>
          <p:nvPr>
            <p:ph type="title"/>
          </p:nvPr>
        </p:nvSpPr>
        <p:spPr>
          <a:xfrm>
            <a:off x="457200" y="479425"/>
            <a:ext cx="8220075" cy="993775"/>
          </a:xfrm>
        </p:spPr>
        <p:txBody>
          <a:bodyPr/>
          <a:lstStyle/>
          <a:p>
            <a:pPr eaLnBrk="1" hangingPunct="1"/>
            <a:r>
              <a:rPr lang="en-GB" altLang="en-US" sz="3600">
                <a:latin typeface="Twinkl SemiBold" pitchFamily="2" charset="77"/>
              </a:rPr>
              <a:t>Quick Quiz!</a:t>
            </a:r>
          </a:p>
        </p:txBody>
      </p:sp>
      <p:sp>
        <p:nvSpPr>
          <p:cNvPr id="22530" name="Rounded Rectangle 19">
            <a:extLst>
              <a:ext uri="{FF2B5EF4-FFF2-40B4-BE49-F238E27FC236}">
                <a16:creationId xmlns:a16="http://schemas.microsoft.com/office/drawing/2014/main" id="{1B087122-4655-974E-BDFA-EDBC446FC279}"/>
              </a:ext>
            </a:extLst>
          </p:cNvPr>
          <p:cNvSpPr>
            <a:spLocks noChangeArrowheads="1"/>
          </p:cNvSpPr>
          <p:nvPr/>
        </p:nvSpPr>
        <p:spPr bwMode="auto">
          <a:xfrm>
            <a:off x="719138" y="1595438"/>
            <a:ext cx="4267200" cy="547687"/>
          </a:xfrm>
          <a:prstGeom prst="roundRect">
            <a:avLst>
              <a:gd name="adj" fmla="val 16667"/>
            </a:avLst>
          </a:prstGeom>
          <a:solidFill>
            <a:srgbClr val="CEDF98"/>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spAutoFit/>
          </a:bodyPr>
          <a:lstStyle>
            <a:lvl1pPr marL="342900" indent="-342900">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nSpc>
                <a:spcPct val="100000"/>
              </a:lnSpc>
              <a:spcBef>
                <a:spcPct val="0"/>
              </a:spcBef>
              <a:buFont typeface="Twinkl Sb" pitchFamily="2" charset="77"/>
              <a:buAutoNum type="arabicPeriod"/>
            </a:pPr>
            <a:r>
              <a:rPr lang="en-GB" altLang="en-US">
                <a:solidFill>
                  <a:schemeClr val="tx1"/>
                </a:solidFill>
              </a:rPr>
              <a:t>How many people live in Australia?</a:t>
            </a:r>
          </a:p>
        </p:txBody>
      </p:sp>
      <p:grpSp>
        <p:nvGrpSpPr>
          <p:cNvPr id="8" name="Group 7">
            <a:extLst>
              <a:ext uri="{FF2B5EF4-FFF2-40B4-BE49-F238E27FC236}">
                <a16:creationId xmlns:a16="http://schemas.microsoft.com/office/drawing/2014/main" id="{F0D5C3A6-F329-CA4C-8FA1-9B498006FA08}"/>
              </a:ext>
            </a:extLst>
          </p:cNvPr>
          <p:cNvGrpSpPr>
            <a:grpSpLocks/>
          </p:cNvGrpSpPr>
          <p:nvPr/>
        </p:nvGrpSpPr>
        <p:grpSpPr bwMode="auto">
          <a:xfrm>
            <a:off x="820738" y="3530600"/>
            <a:ext cx="7567612" cy="2460625"/>
            <a:chOff x="820739" y="3531236"/>
            <a:chExt cx="7567611" cy="2460360"/>
          </a:xfrm>
        </p:grpSpPr>
        <p:sp>
          <p:nvSpPr>
            <p:cNvPr id="22536" name="Rounded Rectangle 20">
              <a:extLst>
                <a:ext uri="{FF2B5EF4-FFF2-40B4-BE49-F238E27FC236}">
                  <a16:creationId xmlns:a16="http://schemas.microsoft.com/office/drawing/2014/main" id="{E6E5D976-7E44-1F49-87E0-FE38952D4F48}"/>
                </a:ext>
              </a:extLst>
            </p:cNvPr>
            <p:cNvSpPr>
              <a:spLocks noChangeArrowheads="1"/>
            </p:cNvSpPr>
            <p:nvPr/>
          </p:nvSpPr>
          <p:spPr bwMode="auto">
            <a:xfrm>
              <a:off x="3812875" y="3531236"/>
              <a:ext cx="4575475" cy="854246"/>
            </a:xfrm>
            <a:prstGeom prst="roundRect">
              <a:avLst>
                <a:gd name="adj" fmla="val 16667"/>
              </a:avLst>
            </a:prstGeom>
            <a:solidFill>
              <a:srgbClr val="CEDF98"/>
            </a:solidFill>
            <a:ln>
              <a:noFill/>
            </a:ln>
            <a:extLst>
              <a:ext uri="{91240B29-F687-4F45-9708-019B960494DF}">
                <a14:hiddenLine xmlns:a14="http://schemas.microsoft.com/office/drawing/2010/main" w="9525">
                  <a:solidFill>
                    <a:srgbClr val="000000"/>
                  </a:solidFill>
                  <a:round/>
                  <a:headEnd/>
                  <a:tailEnd/>
                </a14:hiddenLine>
              </a:ext>
            </a:extLst>
          </p:spPr>
          <p:txBody>
            <a:bodyPr lIns="864000" tIns="108000" rIns="108000" bIns="108000">
              <a:spAutoFit/>
            </a:bodyPr>
            <a:lstStyle>
              <a:lvl1pPr marL="342900" indent="-342900">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nSpc>
                  <a:spcPct val="100000"/>
                </a:lnSpc>
                <a:spcBef>
                  <a:spcPct val="0"/>
                </a:spcBef>
                <a:buFont typeface="Twinkl Sb" pitchFamily="2" charset="77"/>
                <a:buAutoNum type="arabicPeriod" startAt="3"/>
              </a:pPr>
              <a:r>
                <a:rPr lang="en-GB" altLang="en-US">
                  <a:solidFill>
                    <a:schemeClr val="tx1"/>
                  </a:solidFill>
                </a:rPr>
                <a:t>What is the desert area </a:t>
              </a:r>
              <a:br>
                <a:rPr lang="en-GB" altLang="en-US">
                  <a:solidFill>
                    <a:schemeClr val="tx1"/>
                  </a:solidFill>
                </a:rPr>
              </a:br>
              <a:r>
                <a:rPr lang="en-GB" altLang="en-US">
                  <a:solidFill>
                    <a:schemeClr val="tx1"/>
                  </a:solidFill>
                </a:rPr>
                <a:t>in Australia called?</a:t>
              </a:r>
            </a:p>
          </p:txBody>
        </p:sp>
        <p:pic>
          <p:nvPicPr>
            <p:cNvPr id="2" name="Picture 1">
              <a:extLst>
                <a:ext uri="{FF2B5EF4-FFF2-40B4-BE49-F238E27FC236}">
                  <a16:creationId xmlns:a16="http://schemas.microsoft.com/office/drawing/2014/main" id="{99086051-A02A-1B4F-8D8F-152657B6D0C8}"/>
                </a:ext>
              </a:extLst>
            </p:cNvPr>
            <p:cNvPicPr>
              <a:picLocks noChangeAspect="1"/>
            </p:cNvPicPr>
            <p:nvPr/>
          </p:nvPicPr>
          <p:blipFill>
            <a:blip r:embed="rId2" cstate="print"/>
            <a:stretch>
              <a:fillRect/>
            </a:stretch>
          </p:blipFill>
          <p:spPr>
            <a:xfrm>
              <a:off x="820739" y="3632380"/>
              <a:ext cx="3336394" cy="2359216"/>
            </a:xfrm>
            <a:prstGeom prst="roundRect">
              <a:avLst>
                <a:gd name="adj" fmla="val 9015"/>
              </a:avLst>
            </a:prstGeom>
            <a:ln w="107950">
              <a:solidFill>
                <a:srgbClr val="CEDF98"/>
              </a:solidFill>
            </a:ln>
          </p:spPr>
        </p:pic>
      </p:grpSp>
      <p:sp>
        <p:nvSpPr>
          <p:cNvPr id="19" name="Rounded Rectangle 18">
            <a:extLst>
              <a:ext uri="{FF2B5EF4-FFF2-40B4-BE49-F238E27FC236}">
                <a16:creationId xmlns:a16="http://schemas.microsoft.com/office/drawing/2014/main" id="{6FA2D269-249E-CF45-99A0-4EB96BB5A993}"/>
              </a:ext>
            </a:extLst>
          </p:cNvPr>
          <p:cNvSpPr>
            <a:spLocks noChangeArrowheads="1"/>
          </p:cNvSpPr>
          <p:nvPr/>
        </p:nvSpPr>
        <p:spPr bwMode="auto">
          <a:xfrm>
            <a:off x="719138" y="2489200"/>
            <a:ext cx="4267200" cy="854075"/>
          </a:xfrm>
          <a:prstGeom prst="roundRect">
            <a:avLst>
              <a:gd name="adj" fmla="val 16667"/>
            </a:avLst>
          </a:prstGeom>
          <a:solidFill>
            <a:srgbClr val="CEDF98"/>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spAutoFit/>
          </a:bodyPr>
          <a:lstStyle>
            <a:lvl1pPr marL="342900" indent="-342900">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nSpc>
                <a:spcPct val="100000"/>
              </a:lnSpc>
              <a:spcBef>
                <a:spcPct val="0"/>
              </a:spcBef>
              <a:buFont typeface="Twinkl Sb" pitchFamily="2" charset="77"/>
              <a:buAutoNum type="arabicPeriod" startAt="2"/>
            </a:pPr>
            <a:r>
              <a:rPr lang="en-GB" altLang="en-US">
                <a:solidFill>
                  <a:schemeClr val="tx1"/>
                </a:solidFill>
              </a:rPr>
              <a:t>Where do lots of people celebrate Christmas in Australia?</a:t>
            </a:r>
          </a:p>
        </p:txBody>
      </p:sp>
      <p:sp>
        <p:nvSpPr>
          <p:cNvPr id="22" name="Rounded Rectangle 21">
            <a:extLst>
              <a:ext uri="{FF2B5EF4-FFF2-40B4-BE49-F238E27FC236}">
                <a16:creationId xmlns:a16="http://schemas.microsoft.com/office/drawing/2014/main" id="{1DB13D3F-F6A3-AB46-8452-3B41DB8EF863}"/>
              </a:ext>
            </a:extLst>
          </p:cNvPr>
          <p:cNvSpPr>
            <a:spLocks noChangeArrowheads="1"/>
          </p:cNvSpPr>
          <p:nvPr/>
        </p:nvSpPr>
        <p:spPr bwMode="auto">
          <a:xfrm>
            <a:off x="5505450" y="1447800"/>
            <a:ext cx="2882900" cy="854075"/>
          </a:xfrm>
          <a:prstGeom prst="roundRect">
            <a:avLst>
              <a:gd name="adj" fmla="val 16667"/>
            </a:avLst>
          </a:prstGeom>
          <a:solidFill>
            <a:srgbClr val="F8BC92"/>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nSpc>
                <a:spcPct val="100000"/>
              </a:lnSpc>
              <a:spcBef>
                <a:spcPct val="0"/>
              </a:spcBef>
              <a:buFontTx/>
              <a:buNone/>
            </a:pPr>
            <a:r>
              <a:rPr lang="en-GB" altLang="en-US">
                <a:solidFill>
                  <a:schemeClr val="tx1"/>
                </a:solidFill>
              </a:rPr>
              <a:t>Around 24 million people live in Australia. </a:t>
            </a:r>
          </a:p>
        </p:txBody>
      </p:sp>
      <p:sp>
        <p:nvSpPr>
          <p:cNvPr id="23" name="Rounded Rectangle 22">
            <a:extLst>
              <a:ext uri="{FF2B5EF4-FFF2-40B4-BE49-F238E27FC236}">
                <a16:creationId xmlns:a16="http://schemas.microsoft.com/office/drawing/2014/main" id="{380C7749-B505-D744-B147-B82DA2DD0E8A}"/>
              </a:ext>
            </a:extLst>
          </p:cNvPr>
          <p:cNvSpPr>
            <a:spLocks noChangeArrowheads="1"/>
          </p:cNvSpPr>
          <p:nvPr/>
        </p:nvSpPr>
        <p:spPr bwMode="auto">
          <a:xfrm>
            <a:off x="5505450" y="2489200"/>
            <a:ext cx="2882900" cy="854075"/>
          </a:xfrm>
          <a:prstGeom prst="roundRect">
            <a:avLst>
              <a:gd name="adj" fmla="val 16667"/>
            </a:avLst>
          </a:prstGeom>
          <a:solidFill>
            <a:srgbClr val="F8BC92"/>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nSpc>
                <a:spcPct val="100000"/>
              </a:lnSpc>
              <a:spcBef>
                <a:spcPct val="0"/>
              </a:spcBef>
              <a:buFontTx/>
              <a:buNone/>
            </a:pPr>
            <a:r>
              <a:rPr lang="en-GB" altLang="en-US">
                <a:solidFill>
                  <a:schemeClr val="tx1"/>
                </a:solidFill>
              </a:rPr>
              <a:t>Lots of people celebrate Christmas on the beach.</a:t>
            </a:r>
          </a:p>
        </p:txBody>
      </p:sp>
      <p:sp>
        <p:nvSpPr>
          <p:cNvPr id="24" name="Rounded Rectangle 23">
            <a:extLst>
              <a:ext uri="{FF2B5EF4-FFF2-40B4-BE49-F238E27FC236}">
                <a16:creationId xmlns:a16="http://schemas.microsoft.com/office/drawing/2014/main" id="{4BF29586-F826-CF42-981A-98EABFAF88E3}"/>
              </a:ext>
            </a:extLst>
          </p:cNvPr>
          <p:cNvSpPr>
            <a:spLocks noChangeArrowheads="1"/>
          </p:cNvSpPr>
          <p:nvPr/>
        </p:nvSpPr>
        <p:spPr bwMode="auto">
          <a:xfrm>
            <a:off x="4567238" y="4573588"/>
            <a:ext cx="3816350" cy="854075"/>
          </a:xfrm>
          <a:prstGeom prst="roundRect">
            <a:avLst>
              <a:gd name="adj" fmla="val 16667"/>
            </a:avLst>
          </a:prstGeom>
          <a:solidFill>
            <a:srgbClr val="F8BC92"/>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nSpc>
                <a:spcPct val="100000"/>
              </a:lnSpc>
              <a:spcBef>
                <a:spcPct val="0"/>
              </a:spcBef>
              <a:buFontTx/>
              <a:buNone/>
            </a:pPr>
            <a:r>
              <a:rPr lang="en-GB" altLang="en-US">
                <a:solidFill>
                  <a:schemeClr val="tx1"/>
                </a:solidFill>
              </a:rPr>
              <a:t>The desert area in Australia is called the Outback.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3"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20">
            <a:extLst>
              <a:ext uri="{FF2B5EF4-FFF2-40B4-BE49-F238E27FC236}">
                <a16:creationId xmlns:a16="http://schemas.microsoft.com/office/drawing/2014/main" id="{3CC79688-CCF8-5A4B-B279-AA2A096996D1}"/>
              </a:ext>
            </a:extLst>
          </p:cNvPr>
          <p:cNvSpPr>
            <a:spLocks noGrp="1"/>
          </p:cNvSpPr>
          <p:nvPr>
            <p:ph type="title"/>
          </p:nvPr>
        </p:nvSpPr>
        <p:spPr>
          <a:xfrm>
            <a:off x="457200" y="479425"/>
            <a:ext cx="8220075" cy="993775"/>
          </a:xfrm>
        </p:spPr>
        <p:txBody>
          <a:bodyPr/>
          <a:lstStyle/>
          <a:p>
            <a:pPr eaLnBrk="1" hangingPunct="1"/>
            <a:r>
              <a:rPr lang="en-GB" altLang="en-US" sz="3600">
                <a:latin typeface="Twinkl SemiBold" pitchFamily="2" charset="77"/>
              </a:rPr>
              <a:t>Quick Quiz!</a:t>
            </a:r>
          </a:p>
        </p:txBody>
      </p:sp>
      <p:sp>
        <p:nvSpPr>
          <p:cNvPr id="23554" name="Rounded Rectangle 19">
            <a:extLst>
              <a:ext uri="{FF2B5EF4-FFF2-40B4-BE49-F238E27FC236}">
                <a16:creationId xmlns:a16="http://schemas.microsoft.com/office/drawing/2014/main" id="{3EA20B57-8D9C-9042-9CBF-8754C225179F}"/>
              </a:ext>
            </a:extLst>
          </p:cNvPr>
          <p:cNvSpPr>
            <a:spLocks noChangeArrowheads="1"/>
          </p:cNvSpPr>
          <p:nvPr/>
        </p:nvSpPr>
        <p:spPr bwMode="auto">
          <a:xfrm>
            <a:off x="719138" y="1527175"/>
            <a:ext cx="4259262" cy="854075"/>
          </a:xfrm>
          <a:prstGeom prst="roundRect">
            <a:avLst>
              <a:gd name="adj" fmla="val 16667"/>
            </a:avLst>
          </a:prstGeom>
          <a:solidFill>
            <a:srgbClr val="CEDF98"/>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spAutoFit/>
          </a:bodyPr>
          <a:lstStyle>
            <a:lvl1pPr marL="342900" indent="-342900">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nSpc>
                <a:spcPct val="100000"/>
              </a:lnSpc>
              <a:spcBef>
                <a:spcPct val="0"/>
              </a:spcBef>
              <a:buFont typeface="Twinkl Sb" pitchFamily="2" charset="77"/>
              <a:buAutoNum type="arabicPeriod" startAt="4"/>
            </a:pPr>
            <a:r>
              <a:rPr lang="en-GB" altLang="en-US">
                <a:solidFill>
                  <a:schemeClr val="tx1"/>
                </a:solidFill>
              </a:rPr>
              <a:t>How many types of insects can you find in the Daintree Rainforest?</a:t>
            </a:r>
          </a:p>
        </p:txBody>
      </p:sp>
      <p:sp>
        <p:nvSpPr>
          <p:cNvPr id="22" name="Rounded Rectangle 21">
            <a:extLst>
              <a:ext uri="{FF2B5EF4-FFF2-40B4-BE49-F238E27FC236}">
                <a16:creationId xmlns:a16="http://schemas.microsoft.com/office/drawing/2014/main" id="{3C27439A-3B4E-454B-A90A-101F30794D2C}"/>
              </a:ext>
            </a:extLst>
          </p:cNvPr>
          <p:cNvSpPr>
            <a:spLocks noChangeArrowheads="1"/>
          </p:cNvSpPr>
          <p:nvPr/>
        </p:nvSpPr>
        <p:spPr bwMode="auto">
          <a:xfrm>
            <a:off x="5054600" y="1527175"/>
            <a:ext cx="3333750" cy="854075"/>
          </a:xfrm>
          <a:prstGeom prst="roundRect">
            <a:avLst>
              <a:gd name="adj" fmla="val 16667"/>
            </a:avLst>
          </a:prstGeom>
          <a:solidFill>
            <a:srgbClr val="F8BC92"/>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nSpc>
                <a:spcPct val="100000"/>
              </a:lnSpc>
              <a:spcBef>
                <a:spcPct val="0"/>
              </a:spcBef>
              <a:buFontTx/>
              <a:buNone/>
            </a:pPr>
            <a:r>
              <a:rPr lang="en-GB" altLang="en-US">
                <a:solidFill>
                  <a:schemeClr val="tx1"/>
                </a:solidFill>
              </a:rPr>
              <a:t>You can find more than 1200 types of insects.</a:t>
            </a:r>
          </a:p>
        </p:txBody>
      </p:sp>
      <p:sp>
        <p:nvSpPr>
          <p:cNvPr id="23" name="Rounded Rectangle 22">
            <a:extLst>
              <a:ext uri="{FF2B5EF4-FFF2-40B4-BE49-F238E27FC236}">
                <a16:creationId xmlns:a16="http://schemas.microsoft.com/office/drawing/2014/main" id="{0710190A-98EB-6640-8417-0F198F92B021}"/>
              </a:ext>
            </a:extLst>
          </p:cNvPr>
          <p:cNvSpPr>
            <a:spLocks noChangeArrowheads="1"/>
          </p:cNvSpPr>
          <p:nvPr/>
        </p:nvSpPr>
        <p:spPr bwMode="auto">
          <a:xfrm>
            <a:off x="5054600" y="3665538"/>
            <a:ext cx="3333750" cy="854075"/>
          </a:xfrm>
          <a:prstGeom prst="roundRect">
            <a:avLst>
              <a:gd name="adj" fmla="val 16667"/>
            </a:avLst>
          </a:prstGeom>
          <a:solidFill>
            <a:srgbClr val="F8BC92"/>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nSpc>
                <a:spcPct val="100000"/>
              </a:lnSpc>
              <a:spcBef>
                <a:spcPct val="0"/>
              </a:spcBef>
              <a:buFontTx/>
              <a:buNone/>
            </a:pPr>
            <a:r>
              <a:rPr lang="en-GB" altLang="en-US">
                <a:solidFill>
                  <a:schemeClr val="tx1"/>
                </a:solidFill>
              </a:rPr>
              <a:t>Uluru is also known as Ayers Rock.</a:t>
            </a:r>
          </a:p>
        </p:txBody>
      </p:sp>
      <p:sp>
        <p:nvSpPr>
          <p:cNvPr id="24" name="Rounded Rectangle 23">
            <a:extLst>
              <a:ext uri="{FF2B5EF4-FFF2-40B4-BE49-F238E27FC236}">
                <a16:creationId xmlns:a16="http://schemas.microsoft.com/office/drawing/2014/main" id="{F736E6B3-23A6-1F4F-999D-2F91BB8A62B6}"/>
              </a:ext>
            </a:extLst>
          </p:cNvPr>
          <p:cNvSpPr>
            <a:spLocks noChangeArrowheads="1"/>
          </p:cNvSpPr>
          <p:nvPr/>
        </p:nvSpPr>
        <p:spPr bwMode="auto">
          <a:xfrm>
            <a:off x="5054600" y="5207000"/>
            <a:ext cx="3333750" cy="854075"/>
          </a:xfrm>
          <a:prstGeom prst="roundRect">
            <a:avLst>
              <a:gd name="adj" fmla="val 16667"/>
            </a:avLst>
          </a:prstGeom>
          <a:solidFill>
            <a:srgbClr val="F8BC92"/>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nSpc>
                <a:spcPct val="100000"/>
              </a:lnSpc>
              <a:spcBef>
                <a:spcPct val="0"/>
              </a:spcBef>
              <a:buFontTx/>
              <a:buNone/>
            </a:pPr>
            <a:r>
              <a:rPr lang="en-GB" altLang="en-US">
                <a:solidFill>
                  <a:schemeClr val="tx1"/>
                </a:solidFill>
              </a:rPr>
              <a:t>Venomous snakes and spiders can be found in Australia.</a:t>
            </a:r>
          </a:p>
        </p:txBody>
      </p:sp>
      <p:grpSp>
        <p:nvGrpSpPr>
          <p:cNvPr id="4" name="Group 3">
            <a:extLst>
              <a:ext uri="{FF2B5EF4-FFF2-40B4-BE49-F238E27FC236}">
                <a16:creationId xmlns:a16="http://schemas.microsoft.com/office/drawing/2014/main" id="{F64C4D16-5E22-7744-BD1C-8D89CC6BF837}"/>
              </a:ext>
            </a:extLst>
          </p:cNvPr>
          <p:cNvGrpSpPr>
            <a:grpSpLocks/>
          </p:cNvGrpSpPr>
          <p:nvPr/>
        </p:nvGrpSpPr>
        <p:grpSpPr bwMode="auto">
          <a:xfrm>
            <a:off x="820738" y="2609850"/>
            <a:ext cx="7567612" cy="2293938"/>
            <a:chOff x="821267" y="2609183"/>
            <a:chExt cx="7567083" cy="2293937"/>
          </a:xfrm>
        </p:grpSpPr>
        <p:sp>
          <p:nvSpPr>
            <p:cNvPr id="23560" name="Rounded Rectangle 20">
              <a:extLst>
                <a:ext uri="{FF2B5EF4-FFF2-40B4-BE49-F238E27FC236}">
                  <a16:creationId xmlns:a16="http://schemas.microsoft.com/office/drawing/2014/main" id="{B8A0699F-CD78-1A42-BD2E-104DFA25E601}"/>
                </a:ext>
              </a:extLst>
            </p:cNvPr>
            <p:cNvSpPr>
              <a:spLocks noChangeArrowheads="1"/>
            </p:cNvSpPr>
            <p:nvPr/>
          </p:nvSpPr>
          <p:spPr bwMode="auto">
            <a:xfrm>
              <a:off x="3419590" y="2609183"/>
              <a:ext cx="4968760" cy="547779"/>
            </a:xfrm>
            <a:prstGeom prst="roundRect">
              <a:avLst>
                <a:gd name="adj" fmla="val 16667"/>
              </a:avLst>
            </a:prstGeom>
            <a:solidFill>
              <a:srgbClr val="CEDF98"/>
            </a:solidFill>
            <a:ln>
              <a:noFill/>
            </a:ln>
            <a:extLst>
              <a:ext uri="{91240B29-F687-4F45-9708-019B960494DF}">
                <a14:hiddenLine xmlns:a14="http://schemas.microsoft.com/office/drawing/2010/main" w="9525">
                  <a:solidFill>
                    <a:srgbClr val="000000"/>
                  </a:solidFill>
                  <a:round/>
                  <a:headEnd/>
                  <a:tailEnd/>
                </a14:hiddenLine>
              </a:ext>
            </a:extLst>
          </p:spPr>
          <p:txBody>
            <a:bodyPr lIns="1332000" tIns="108000" rIns="108000" bIns="108000">
              <a:spAutoFit/>
            </a:bodyPr>
            <a:lstStyle>
              <a:lvl1pPr marL="342900" indent="-342900">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nSpc>
                  <a:spcPct val="100000"/>
                </a:lnSpc>
                <a:spcBef>
                  <a:spcPct val="0"/>
                </a:spcBef>
                <a:buFont typeface="Twinkl Sb" pitchFamily="2" charset="77"/>
                <a:buAutoNum type="arabicPeriod" startAt="5"/>
              </a:pPr>
              <a:r>
                <a:rPr lang="en-GB" altLang="en-US">
                  <a:solidFill>
                    <a:schemeClr val="tx1"/>
                  </a:solidFill>
                </a:rPr>
                <a:t>What is Uluru also known as?</a:t>
              </a:r>
            </a:p>
          </p:txBody>
        </p:sp>
        <p:pic>
          <p:nvPicPr>
            <p:cNvPr id="3" name="Picture 2">
              <a:extLst>
                <a:ext uri="{FF2B5EF4-FFF2-40B4-BE49-F238E27FC236}">
                  <a16:creationId xmlns:a16="http://schemas.microsoft.com/office/drawing/2014/main" id="{80C8A79C-7624-F24A-BAC0-D017832429EF}"/>
                </a:ext>
              </a:extLst>
            </p:cNvPr>
            <p:cNvPicPr>
              <a:picLocks noChangeAspect="1"/>
            </p:cNvPicPr>
            <p:nvPr/>
          </p:nvPicPr>
          <p:blipFill>
            <a:blip r:embed="rId2" cstate="print"/>
            <a:stretch>
              <a:fillRect/>
            </a:stretch>
          </p:blipFill>
          <p:spPr>
            <a:xfrm>
              <a:off x="821267" y="2711910"/>
              <a:ext cx="3098800" cy="2191210"/>
            </a:xfrm>
            <a:prstGeom prst="roundRect">
              <a:avLst>
                <a:gd name="adj" fmla="val 11277"/>
              </a:avLst>
            </a:prstGeom>
            <a:ln w="107950">
              <a:solidFill>
                <a:srgbClr val="CEDF98"/>
              </a:solidFill>
            </a:ln>
          </p:spPr>
        </p:pic>
      </p:grpSp>
      <p:sp>
        <p:nvSpPr>
          <p:cNvPr id="12" name="Rounded Rectangle 11">
            <a:extLst>
              <a:ext uri="{FF2B5EF4-FFF2-40B4-BE49-F238E27FC236}">
                <a16:creationId xmlns:a16="http://schemas.microsoft.com/office/drawing/2014/main" id="{F55938C9-1E94-9D46-9592-D0D7951BF92B}"/>
              </a:ext>
            </a:extLst>
          </p:cNvPr>
          <p:cNvSpPr>
            <a:spLocks noChangeArrowheads="1"/>
          </p:cNvSpPr>
          <p:nvPr/>
        </p:nvSpPr>
        <p:spPr bwMode="auto">
          <a:xfrm>
            <a:off x="723900" y="5207000"/>
            <a:ext cx="3848100" cy="854075"/>
          </a:xfrm>
          <a:prstGeom prst="roundRect">
            <a:avLst>
              <a:gd name="adj" fmla="val 16667"/>
            </a:avLst>
          </a:prstGeom>
          <a:solidFill>
            <a:srgbClr val="CEDF98"/>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spAutoFit/>
          </a:bodyPr>
          <a:lstStyle>
            <a:lvl1pPr marL="342900" indent="-342900">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nSpc>
                <a:spcPct val="100000"/>
              </a:lnSpc>
              <a:spcBef>
                <a:spcPct val="0"/>
              </a:spcBef>
              <a:buFont typeface="Twinkl Sb" pitchFamily="2" charset="77"/>
              <a:buAutoNum type="arabicPeriod" startAt="6"/>
            </a:pPr>
            <a:r>
              <a:rPr lang="en-GB" altLang="en-US">
                <a:solidFill>
                  <a:schemeClr val="tx1"/>
                </a:solidFill>
              </a:rPr>
              <a:t>Name two venomous creatures that can be found in Australia.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49C0B7-80BB-CF4B-8ECC-B5C6FF65238A}"/>
              </a:ext>
            </a:extLst>
          </p:cNvPr>
          <p:cNvPicPr>
            <a:picLocks noChangeAspect="1"/>
          </p:cNvPicPr>
          <p:nvPr/>
        </p:nvPicPr>
        <p:blipFill>
          <a:blip r:embed="rId2"/>
          <a:srcRect/>
          <a:stretch/>
        </p:blipFill>
        <p:spPr>
          <a:xfrm>
            <a:off x="1291653" y="1425591"/>
            <a:ext cx="6551161" cy="4633362"/>
          </a:xfrm>
          <a:prstGeom prst="roundRect">
            <a:avLst>
              <a:gd name="adj" fmla="val 3876"/>
            </a:avLst>
          </a:prstGeom>
        </p:spPr>
      </p:pic>
      <p:pic>
        <p:nvPicPr>
          <p:cNvPr id="8" name="Picture 7">
            <a:extLst>
              <a:ext uri="{FF2B5EF4-FFF2-40B4-BE49-F238E27FC236}">
                <a16:creationId xmlns:a16="http://schemas.microsoft.com/office/drawing/2014/main" id="{39D8F6B4-3E75-8143-8472-F9E45C4A4DE4}"/>
              </a:ext>
            </a:extLst>
          </p:cNvPr>
          <p:cNvPicPr>
            <a:picLocks noChangeAspect="1"/>
          </p:cNvPicPr>
          <p:nvPr/>
        </p:nvPicPr>
        <p:blipFill rotWithShape="1">
          <a:blip r:embed="rId3"/>
          <a:srcRect r="43094"/>
          <a:stretch/>
        </p:blipFill>
        <p:spPr>
          <a:xfrm>
            <a:off x="1291186" y="1426684"/>
            <a:ext cx="3728014" cy="4632427"/>
          </a:xfrm>
          <a:prstGeom prst="roundRect">
            <a:avLst>
              <a:gd name="adj" fmla="val 3876"/>
            </a:avLst>
          </a:prstGeom>
        </p:spPr>
      </p:pic>
      <p:pic>
        <p:nvPicPr>
          <p:cNvPr id="4" name="Picture 3">
            <a:extLst>
              <a:ext uri="{FF2B5EF4-FFF2-40B4-BE49-F238E27FC236}">
                <a16:creationId xmlns:a16="http://schemas.microsoft.com/office/drawing/2014/main" id="{D67C5CCF-3A19-A94C-8F42-3311CD9F8729}"/>
              </a:ext>
            </a:extLst>
          </p:cNvPr>
          <p:cNvPicPr>
            <a:picLocks noChangeAspect="1"/>
          </p:cNvPicPr>
          <p:nvPr/>
        </p:nvPicPr>
        <p:blipFill rotWithShape="1">
          <a:blip r:embed="rId3"/>
          <a:srcRect l="68214"/>
          <a:stretch/>
        </p:blipFill>
        <p:spPr>
          <a:xfrm>
            <a:off x="5760720" y="1425591"/>
            <a:ext cx="2082756" cy="4633362"/>
          </a:xfrm>
          <a:prstGeom prst="roundRect">
            <a:avLst>
              <a:gd name="adj" fmla="val 3876"/>
            </a:avLst>
          </a:prstGeom>
        </p:spPr>
      </p:pic>
      <p:sp>
        <p:nvSpPr>
          <p:cNvPr id="10244" name="Title 20">
            <a:extLst>
              <a:ext uri="{FF2B5EF4-FFF2-40B4-BE49-F238E27FC236}">
                <a16:creationId xmlns:a16="http://schemas.microsoft.com/office/drawing/2014/main" id="{0516E7F8-5C0E-7048-929D-88E3418B0AE5}"/>
              </a:ext>
            </a:extLst>
          </p:cNvPr>
          <p:cNvSpPr>
            <a:spLocks noGrp="1"/>
          </p:cNvSpPr>
          <p:nvPr>
            <p:ph type="title"/>
          </p:nvPr>
        </p:nvSpPr>
        <p:spPr>
          <a:xfrm>
            <a:off x="457200" y="479425"/>
            <a:ext cx="8220075" cy="993775"/>
          </a:xfrm>
        </p:spPr>
        <p:txBody>
          <a:bodyPr/>
          <a:lstStyle/>
          <a:p>
            <a:pPr eaLnBrk="1" hangingPunct="1"/>
            <a:r>
              <a:rPr lang="en-GB" altLang="en-US" sz="3600">
                <a:latin typeface="Twinkl SemiBold" pitchFamily="2" charset="77"/>
              </a:rPr>
              <a:t>Where is Australia?</a:t>
            </a:r>
          </a:p>
        </p:txBody>
      </p:sp>
      <p:sp>
        <p:nvSpPr>
          <p:cNvPr id="5" name="Rectangle 4">
            <a:extLst>
              <a:ext uri="{FF2B5EF4-FFF2-40B4-BE49-F238E27FC236}">
                <a16:creationId xmlns:a16="http://schemas.microsoft.com/office/drawing/2014/main" id="{B3376ACF-C23F-844D-B74B-4CA24CFD5DE4}"/>
              </a:ext>
            </a:extLst>
          </p:cNvPr>
          <p:cNvSpPr>
            <a:spLocks noChangeArrowheads="1"/>
          </p:cNvSpPr>
          <p:nvPr/>
        </p:nvSpPr>
        <p:spPr bwMode="auto">
          <a:xfrm>
            <a:off x="719138" y="5600700"/>
            <a:ext cx="7712075" cy="492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3200">
                <a:solidFill>
                  <a:schemeClr val="tx1"/>
                </a:solidFill>
                <a:latin typeface="Twinkl SemiBold" pitchFamily="2" charset="77"/>
              </a:rPr>
              <a:t>Where is the United Kingdom?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20">
            <a:extLst>
              <a:ext uri="{FF2B5EF4-FFF2-40B4-BE49-F238E27FC236}">
                <a16:creationId xmlns:a16="http://schemas.microsoft.com/office/drawing/2014/main" id="{25450913-5616-3E43-A593-2737C9432B35}"/>
              </a:ext>
            </a:extLst>
          </p:cNvPr>
          <p:cNvSpPr>
            <a:spLocks noGrp="1"/>
          </p:cNvSpPr>
          <p:nvPr>
            <p:ph type="title"/>
          </p:nvPr>
        </p:nvSpPr>
        <p:spPr>
          <a:xfrm>
            <a:off x="457200" y="479425"/>
            <a:ext cx="8220075" cy="993775"/>
          </a:xfrm>
        </p:spPr>
        <p:txBody>
          <a:bodyPr/>
          <a:lstStyle/>
          <a:p>
            <a:pPr eaLnBrk="1" hangingPunct="1"/>
            <a:r>
              <a:rPr lang="en-GB" altLang="en-US" sz="3600">
                <a:latin typeface="Twinkl SemiBold" pitchFamily="2" charset="77"/>
              </a:rPr>
              <a:t>Australia</a:t>
            </a:r>
          </a:p>
        </p:txBody>
      </p:sp>
      <p:sp>
        <p:nvSpPr>
          <p:cNvPr id="10243" name="Rectangle 4">
            <a:extLst>
              <a:ext uri="{FF2B5EF4-FFF2-40B4-BE49-F238E27FC236}">
                <a16:creationId xmlns:a16="http://schemas.microsoft.com/office/drawing/2014/main" id="{736D9052-F64E-C941-BFAE-114CC3C8D035}"/>
              </a:ext>
            </a:extLst>
          </p:cNvPr>
          <p:cNvSpPr>
            <a:spLocks noChangeArrowheads="1"/>
          </p:cNvSpPr>
          <p:nvPr/>
        </p:nvSpPr>
        <p:spPr bwMode="auto">
          <a:xfrm>
            <a:off x="5376863" y="1895475"/>
            <a:ext cx="3011487"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just" eaLnBrk="1" hangingPunct="1">
              <a:lnSpc>
                <a:spcPct val="100000"/>
              </a:lnSpc>
              <a:spcBef>
                <a:spcPct val="0"/>
              </a:spcBef>
              <a:buFontTx/>
              <a:buNone/>
            </a:pPr>
            <a:r>
              <a:rPr lang="en-GB" altLang="en-US">
                <a:solidFill>
                  <a:schemeClr val="tx1"/>
                </a:solidFill>
              </a:rPr>
              <a:t>Australia is the world's sixth largest country.</a:t>
            </a:r>
          </a:p>
          <a:p>
            <a:pPr algn="just" eaLnBrk="1" hangingPunct="1">
              <a:lnSpc>
                <a:spcPct val="100000"/>
              </a:lnSpc>
              <a:spcBef>
                <a:spcPct val="0"/>
              </a:spcBef>
              <a:buFontTx/>
              <a:buNone/>
            </a:pPr>
            <a:endParaRPr lang="en-GB" altLang="en-US">
              <a:solidFill>
                <a:schemeClr val="tx1"/>
              </a:solidFill>
            </a:endParaRPr>
          </a:p>
          <a:p>
            <a:pPr algn="just" eaLnBrk="1" hangingPunct="1">
              <a:lnSpc>
                <a:spcPct val="100000"/>
              </a:lnSpc>
              <a:spcBef>
                <a:spcPct val="0"/>
              </a:spcBef>
              <a:buFontTx/>
              <a:buNone/>
            </a:pPr>
            <a:r>
              <a:rPr lang="en-GB" altLang="en-US">
                <a:solidFill>
                  <a:schemeClr val="tx1"/>
                </a:solidFill>
              </a:rPr>
              <a:t>Around 24 million people live in Australia, which is not that many considering how large it is! By comparison, 65 million people live in the United Kingdom.</a:t>
            </a:r>
          </a:p>
        </p:txBody>
      </p:sp>
      <p:pic>
        <p:nvPicPr>
          <p:cNvPr id="2" name="Picture 1">
            <a:extLst>
              <a:ext uri="{FF2B5EF4-FFF2-40B4-BE49-F238E27FC236}">
                <a16:creationId xmlns:a16="http://schemas.microsoft.com/office/drawing/2014/main" id="{C41D515B-E4A0-F84A-B014-D1E8E174DAAD}"/>
              </a:ext>
            </a:extLst>
          </p:cNvPr>
          <p:cNvPicPr>
            <a:picLocks noChangeAspect="1"/>
          </p:cNvPicPr>
          <p:nvPr/>
        </p:nvPicPr>
        <p:blipFill>
          <a:blip r:embed="rId2" cstate="print"/>
          <a:stretch>
            <a:fillRect/>
          </a:stretch>
        </p:blipFill>
        <p:spPr>
          <a:xfrm>
            <a:off x="755650" y="1625600"/>
            <a:ext cx="4471805" cy="3393547"/>
          </a:xfrm>
          <a:prstGeom prst="roundRect">
            <a:avLst>
              <a:gd name="adj" fmla="val 6596"/>
            </a:avLst>
          </a:prstGeom>
        </p:spPr>
      </p:pic>
      <p:sp>
        <p:nvSpPr>
          <p:cNvPr id="10245" name="Rectangle 3">
            <a:extLst>
              <a:ext uri="{FF2B5EF4-FFF2-40B4-BE49-F238E27FC236}">
                <a16:creationId xmlns:a16="http://schemas.microsoft.com/office/drawing/2014/main" id="{0160B520-9B2B-F74D-BEC1-3ED77E14B246}"/>
              </a:ext>
            </a:extLst>
          </p:cNvPr>
          <p:cNvSpPr>
            <a:spLocks noChangeArrowheads="1"/>
          </p:cNvSpPr>
          <p:nvPr/>
        </p:nvSpPr>
        <p:spPr bwMode="auto">
          <a:xfrm>
            <a:off x="755650" y="5332413"/>
            <a:ext cx="7632700" cy="508000"/>
          </a:xfrm>
          <a:prstGeom prst="roundRect">
            <a:avLst>
              <a:gd name="adj" fmla="val 16667"/>
            </a:avLst>
          </a:prstGeom>
          <a:solidFill>
            <a:srgbClr val="AFDEF8"/>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72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a:solidFill>
                  <a:schemeClr val="tx1"/>
                </a:solidFill>
              </a:rPr>
              <a:t>However, you could fit the United Kingdom into Australia 22 times!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43">
                                            <p:txEl>
                                              <p:pRg st="2" end="2"/>
                                            </p:txEl>
                                          </p:spTgt>
                                        </p:tgtEl>
                                        <p:attrNameLst>
                                          <p:attrName>style.visibility</p:attrName>
                                        </p:attrNameLst>
                                      </p:cBhvr>
                                      <p:to>
                                        <p:strVal val="visible"/>
                                      </p:to>
                                    </p:set>
                                    <p:animEffect transition="in" filter="fade">
                                      <p:cBhvr>
                                        <p:cTn id="7" dur="500"/>
                                        <p:tgtEl>
                                          <p:spTgt spid="1024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45"/>
                                        </p:tgtEl>
                                        <p:attrNameLst>
                                          <p:attrName>style.visibility</p:attrName>
                                        </p:attrNameLst>
                                      </p:cBhvr>
                                      <p:to>
                                        <p:strVal val="visible"/>
                                      </p:to>
                                    </p:set>
                                    <p:animEffect transition="in" filter="fade">
                                      <p:cBhvr>
                                        <p:cTn id="12" dur="500"/>
                                        <p:tgtEl>
                                          <p:spTgt spid="10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0FC05F-BA4D-8E46-92A8-43C9E62D48DE}"/>
              </a:ext>
            </a:extLst>
          </p:cNvPr>
          <p:cNvPicPr>
            <a:picLocks noChangeAspect="1"/>
          </p:cNvPicPr>
          <p:nvPr/>
        </p:nvPicPr>
        <p:blipFill rotWithShape="1">
          <a:blip r:embed="rId2" cstate="print"/>
          <a:srcRect l="40648" t="20872" r="7500" b="30489"/>
          <a:stretch/>
        </p:blipFill>
        <p:spPr>
          <a:xfrm>
            <a:off x="1008697" y="1349829"/>
            <a:ext cx="7150631" cy="4742996"/>
          </a:xfrm>
          <a:prstGeom prst="roundRect">
            <a:avLst>
              <a:gd name="adj" fmla="val 5347"/>
            </a:avLst>
          </a:prstGeom>
        </p:spPr>
      </p:pic>
      <p:sp>
        <p:nvSpPr>
          <p:cNvPr id="12290" name="Title 20">
            <a:extLst>
              <a:ext uri="{FF2B5EF4-FFF2-40B4-BE49-F238E27FC236}">
                <a16:creationId xmlns:a16="http://schemas.microsoft.com/office/drawing/2014/main" id="{31AB034D-7D5D-8F47-BFBF-A2EE81BA1FD4}"/>
              </a:ext>
            </a:extLst>
          </p:cNvPr>
          <p:cNvSpPr>
            <a:spLocks noGrp="1"/>
          </p:cNvSpPr>
          <p:nvPr>
            <p:ph type="title"/>
          </p:nvPr>
        </p:nvSpPr>
        <p:spPr>
          <a:xfrm>
            <a:off x="457200" y="479425"/>
            <a:ext cx="8220075" cy="993775"/>
          </a:xfrm>
        </p:spPr>
        <p:txBody>
          <a:bodyPr/>
          <a:lstStyle/>
          <a:p>
            <a:pPr eaLnBrk="1" hangingPunct="1"/>
            <a:r>
              <a:rPr lang="en-GB" altLang="en-US" sz="3600">
                <a:latin typeface="Twinkl SemiBold" pitchFamily="2" charset="77"/>
              </a:rPr>
              <a:t>Australia</a:t>
            </a:r>
          </a:p>
        </p:txBody>
      </p:sp>
      <p:sp>
        <p:nvSpPr>
          <p:cNvPr id="4" name="Rounded Rectangle 3">
            <a:extLst>
              <a:ext uri="{FF2B5EF4-FFF2-40B4-BE49-F238E27FC236}">
                <a16:creationId xmlns:a16="http://schemas.microsoft.com/office/drawing/2014/main" id="{1BD61CCD-DF97-464D-93C5-09E370C639AE}"/>
              </a:ext>
            </a:extLst>
          </p:cNvPr>
          <p:cNvSpPr>
            <a:spLocks noChangeArrowheads="1"/>
          </p:cNvSpPr>
          <p:nvPr/>
        </p:nvSpPr>
        <p:spPr bwMode="auto">
          <a:xfrm>
            <a:off x="895350" y="5408613"/>
            <a:ext cx="4637088" cy="714375"/>
          </a:xfrm>
          <a:prstGeom prst="roundRect">
            <a:avLst>
              <a:gd name="adj" fmla="val 16667"/>
            </a:avLst>
          </a:prstGeom>
          <a:solidFill>
            <a:srgbClr val="F39BA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a:solidFill>
                  <a:srgbClr val="000000"/>
                </a:solidFill>
              </a:rPr>
              <a:t>It would take you almost a whole day to fly from the United Kingdom to Australia.  </a:t>
            </a:r>
          </a:p>
        </p:txBody>
      </p:sp>
      <p:sp>
        <p:nvSpPr>
          <p:cNvPr id="7" name="Rounded Rectangle 6">
            <a:extLst>
              <a:ext uri="{FF2B5EF4-FFF2-40B4-BE49-F238E27FC236}">
                <a16:creationId xmlns:a16="http://schemas.microsoft.com/office/drawing/2014/main" id="{22C77161-AAD8-134D-8584-3E1EFE3DABA7}"/>
              </a:ext>
            </a:extLst>
          </p:cNvPr>
          <p:cNvSpPr>
            <a:spLocks noChangeArrowheads="1"/>
          </p:cNvSpPr>
          <p:nvPr/>
        </p:nvSpPr>
        <p:spPr bwMode="auto">
          <a:xfrm>
            <a:off x="5232400" y="1349375"/>
            <a:ext cx="3155950" cy="1328738"/>
          </a:xfrm>
          <a:prstGeom prst="roundRect">
            <a:avLst>
              <a:gd name="adj" fmla="val 16667"/>
            </a:avLst>
          </a:prstGeom>
          <a:solidFill>
            <a:srgbClr val="F39BA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just" eaLnBrk="1" hangingPunct="1">
              <a:lnSpc>
                <a:spcPct val="100000"/>
              </a:lnSpc>
              <a:spcBef>
                <a:spcPct val="0"/>
              </a:spcBef>
              <a:buFontTx/>
              <a:buNone/>
            </a:pPr>
            <a:r>
              <a:rPr lang="en-GB" altLang="en-US">
                <a:solidFill>
                  <a:srgbClr val="000000"/>
                </a:solidFill>
              </a:rPr>
              <a:t>The name Australia means ‘south’. Australia is in the southern part (</a:t>
            </a:r>
            <a:r>
              <a:rPr lang="en-GB" altLang="en-US" b="1">
                <a:solidFill>
                  <a:srgbClr val="000000"/>
                </a:solidFill>
              </a:rPr>
              <a:t>hemisphere) </a:t>
            </a:r>
            <a:r>
              <a:rPr lang="en-GB" altLang="en-US">
                <a:solidFill>
                  <a:srgbClr val="000000"/>
                </a:solidFill>
              </a:rPr>
              <a:t>of the world.</a:t>
            </a:r>
          </a:p>
        </p:txBody>
      </p:sp>
      <p:sp>
        <p:nvSpPr>
          <p:cNvPr id="11" name="Oval 10">
            <a:extLst>
              <a:ext uri="{FF2B5EF4-FFF2-40B4-BE49-F238E27FC236}">
                <a16:creationId xmlns:a16="http://schemas.microsoft.com/office/drawing/2014/main" id="{D6C72081-3EF5-8A4F-8FBE-C3B46714691C}"/>
              </a:ext>
            </a:extLst>
          </p:cNvPr>
          <p:cNvSpPr/>
          <p:nvPr/>
        </p:nvSpPr>
        <p:spPr>
          <a:xfrm>
            <a:off x="1822450" y="1878013"/>
            <a:ext cx="168275" cy="169862"/>
          </a:xfrm>
          <a:prstGeom prst="ellipse">
            <a:avLst/>
          </a:prstGeom>
          <a:solidFill>
            <a:schemeClr val="bg1"/>
          </a:solidFill>
          <a:ln w="38100">
            <a:solidFill>
              <a:srgbClr val="C0092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294" name="Rounded Rectangle 11">
            <a:extLst>
              <a:ext uri="{FF2B5EF4-FFF2-40B4-BE49-F238E27FC236}">
                <a16:creationId xmlns:a16="http://schemas.microsoft.com/office/drawing/2014/main" id="{A517C7F4-57F3-5848-B1A8-1A63B8A42E20}"/>
              </a:ext>
            </a:extLst>
          </p:cNvPr>
          <p:cNvSpPr>
            <a:spLocks noChangeArrowheads="1"/>
          </p:cNvSpPr>
          <p:nvPr/>
        </p:nvSpPr>
        <p:spPr bwMode="auto">
          <a:xfrm>
            <a:off x="679450" y="1862138"/>
            <a:ext cx="1039813" cy="407987"/>
          </a:xfrm>
          <a:prstGeom prst="roundRect">
            <a:avLst>
              <a:gd name="adj" fmla="val 16667"/>
            </a:avLst>
          </a:prstGeom>
          <a:solidFill>
            <a:schemeClr val="bg1"/>
          </a:solidFill>
          <a:ln w="38100">
            <a:solidFill>
              <a:srgbClr val="C00928"/>
            </a:solidFill>
            <a:round/>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a:solidFill>
                  <a:srgbClr val="000000"/>
                </a:solidFill>
              </a:rPr>
              <a:t>London  </a:t>
            </a:r>
          </a:p>
        </p:txBody>
      </p:sp>
      <p:sp>
        <p:nvSpPr>
          <p:cNvPr id="16" name="Oval 15">
            <a:extLst>
              <a:ext uri="{FF2B5EF4-FFF2-40B4-BE49-F238E27FC236}">
                <a16:creationId xmlns:a16="http://schemas.microsoft.com/office/drawing/2014/main" id="{0F1C4421-9308-7A45-9912-C75780545E0D}"/>
              </a:ext>
            </a:extLst>
          </p:cNvPr>
          <p:cNvSpPr/>
          <p:nvPr/>
        </p:nvSpPr>
        <p:spPr>
          <a:xfrm>
            <a:off x="6170613" y="5311775"/>
            <a:ext cx="169862" cy="168275"/>
          </a:xfrm>
          <a:prstGeom prst="ellipse">
            <a:avLst/>
          </a:prstGeom>
          <a:solidFill>
            <a:schemeClr val="bg1"/>
          </a:solidFill>
          <a:ln w="38100">
            <a:solidFill>
              <a:srgbClr val="C0092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296" name="Rounded Rectangle 16">
            <a:extLst>
              <a:ext uri="{FF2B5EF4-FFF2-40B4-BE49-F238E27FC236}">
                <a16:creationId xmlns:a16="http://schemas.microsoft.com/office/drawing/2014/main" id="{85E0D698-CA68-4647-89B2-9C42F78CCE4C}"/>
              </a:ext>
            </a:extLst>
          </p:cNvPr>
          <p:cNvSpPr>
            <a:spLocks noChangeArrowheads="1"/>
          </p:cNvSpPr>
          <p:nvPr/>
        </p:nvSpPr>
        <p:spPr bwMode="auto">
          <a:xfrm>
            <a:off x="5808663" y="5532438"/>
            <a:ext cx="1039812" cy="407987"/>
          </a:xfrm>
          <a:prstGeom prst="roundRect">
            <a:avLst>
              <a:gd name="adj" fmla="val 16667"/>
            </a:avLst>
          </a:prstGeom>
          <a:solidFill>
            <a:schemeClr val="bg1"/>
          </a:solidFill>
          <a:ln w="38100">
            <a:solidFill>
              <a:srgbClr val="C00928"/>
            </a:solidFill>
            <a:round/>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a:solidFill>
                  <a:srgbClr val="000000"/>
                </a:solidFill>
              </a:rPr>
              <a:t>Perth  </a:t>
            </a:r>
          </a:p>
        </p:txBody>
      </p:sp>
      <p:cxnSp>
        <p:nvCxnSpPr>
          <p:cNvPr id="18" name="Straight Connector 17">
            <a:extLst>
              <a:ext uri="{FF2B5EF4-FFF2-40B4-BE49-F238E27FC236}">
                <a16:creationId xmlns:a16="http://schemas.microsoft.com/office/drawing/2014/main" id="{EA6D477E-0961-EE4B-A94F-DD0E81A686C1}"/>
              </a:ext>
            </a:extLst>
          </p:cNvPr>
          <p:cNvCxnSpPr>
            <a:stCxn id="11" idx="5"/>
            <a:endCxn id="16" idx="1"/>
          </p:cNvCxnSpPr>
          <p:nvPr/>
        </p:nvCxnSpPr>
        <p:spPr>
          <a:xfrm>
            <a:off x="1966913" y="2022475"/>
            <a:ext cx="4229100" cy="3313113"/>
          </a:xfrm>
          <a:prstGeom prst="line">
            <a:avLst/>
          </a:prstGeom>
          <a:ln w="38100">
            <a:solidFill>
              <a:srgbClr val="C00928"/>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95246F3-603D-2046-89A1-FFDF624004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6813" y="2798763"/>
            <a:ext cx="3138487" cy="222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ounded Rectangle 19">
            <a:extLst>
              <a:ext uri="{FF2B5EF4-FFF2-40B4-BE49-F238E27FC236}">
                <a16:creationId xmlns:a16="http://schemas.microsoft.com/office/drawing/2014/main" id="{3203597F-F88C-0D45-B015-B83C75DDCE7C}"/>
              </a:ext>
            </a:extLst>
          </p:cNvPr>
          <p:cNvSpPr>
            <a:spLocks noChangeArrowheads="1"/>
          </p:cNvSpPr>
          <p:nvPr/>
        </p:nvSpPr>
        <p:spPr bwMode="auto">
          <a:xfrm>
            <a:off x="3459163" y="3544888"/>
            <a:ext cx="1400175" cy="407987"/>
          </a:xfrm>
          <a:prstGeom prst="roundRect">
            <a:avLst>
              <a:gd name="adj" fmla="val 16667"/>
            </a:avLst>
          </a:prstGeom>
          <a:solidFill>
            <a:schemeClr val="bg1"/>
          </a:solidFill>
          <a:ln w="38100">
            <a:solidFill>
              <a:srgbClr val="C00928"/>
            </a:solidFill>
            <a:round/>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a:solidFill>
                  <a:srgbClr val="000000"/>
                </a:solidFill>
              </a:rPr>
              <a:t>8988 miles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par>
                          <p:cTn id="18" fill="hold" nodeType="afterGroup">
                            <p:stCondLst>
                              <p:cond delay="5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nodeType="afterGroup">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20">
            <a:extLst>
              <a:ext uri="{FF2B5EF4-FFF2-40B4-BE49-F238E27FC236}">
                <a16:creationId xmlns:a16="http://schemas.microsoft.com/office/drawing/2014/main" id="{50258878-A468-7B46-B272-2A56201A5259}"/>
              </a:ext>
            </a:extLst>
          </p:cNvPr>
          <p:cNvSpPr>
            <a:spLocks noGrp="1"/>
          </p:cNvSpPr>
          <p:nvPr>
            <p:ph type="title"/>
          </p:nvPr>
        </p:nvSpPr>
        <p:spPr>
          <a:xfrm>
            <a:off x="457200" y="479425"/>
            <a:ext cx="8220075" cy="993775"/>
          </a:xfrm>
        </p:spPr>
        <p:txBody>
          <a:bodyPr/>
          <a:lstStyle/>
          <a:p>
            <a:pPr eaLnBrk="1" hangingPunct="1"/>
            <a:r>
              <a:rPr lang="en-GB" altLang="en-US" sz="3600">
                <a:latin typeface="Twinkl SemiBold" pitchFamily="2" charset="77"/>
              </a:rPr>
              <a:t>Climate</a:t>
            </a:r>
          </a:p>
        </p:txBody>
      </p:sp>
      <p:sp>
        <p:nvSpPr>
          <p:cNvPr id="13314" name="Rectangle 4">
            <a:extLst>
              <a:ext uri="{FF2B5EF4-FFF2-40B4-BE49-F238E27FC236}">
                <a16:creationId xmlns:a16="http://schemas.microsoft.com/office/drawing/2014/main" id="{113B50D8-3B0A-1740-AAAF-4C3B100269B4}"/>
              </a:ext>
            </a:extLst>
          </p:cNvPr>
          <p:cNvSpPr>
            <a:spLocks noChangeArrowheads="1"/>
          </p:cNvSpPr>
          <p:nvPr/>
        </p:nvSpPr>
        <p:spPr bwMode="auto">
          <a:xfrm>
            <a:off x="719138" y="1358900"/>
            <a:ext cx="3492500" cy="2386013"/>
          </a:xfrm>
          <a:prstGeom prst="roundRect">
            <a:avLst>
              <a:gd name="adj" fmla="val 16667"/>
            </a:avLst>
          </a:prstGeom>
          <a:solidFill>
            <a:srgbClr val="FFECA7"/>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just" eaLnBrk="1" hangingPunct="1">
              <a:lnSpc>
                <a:spcPct val="100000"/>
              </a:lnSpc>
              <a:spcBef>
                <a:spcPct val="0"/>
              </a:spcBef>
              <a:buFontTx/>
              <a:buNone/>
            </a:pPr>
            <a:r>
              <a:rPr lang="en-GB" altLang="en-US">
                <a:solidFill>
                  <a:schemeClr val="tx1"/>
                </a:solidFill>
              </a:rPr>
              <a:t>Australia’s seasons are the opposite to the seasons in the United Kingdom. When the UK is in winter, Australia is in their summer and when the UK is in summer, Australia is in their winter. </a:t>
            </a:r>
          </a:p>
        </p:txBody>
      </p:sp>
      <p:pic>
        <p:nvPicPr>
          <p:cNvPr id="2" name="Picture 1">
            <a:extLst>
              <a:ext uri="{FF2B5EF4-FFF2-40B4-BE49-F238E27FC236}">
                <a16:creationId xmlns:a16="http://schemas.microsoft.com/office/drawing/2014/main" id="{A4AEA84C-7624-B04D-8FA9-BC1A4C974A28}"/>
              </a:ext>
            </a:extLst>
          </p:cNvPr>
          <p:cNvPicPr>
            <a:picLocks noChangeAspect="1"/>
          </p:cNvPicPr>
          <p:nvPr/>
        </p:nvPicPr>
        <p:blipFill rotWithShape="1">
          <a:blip r:embed="rId2" cstate="print"/>
          <a:srcRect l="7040" t="9112" r="6291" b="1999"/>
          <a:stretch/>
        </p:blipFill>
        <p:spPr>
          <a:xfrm>
            <a:off x="4163396" y="1460647"/>
            <a:ext cx="4224954" cy="2967420"/>
          </a:xfrm>
          <a:prstGeom prst="cloudCallout">
            <a:avLst>
              <a:gd name="adj1" fmla="val -65764"/>
              <a:gd name="adj2" fmla="val 38315"/>
            </a:avLst>
          </a:prstGeom>
          <a:ln w="28575">
            <a:solidFill>
              <a:srgbClr val="EC6D76"/>
            </a:solidFill>
          </a:ln>
        </p:spPr>
      </p:pic>
      <p:sp>
        <p:nvSpPr>
          <p:cNvPr id="12293" name="Rectangle 3">
            <a:extLst>
              <a:ext uri="{FF2B5EF4-FFF2-40B4-BE49-F238E27FC236}">
                <a16:creationId xmlns:a16="http://schemas.microsoft.com/office/drawing/2014/main" id="{79FC475D-40AF-F341-A62F-4828C5DCA95B}"/>
              </a:ext>
            </a:extLst>
          </p:cNvPr>
          <p:cNvSpPr>
            <a:spLocks noChangeArrowheads="1"/>
          </p:cNvSpPr>
          <p:nvPr/>
        </p:nvSpPr>
        <p:spPr bwMode="auto">
          <a:xfrm>
            <a:off x="3835400" y="4899025"/>
            <a:ext cx="4552950" cy="1160463"/>
          </a:xfrm>
          <a:prstGeom prst="roundRect">
            <a:avLst>
              <a:gd name="adj" fmla="val 16667"/>
            </a:avLst>
          </a:prstGeom>
          <a:solidFill>
            <a:srgbClr val="FFECA7"/>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just" eaLnBrk="1" hangingPunct="1">
              <a:lnSpc>
                <a:spcPct val="100000"/>
              </a:lnSpc>
              <a:spcBef>
                <a:spcPct val="0"/>
              </a:spcBef>
              <a:buFontTx/>
              <a:buNone/>
            </a:pPr>
            <a:r>
              <a:rPr lang="en-GB" altLang="en-US">
                <a:solidFill>
                  <a:schemeClr val="tx1"/>
                </a:solidFill>
              </a:rPr>
              <a:t>Mostly, summertime is very hot and dry. </a:t>
            </a:r>
          </a:p>
          <a:p>
            <a:pPr algn="just" eaLnBrk="1" hangingPunct="1">
              <a:lnSpc>
                <a:spcPct val="100000"/>
              </a:lnSpc>
              <a:spcBef>
                <a:spcPct val="0"/>
              </a:spcBef>
              <a:buFontTx/>
              <a:buNone/>
            </a:pPr>
            <a:r>
              <a:rPr lang="en-GB" altLang="en-US">
                <a:solidFill>
                  <a:schemeClr val="tx1"/>
                </a:solidFill>
              </a:rPr>
              <a:t>Summer lasts from December to March. </a:t>
            </a:r>
          </a:p>
          <a:p>
            <a:pPr algn="just" eaLnBrk="1" hangingPunct="1">
              <a:lnSpc>
                <a:spcPct val="100000"/>
              </a:lnSpc>
              <a:spcBef>
                <a:spcPct val="0"/>
              </a:spcBef>
              <a:buFontTx/>
              <a:buNone/>
            </a:pPr>
            <a:r>
              <a:rPr lang="en-GB" altLang="en-US">
                <a:solidFill>
                  <a:schemeClr val="tx1"/>
                </a:solidFill>
              </a:rPr>
              <a:t>People celebrate Christmas on the beach! </a:t>
            </a:r>
          </a:p>
        </p:txBody>
      </p:sp>
      <p:pic>
        <p:nvPicPr>
          <p:cNvPr id="12294" name="Picture 5">
            <a:extLst>
              <a:ext uri="{FF2B5EF4-FFF2-40B4-BE49-F238E27FC236}">
                <a16:creationId xmlns:a16="http://schemas.microsoft.com/office/drawing/2014/main" id="{7DCE2F1F-FB0A-D748-8C27-15478DB6E4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8163" y="3865563"/>
            <a:ext cx="149225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294"/>
                                        </p:tgtEl>
                                        <p:attrNameLst>
                                          <p:attrName>style.visibility</p:attrName>
                                        </p:attrNameLst>
                                      </p:cBhvr>
                                      <p:to>
                                        <p:strVal val="visible"/>
                                      </p:to>
                                    </p:set>
                                    <p:animEffect transition="in" filter="fade">
                                      <p:cBhvr>
                                        <p:cTn id="7" dur="500"/>
                                        <p:tgtEl>
                                          <p:spTgt spid="12294"/>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293"/>
                                        </p:tgtEl>
                                        <p:attrNameLst>
                                          <p:attrName>style.visibility</p:attrName>
                                        </p:attrNameLst>
                                      </p:cBhvr>
                                      <p:to>
                                        <p:strVal val="visible"/>
                                      </p:to>
                                    </p:set>
                                    <p:animEffect transition="in" filter="fade">
                                      <p:cBhvr>
                                        <p:cTn id="16" dur="5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20">
            <a:extLst>
              <a:ext uri="{FF2B5EF4-FFF2-40B4-BE49-F238E27FC236}">
                <a16:creationId xmlns:a16="http://schemas.microsoft.com/office/drawing/2014/main" id="{3DF64375-330F-F34E-B553-82C90F5A1742}"/>
              </a:ext>
            </a:extLst>
          </p:cNvPr>
          <p:cNvSpPr>
            <a:spLocks noGrp="1"/>
          </p:cNvSpPr>
          <p:nvPr>
            <p:ph type="title"/>
          </p:nvPr>
        </p:nvSpPr>
        <p:spPr>
          <a:xfrm>
            <a:off x="457200" y="479425"/>
            <a:ext cx="8220075" cy="993775"/>
          </a:xfrm>
        </p:spPr>
        <p:txBody>
          <a:bodyPr/>
          <a:lstStyle/>
          <a:p>
            <a:pPr eaLnBrk="1" hangingPunct="1"/>
            <a:r>
              <a:rPr lang="en-GB" altLang="en-US" sz="3600">
                <a:latin typeface="Twinkl SemiBold" pitchFamily="2" charset="77"/>
              </a:rPr>
              <a:t>Climate</a:t>
            </a:r>
          </a:p>
        </p:txBody>
      </p:sp>
      <p:grpSp>
        <p:nvGrpSpPr>
          <p:cNvPr id="16" name="Group 15">
            <a:extLst>
              <a:ext uri="{FF2B5EF4-FFF2-40B4-BE49-F238E27FC236}">
                <a16:creationId xmlns:a16="http://schemas.microsoft.com/office/drawing/2014/main" id="{FE9A7ACB-A03E-8F42-A330-FEA7CBBA61F2}"/>
              </a:ext>
            </a:extLst>
          </p:cNvPr>
          <p:cNvGrpSpPr>
            <a:grpSpLocks/>
          </p:cNvGrpSpPr>
          <p:nvPr/>
        </p:nvGrpSpPr>
        <p:grpSpPr bwMode="auto">
          <a:xfrm>
            <a:off x="609600" y="3824288"/>
            <a:ext cx="7561263" cy="2365375"/>
            <a:chOff x="609593" y="3823734"/>
            <a:chExt cx="7560749" cy="2365676"/>
          </a:xfrm>
        </p:grpSpPr>
        <p:sp>
          <p:nvSpPr>
            <p:cNvPr id="10" name="Rounded Rectangle 9">
              <a:extLst>
                <a:ext uri="{FF2B5EF4-FFF2-40B4-BE49-F238E27FC236}">
                  <a16:creationId xmlns:a16="http://schemas.microsoft.com/office/drawing/2014/main" id="{5E0A7368-2A96-FF4A-90BA-883C173FD7F9}"/>
                </a:ext>
              </a:extLst>
            </p:cNvPr>
            <p:cNvSpPr/>
            <p:nvPr/>
          </p:nvSpPr>
          <p:spPr>
            <a:xfrm>
              <a:off x="3012905" y="3823734"/>
              <a:ext cx="5157437" cy="2365676"/>
            </a:xfrm>
            <a:prstGeom prst="roundRect">
              <a:avLst/>
            </a:prstGeom>
            <a:solidFill>
              <a:srgbClr val="F39BA1"/>
            </a:solidFill>
            <a:ln>
              <a:solidFill>
                <a:srgbClr val="F39BA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14341" name="Group 13">
              <a:extLst>
                <a:ext uri="{FF2B5EF4-FFF2-40B4-BE49-F238E27FC236}">
                  <a16:creationId xmlns:a16="http://schemas.microsoft.com/office/drawing/2014/main" id="{BA29DFA8-3F97-CE4F-91BA-A55BE3DF04E7}"/>
                </a:ext>
              </a:extLst>
            </p:cNvPr>
            <p:cNvGrpSpPr>
              <a:grpSpLocks/>
            </p:cNvGrpSpPr>
            <p:nvPr/>
          </p:nvGrpSpPr>
          <p:grpSpPr bwMode="auto">
            <a:xfrm>
              <a:off x="609593" y="3942276"/>
              <a:ext cx="3564910" cy="2247134"/>
              <a:chOff x="4749800" y="3942276"/>
              <a:chExt cx="3564910" cy="2247134"/>
            </a:xfrm>
          </p:grpSpPr>
          <p:pic>
            <p:nvPicPr>
              <p:cNvPr id="13" name="Picture 12">
                <a:extLst>
                  <a:ext uri="{FF2B5EF4-FFF2-40B4-BE49-F238E27FC236}">
                    <a16:creationId xmlns:a16="http://schemas.microsoft.com/office/drawing/2014/main" id="{66A77C92-F204-EB4D-8E43-0A6CDB28E411}"/>
                  </a:ext>
                </a:extLst>
              </p:cNvPr>
              <p:cNvPicPr>
                <a:picLocks noChangeAspect="1"/>
              </p:cNvPicPr>
              <p:nvPr/>
            </p:nvPicPr>
            <p:blipFill rotWithShape="1">
              <a:blip r:embed="rId2" cstate="print"/>
              <a:srcRect l="5153" t="8313" r="10766" b="5152"/>
              <a:stretch/>
            </p:blipFill>
            <p:spPr>
              <a:xfrm>
                <a:off x="4986867" y="3942276"/>
                <a:ext cx="3132665" cy="2150549"/>
              </a:xfrm>
              <a:prstGeom prst="roundRect">
                <a:avLst>
                  <a:gd name="adj" fmla="val 8725"/>
                </a:avLst>
              </a:prstGeom>
              <a:ln w="107950">
                <a:solidFill>
                  <a:srgbClr val="F39BA1"/>
                </a:solidFill>
              </a:ln>
            </p:spPr>
          </p:pic>
          <p:sp>
            <p:nvSpPr>
              <p:cNvPr id="14344" name="TextBox 21">
                <a:extLst>
                  <a:ext uri="{FF2B5EF4-FFF2-40B4-BE49-F238E27FC236}">
                    <a16:creationId xmlns:a16="http://schemas.microsoft.com/office/drawing/2014/main" id="{963C0C90-F392-2548-945E-6FE7776DE0F8}"/>
                  </a:ext>
                </a:extLst>
              </p:cNvPr>
              <p:cNvSpPr txBox="1">
                <a:spLocks noChangeArrowheads="1"/>
              </p:cNvSpPr>
              <p:nvPr/>
            </p:nvSpPr>
            <p:spPr bwMode="auto">
              <a:xfrm>
                <a:off x="4749800" y="6091839"/>
                <a:ext cx="3564910" cy="97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sz="500">
                    <a:solidFill>
                      <a:schemeClr val="tx1"/>
                    </a:solidFill>
                    <a:latin typeface="Tuffy-TTF" panose="020B0603060100000000" pitchFamily="34" charset="0"/>
                    <a:ea typeface="Tuffy" panose="020B0603060100000000" pitchFamily="34" charset="0"/>
                    <a:cs typeface="Arial" panose="020B0604020202020204" pitchFamily="34" charset="0"/>
                  </a:rPr>
                  <a:t>Photo courtesy of blairwang  (@flickr.com) - granted under creative commons licence – attribution</a:t>
                </a:r>
              </a:p>
            </p:txBody>
          </p:sp>
        </p:grpSp>
        <p:sp>
          <p:nvSpPr>
            <p:cNvPr id="14342" name="Rectangle 3">
              <a:extLst>
                <a:ext uri="{FF2B5EF4-FFF2-40B4-BE49-F238E27FC236}">
                  <a16:creationId xmlns:a16="http://schemas.microsoft.com/office/drawing/2014/main" id="{13D2D134-7340-0644-8C03-36B08577EC6D}"/>
                </a:ext>
              </a:extLst>
            </p:cNvPr>
            <p:cNvSpPr>
              <a:spLocks noChangeArrowheads="1"/>
            </p:cNvSpPr>
            <p:nvPr/>
          </p:nvSpPr>
          <p:spPr bwMode="auto">
            <a:xfrm>
              <a:off x="4275675" y="4325702"/>
              <a:ext cx="3649134" cy="1477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just" eaLnBrk="1" hangingPunct="1">
                <a:lnSpc>
                  <a:spcPct val="100000"/>
                </a:lnSpc>
                <a:spcBef>
                  <a:spcPct val="0"/>
                </a:spcBef>
                <a:buFontTx/>
                <a:buNone/>
              </a:pPr>
              <a:r>
                <a:rPr lang="en-GB" altLang="en-US" dirty="0">
                  <a:solidFill>
                    <a:schemeClr val="tx1"/>
                  </a:solidFill>
                </a:rPr>
                <a:t>New South Wales, Victoria and Tasmania are the coldest areas in Australia and they usually get snow in the mountains during winter.</a:t>
              </a:r>
            </a:p>
          </p:txBody>
        </p:sp>
      </p:grpSp>
      <p:grpSp>
        <p:nvGrpSpPr>
          <p:cNvPr id="9" name="Group 8">
            <a:extLst>
              <a:ext uri="{FF2B5EF4-FFF2-40B4-BE49-F238E27FC236}">
                <a16:creationId xmlns:a16="http://schemas.microsoft.com/office/drawing/2014/main" id="{8FC126F9-BC3C-FF4E-AB93-0352F9E45CB4}"/>
              </a:ext>
            </a:extLst>
          </p:cNvPr>
          <p:cNvGrpSpPr/>
          <p:nvPr/>
        </p:nvGrpSpPr>
        <p:grpSpPr>
          <a:xfrm>
            <a:off x="719138" y="1337732"/>
            <a:ext cx="7595572" cy="2379132"/>
            <a:chOff x="719138" y="1422400"/>
            <a:chExt cx="7595572" cy="2379132"/>
          </a:xfrm>
          <a:solidFill>
            <a:srgbClr val="B9D26D"/>
          </a:solidFill>
        </p:grpSpPr>
        <p:sp>
          <p:nvSpPr>
            <p:cNvPr id="7" name="Rounded Rectangle 6">
              <a:extLst>
                <a:ext uri="{FF2B5EF4-FFF2-40B4-BE49-F238E27FC236}">
                  <a16:creationId xmlns:a16="http://schemas.microsoft.com/office/drawing/2014/main" id="{E35F54B2-A82B-7547-B3AE-F2BFD189B3F5}"/>
                </a:ext>
              </a:extLst>
            </p:cNvPr>
            <p:cNvSpPr/>
            <p:nvPr/>
          </p:nvSpPr>
          <p:spPr>
            <a:xfrm>
              <a:off x="719138" y="1422400"/>
              <a:ext cx="5156729" cy="2379132"/>
            </a:xfrm>
            <a:prstGeom prst="roundRect">
              <a:avLst/>
            </a:prstGeom>
            <a:solidFill>
              <a:srgbClr val="CEDF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 name="Rectangle 4">
              <a:extLst>
                <a:ext uri="{FF2B5EF4-FFF2-40B4-BE49-F238E27FC236}">
                  <a16:creationId xmlns:a16="http://schemas.microsoft.com/office/drawing/2014/main" id="{0D048F82-385A-A047-9468-5A89DEC2FB50}"/>
                </a:ext>
              </a:extLst>
            </p:cNvPr>
            <p:cNvSpPr/>
            <p:nvPr/>
          </p:nvSpPr>
          <p:spPr>
            <a:xfrm>
              <a:off x="1041400" y="1811183"/>
              <a:ext cx="3530600" cy="1661993"/>
            </a:xfrm>
            <a:prstGeom prst="rect">
              <a:avLst/>
            </a:prstGeom>
            <a:noFill/>
          </p:spPr>
          <p:txBody>
            <a:bodyPr lIns="0" tIns="0" rIns="0" bIns="0">
              <a:spAutoFit/>
            </a:bodyPr>
            <a:lstStyle/>
            <a:p>
              <a:pPr algn="just" eaLnBrk="1" hangingPunct="1">
                <a:spcBef>
                  <a:spcPts val="0"/>
                </a:spcBef>
                <a:spcAft>
                  <a:spcPts val="0"/>
                </a:spcAft>
                <a:defRPr/>
              </a:pPr>
              <a:r>
                <a:rPr lang="en-GB" dirty="0">
                  <a:latin typeface="Twinkl" pitchFamily="50" charset="0"/>
                </a:rPr>
                <a:t>In the desert, it doesn’t rain very much but in the north of the country, it can rain lots. They have a wet season where heavy rains flood the land. This is called monsoon season.</a:t>
              </a:r>
            </a:p>
          </p:txBody>
        </p:sp>
        <p:pic>
          <p:nvPicPr>
            <p:cNvPr id="3" name="Picture 2">
              <a:extLst>
                <a:ext uri="{FF2B5EF4-FFF2-40B4-BE49-F238E27FC236}">
                  <a16:creationId xmlns:a16="http://schemas.microsoft.com/office/drawing/2014/main" id="{13E12B5F-9184-1C45-83DC-D03EE486336F}"/>
                </a:ext>
              </a:extLst>
            </p:cNvPr>
            <p:cNvPicPr>
              <a:picLocks noChangeAspect="1"/>
            </p:cNvPicPr>
            <p:nvPr/>
          </p:nvPicPr>
          <p:blipFill rotWithShape="1">
            <a:blip r:embed="rId3" cstate="print"/>
            <a:srcRect l="8034" t="5217" r="12897" b="14004"/>
            <a:stretch/>
          </p:blipFill>
          <p:spPr>
            <a:xfrm>
              <a:off x="4969934" y="1529963"/>
              <a:ext cx="3166533" cy="2159000"/>
            </a:xfrm>
            <a:prstGeom prst="roundRect">
              <a:avLst>
                <a:gd name="adj" fmla="val 10392"/>
              </a:avLst>
            </a:prstGeom>
            <a:grpFill/>
            <a:ln w="107950">
              <a:solidFill>
                <a:srgbClr val="CEDF98"/>
              </a:solidFill>
            </a:ln>
          </p:spPr>
        </p:pic>
        <p:sp>
          <p:nvSpPr>
            <p:cNvPr id="8" name="TextBox 21">
              <a:extLst>
                <a:ext uri="{FF2B5EF4-FFF2-40B4-BE49-F238E27FC236}">
                  <a16:creationId xmlns:a16="http://schemas.microsoft.com/office/drawing/2014/main" id="{08A47656-A1EE-3E41-875E-79ABA0AC8BF5}"/>
                </a:ext>
              </a:extLst>
            </p:cNvPr>
            <p:cNvSpPr txBox="1">
              <a:spLocks noChangeArrowheads="1"/>
            </p:cNvSpPr>
            <p:nvPr/>
          </p:nvSpPr>
          <p:spPr bwMode="auto">
            <a:xfrm>
              <a:off x="4749800" y="3696461"/>
              <a:ext cx="3564910" cy="97571"/>
            </a:xfrm>
            <a:prstGeom prst="rect">
              <a:avLst/>
            </a:prstGeom>
            <a:noFill/>
            <a:ln>
              <a:noFill/>
            </a:ln>
          </p:spPr>
          <p:txBody>
            <a:bodyPr lIns="0" tIns="0" rIns="0" bIns="0" anchor="ctr" anchorCtr="1"/>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 typeface="Arial" panose="020B0604020202020204" pitchFamily="34" charset="0"/>
                <a:buNone/>
                <a:defRPr/>
              </a:pPr>
              <a:r>
                <a:rPr lang="en-GB" altLang="en-US" sz="500" dirty="0">
                  <a:latin typeface="Tuffy-TTF" panose="020B0603060100000000" pitchFamily="34" charset="0"/>
                  <a:ea typeface="Tuffy" panose="020B0603060100000000" pitchFamily="34" charset="0"/>
                  <a:cs typeface="Arial" panose="020B0604020202020204" pitchFamily="34" charset="0"/>
                </a:rPr>
                <a:t>Photo courtesy of Lenny K Photography  (@flickr.com) - granted under creative commons licence – attribution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20">
            <a:extLst>
              <a:ext uri="{FF2B5EF4-FFF2-40B4-BE49-F238E27FC236}">
                <a16:creationId xmlns:a16="http://schemas.microsoft.com/office/drawing/2014/main" id="{AC6B39BC-AED1-914A-A6CA-3A5119725EAC}"/>
              </a:ext>
            </a:extLst>
          </p:cNvPr>
          <p:cNvSpPr>
            <a:spLocks noGrp="1"/>
          </p:cNvSpPr>
          <p:nvPr>
            <p:ph type="title"/>
          </p:nvPr>
        </p:nvSpPr>
        <p:spPr>
          <a:xfrm>
            <a:off x="457200" y="479425"/>
            <a:ext cx="8220075" cy="993775"/>
          </a:xfrm>
        </p:spPr>
        <p:txBody>
          <a:bodyPr/>
          <a:lstStyle/>
          <a:p>
            <a:pPr eaLnBrk="1" hangingPunct="1"/>
            <a:r>
              <a:rPr lang="en-GB" altLang="en-US" sz="3600">
                <a:latin typeface="Twinkl SemiBold" pitchFamily="2" charset="77"/>
              </a:rPr>
              <a:t>Physical Features </a:t>
            </a:r>
          </a:p>
        </p:txBody>
      </p:sp>
      <p:grpSp>
        <p:nvGrpSpPr>
          <p:cNvPr id="12" name="Group 11">
            <a:extLst>
              <a:ext uri="{FF2B5EF4-FFF2-40B4-BE49-F238E27FC236}">
                <a16:creationId xmlns:a16="http://schemas.microsoft.com/office/drawing/2014/main" id="{12CCD52B-AF04-9E4B-928B-2F3FEF6DA936}"/>
              </a:ext>
            </a:extLst>
          </p:cNvPr>
          <p:cNvGrpSpPr>
            <a:grpSpLocks/>
          </p:cNvGrpSpPr>
          <p:nvPr/>
        </p:nvGrpSpPr>
        <p:grpSpPr bwMode="auto">
          <a:xfrm>
            <a:off x="719138" y="1473200"/>
            <a:ext cx="3649662" cy="4619625"/>
            <a:chOff x="719139" y="1473200"/>
            <a:chExt cx="3649663" cy="4619624"/>
          </a:xfrm>
        </p:grpSpPr>
        <p:sp>
          <p:nvSpPr>
            <p:cNvPr id="7" name="Rounded Rectangle 6">
              <a:extLst>
                <a:ext uri="{FF2B5EF4-FFF2-40B4-BE49-F238E27FC236}">
                  <a16:creationId xmlns:a16="http://schemas.microsoft.com/office/drawing/2014/main" id="{712DB6A7-7F38-BF47-B55D-3787F303A5F0}"/>
                </a:ext>
              </a:extLst>
            </p:cNvPr>
            <p:cNvSpPr/>
            <p:nvPr/>
          </p:nvSpPr>
          <p:spPr>
            <a:xfrm>
              <a:off x="719139" y="1473200"/>
              <a:ext cx="3649663" cy="4619624"/>
            </a:xfrm>
            <a:prstGeom prst="roundRect">
              <a:avLst>
                <a:gd name="adj" fmla="val 12134"/>
              </a:avLst>
            </a:prstGeom>
            <a:solidFill>
              <a:srgbClr val="F8BC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369" name="Rectangle 4">
              <a:extLst>
                <a:ext uri="{FF2B5EF4-FFF2-40B4-BE49-F238E27FC236}">
                  <a16:creationId xmlns:a16="http://schemas.microsoft.com/office/drawing/2014/main" id="{56D680A8-7B7B-F349-B6F4-E20731D0BB30}"/>
                </a:ext>
              </a:extLst>
            </p:cNvPr>
            <p:cNvSpPr>
              <a:spLocks noChangeArrowheads="1"/>
            </p:cNvSpPr>
            <p:nvPr/>
          </p:nvSpPr>
          <p:spPr bwMode="auto">
            <a:xfrm>
              <a:off x="1038125" y="1844020"/>
              <a:ext cx="299556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just">
                <a:lnSpc>
                  <a:spcPct val="100000"/>
                </a:lnSpc>
                <a:spcBef>
                  <a:spcPct val="0"/>
                </a:spcBef>
                <a:buFontTx/>
                <a:buNone/>
              </a:pPr>
              <a:r>
                <a:rPr lang="en-GB" altLang="en-US">
                  <a:solidFill>
                    <a:schemeClr val="tx1"/>
                  </a:solidFill>
                </a:rPr>
                <a:t>Most of Australia is made up of desert, called the Outback. </a:t>
              </a:r>
            </a:p>
            <a:p>
              <a:pPr algn="just">
                <a:lnSpc>
                  <a:spcPct val="100000"/>
                </a:lnSpc>
                <a:spcBef>
                  <a:spcPct val="0"/>
                </a:spcBef>
                <a:buFontTx/>
                <a:buNone/>
              </a:pPr>
              <a:endParaRPr lang="en-GB" altLang="en-US">
                <a:solidFill>
                  <a:schemeClr val="tx1"/>
                </a:solidFill>
              </a:endParaRPr>
            </a:p>
            <a:p>
              <a:pPr algn="just">
                <a:lnSpc>
                  <a:spcPct val="100000"/>
                </a:lnSpc>
                <a:spcBef>
                  <a:spcPct val="0"/>
                </a:spcBef>
                <a:buFontTx/>
                <a:buNone/>
              </a:pPr>
              <a:r>
                <a:rPr lang="en-GB" altLang="en-US">
                  <a:solidFill>
                    <a:schemeClr val="tx1"/>
                  </a:solidFill>
                </a:rPr>
                <a:t>Temperatures in the Outback range from as high as 50°C on summer days, to -10°C during winter nights.</a:t>
              </a:r>
            </a:p>
          </p:txBody>
        </p:sp>
        <p:pic>
          <p:nvPicPr>
            <p:cNvPr id="4" name="Picture 3">
              <a:extLst>
                <a:ext uri="{FF2B5EF4-FFF2-40B4-BE49-F238E27FC236}">
                  <a16:creationId xmlns:a16="http://schemas.microsoft.com/office/drawing/2014/main" id="{938E3231-C41D-2646-BEC7-40EBEAC7245C}"/>
                </a:ext>
              </a:extLst>
            </p:cNvPr>
            <p:cNvPicPr>
              <a:picLocks noChangeAspect="1"/>
            </p:cNvPicPr>
            <p:nvPr/>
          </p:nvPicPr>
          <p:blipFill rotWithShape="1">
            <a:blip r:embed="rId2" cstate="print"/>
            <a:srcRect r="27306"/>
            <a:stretch/>
          </p:blipFill>
          <p:spPr>
            <a:xfrm>
              <a:off x="819203" y="4032327"/>
              <a:ext cx="3433409" cy="1907503"/>
            </a:xfrm>
            <a:prstGeom prst="roundRect">
              <a:avLst/>
            </a:prstGeom>
            <a:ln w="107950">
              <a:solidFill>
                <a:srgbClr val="F8BC92"/>
              </a:solidFill>
            </a:ln>
          </p:spPr>
        </p:pic>
        <p:sp>
          <p:nvSpPr>
            <p:cNvPr id="15371" name="TextBox 21">
              <a:extLst>
                <a:ext uri="{FF2B5EF4-FFF2-40B4-BE49-F238E27FC236}">
                  <a16:creationId xmlns:a16="http://schemas.microsoft.com/office/drawing/2014/main" id="{B037A817-AFF2-F849-A014-58049DCDBA83}"/>
                </a:ext>
              </a:extLst>
            </p:cNvPr>
            <p:cNvSpPr txBox="1">
              <a:spLocks noChangeArrowheads="1"/>
            </p:cNvSpPr>
            <p:nvPr/>
          </p:nvSpPr>
          <p:spPr bwMode="auto">
            <a:xfrm>
              <a:off x="719139" y="5957290"/>
              <a:ext cx="3649663" cy="13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sz="500">
                  <a:solidFill>
                    <a:schemeClr val="tx1"/>
                  </a:solidFill>
                  <a:latin typeface="Tuffy-TTF" panose="020B0603060100000000" pitchFamily="34" charset="0"/>
                  <a:ea typeface="Tuffy" panose="020B0603060100000000" pitchFamily="34" charset="0"/>
                  <a:cs typeface="Arial" panose="020B0604020202020204" pitchFamily="34" charset="0"/>
                </a:rPr>
                <a:t>Photo courtesy of Chris Fithall (@flickr.com) - granted under creative commons licence – attribution</a:t>
              </a:r>
            </a:p>
          </p:txBody>
        </p:sp>
      </p:grpSp>
      <p:grpSp>
        <p:nvGrpSpPr>
          <p:cNvPr id="15" name="Group 14">
            <a:extLst>
              <a:ext uri="{FF2B5EF4-FFF2-40B4-BE49-F238E27FC236}">
                <a16:creationId xmlns:a16="http://schemas.microsoft.com/office/drawing/2014/main" id="{C54AB66D-0D13-C246-8132-1BC27CFDD510}"/>
              </a:ext>
            </a:extLst>
          </p:cNvPr>
          <p:cNvGrpSpPr>
            <a:grpSpLocks/>
          </p:cNvGrpSpPr>
          <p:nvPr/>
        </p:nvGrpSpPr>
        <p:grpSpPr bwMode="auto">
          <a:xfrm>
            <a:off x="4629150" y="1558925"/>
            <a:ext cx="3668713" cy="4533900"/>
            <a:chOff x="4628618" y="1559455"/>
            <a:chExt cx="3668715" cy="4533370"/>
          </a:xfrm>
        </p:grpSpPr>
        <p:sp>
          <p:nvSpPr>
            <p:cNvPr id="19" name="Rounded Rectangle 18">
              <a:extLst>
                <a:ext uri="{FF2B5EF4-FFF2-40B4-BE49-F238E27FC236}">
                  <a16:creationId xmlns:a16="http://schemas.microsoft.com/office/drawing/2014/main" id="{52C3D76D-FFB4-B04C-A0BB-0BB4ACD4C19B}"/>
                </a:ext>
              </a:extLst>
            </p:cNvPr>
            <p:cNvSpPr/>
            <p:nvPr/>
          </p:nvSpPr>
          <p:spPr>
            <a:xfrm>
              <a:off x="4630206" y="1559455"/>
              <a:ext cx="3667127" cy="4533370"/>
            </a:xfrm>
            <a:prstGeom prst="roundRect">
              <a:avLst>
                <a:gd name="adj" fmla="val 12134"/>
              </a:avLst>
            </a:prstGeom>
            <a:solidFill>
              <a:srgbClr val="AFDEF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1" name="Picture 10">
              <a:extLst>
                <a:ext uri="{FF2B5EF4-FFF2-40B4-BE49-F238E27FC236}">
                  <a16:creationId xmlns:a16="http://schemas.microsoft.com/office/drawing/2014/main" id="{68802BE7-484A-B84B-98CD-3D270901BAAF}"/>
                </a:ext>
              </a:extLst>
            </p:cNvPr>
            <p:cNvPicPr>
              <a:picLocks noChangeAspect="1"/>
            </p:cNvPicPr>
            <p:nvPr/>
          </p:nvPicPr>
          <p:blipFill rotWithShape="1">
            <a:blip r:embed="rId3"/>
            <a:srcRect b="7524"/>
            <a:stretch/>
          </p:blipFill>
          <p:spPr>
            <a:xfrm>
              <a:off x="4731181" y="1593357"/>
              <a:ext cx="3444539" cy="2396067"/>
            </a:xfrm>
            <a:prstGeom prst="roundRect">
              <a:avLst>
                <a:gd name="adj" fmla="val 11765"/>
              </a:avLst>
            </a:prstGeom>
            <a:ln w="107950">
              <a:solidFill>
                <a:srgbClr val="AFDEF8"/>
              </a:solidFill>
            </a:ln>
          </p:spPr>
        </p:pic>
        <p:sp>
          <p:nvSpPr>
            <p:cNvPr id="15366" name="Rectangle 19">
              <a:extLst>
                <a:ext uri="{FF2B5EF4-FFF2-40B4-BE49-F238E27FC236}">
                  <a16:creationId xmlns:a16="http://schemas.microsoft.com/office/drawing/2014/main" id="{8A5FF11A-F867-A149-AA5A-132E2D9828B3}"/>
                </a:ext>
              </a:extLst>
            </p:cNvPr>
            <p:cNvSpPr>
              <a:spLocks noChangeArrowheads="1"/>
            </p:cNvSpPr>
            <p:nvPr/>
          </p:nvSpPr>
          <p:spPr bwMode="auto">
            <a:xfrm>
              <a:off x="4853557" y="4311727"/>
              <a:ext cx="3220958"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just">
                <a:lnSpc>
                  <a:spcPct val="100000"/>
                </a:lnSpc>
                <a:spcBef>
                  <a:spcPct val="0"/>
                </a:spcBef>
                <a:buFontTx/>
                <a:buNone/>
              </a:pPr>
              <a:r>
                <a:rPr lang="en-GB" altLang="en-US">
                  <a:solidFill>
                    <a:schemeClr val="tx1"/>
                  </a:solidFill>
                </a:rPr>
                <a:t>Australia also has rainforests. </a:t>
              </a:r>
            </a:p>
            <a:p>
              <a:pPr algn="just">
                <a:lnSpc>
                  <a:spcPct val="100000"/>
                </a:lnSpc>
                <a:spcBef>
                  <a:spcPct val="0"/>
                </a:spcBef>
                <a:buFontTx/>
                <a:buNone/>
              </a:pPr>
              <a:endParaRPr lang="en-GB" altLang="en-US">
                <a:solidFill>
                  <a:schemeClr val="tx1"/>
                </a:solidFill>
              </a:endParaRPr>
            </a:p>
            <a:p>
              <a:pPr algn="just">
                <a:lnSpc>
                  <a:spcPct val="100000"/>
                </a:lnSpc>
                <a:spcBef>
                  <a:spcPct val="0"/>
                </a:spcBef>
                <a:buFontTx/>
                <a:buNone/>
              </a:pPr>
              <a:r>
                <a:rPr lang="en-GB" altLang="en-US">
                  <a:solidFill>
                    <a:schemeClr val="tx1"/>
                  </a:solidFill>
                </a:rPr>
                <a:t>The Daintree Rainforest is the oldest rainforest in the world. You can find more than 1200 types of insects here!</a:t>
              </a:r>
            </a:p>
          </p:txBody>
        </p:sp>
        <p:sp>
          <p:nvSpPr>
            <p:cNvPr id="15367" name="TextBox 21">
              <a:extLst>
                <a:ext uri="{FF2B5EF4-FFF2-40B4-BE49-F238E27FC236}">
                  <a16:creationId xmlns:a16="http://schemas.microsoft.com/office/drawing/2014/main" id="{287CDA53-A67F-934C-8A8B-AA1BC9D5A094}"/>
                </a:ext>
              </a:extLst>
            </p:cNvPr>
            <p:cNvSpPr txBox="1">
              <a:spLocks noChangeArrowheads="1"/>
            </p:cNvSpPr>
            <p:nvPr/>
          </p:nvSpPr>
          <p:spPr bwMode="auto">
            <a:xfrm>
              <a:off x="4628618" y="3980712"/>
              <a:ext cx="3649663" cy="13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sz="500">
                  <a:solidFill>
                    <a:schemeClr val="tx1"/>
                  </a:solidFill>
                  <a:latin typeface="Tuffy-TTF" panose="020B0603060100000000" pitchFamily="34" charset="0"/>
                  <a:ea typeface="Tuffy" panose="020B0603060100000000" pitchFamily="34" charset="0"/>
                  <a:cs typeface="Arial" panose="020B0604020202020204" pitchFamily="34" charset="0"/>
                </a:rPr>
                <a:t>Photo courtesy of Rob and Stephanie Levy (@wikimedia.org) - granted under creative commons licence – attribution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20">
            <a:extLst>
              <a:ext uri="{FF2B5EF4-FFF2-40B4-BE49-F238E27FC236}">
                <a16:creationId xmlns:a16="http://schemas.microsoft.com/office/drawing/2014/main" id="{8D9A34AB-4551-5547-8D8B-AEA42B4D7300}"/>
              </a:ext>
            </a:extLst>
          </p:cNvPr>
          <p:cNvSpPr>
            <a:spLocks noGrp="1"/>
          </p:cNvSpPr>
          <p:nvPr>
            <p:ph type="title"/>
          </p:nvPr>
        </p:nvSpPr>
        <p:spPr>
          <a:xfrm>
            <a:off x="457200" y="479425"/>
            <a:ext cx="8220075" cy="993775"/>
          </a:xfrm>
        </p:spPr>
        <p:txBody>
          <a:bodyPr/>
          <a:lstStyle/>
          <a:p>
            <a:pPr eaLnBrk="1" hangingPunct="1"/>
            <a:r>
              <a:rPr lang="en-GB" altLang="en-US" sz="3600">
                <a:latin typeface="Twinkl SemiBold" pitchFamily="2" charset="77"/>
              </a:rPr>
              <a:t>Physical Features </a:t>
            </a:r>
          </a:p>
        </p:txBody>
      </p:sp>
      <p:grpSp>
        <p:nvGrpSpPr>
          <p:cNvPr id="18" name="Group 17">
            <a:extLst>
              <a:ext uri="{FF2B5EF4-FFF2-40B4-BE49-F238E27FC236}">
                <a16:creationId xmlns:a16="http://schemas.microsoft.com/office/drawing/2014/main" id="{D32D0E4F-DB30-F64B-BEB2-A8120C978631}"/>
              </a:ext>
            </a:extLst>
          </p:cNvPr>
          <p:cNvGrpSpPr>
            <a:grpSpLocks/>
          </p:cNvGrpSpPr>
          <p:nvPr/>
        </p:nvGrpSpPr>
        <p:grpSpPr bwMode="auto">
          <a:xfrm>
            <a:off x="719138" y="3843338"/>
            <a:ext cx="7756525" cy="2319337"/>
            <a:chOff x="719138" y="3843866"/>
            <a:chExt cx="7756731" cy="2318752"/>
          </a:xfrm>
        </p:grpSpPr>
        <p:sp>
          <p:nvSpPr>
            <p:cNvPr id="19" name="Rounded Rectangle 18">
              <a:extLst>
                <a:ext uri="{FF2B5EF4-FFF2-40B4-BE49-F238E27FC236}">
                  <a16:creationId xmlns:a16="http://schemas.microsoft.com/office/drawing/2014/main" id="{28E983F4-CFA3-2F44-A687-63E0C233CCF7}"/>
                </a:ext>
              </a:extLst>
            </p:cNvPr>
            <p:cNvSpPr/>
            <p:nvPr/>
          </p:nvSpPr>
          <p:spPr>
            <a:xfrm>
              <a:off x="719138" y="4808823"/>
              <a:ext cx="7669416" cy="1353795"/>
            </a:xfrm>
            <a:prstGeom prst="roundRect">
              <a:avLst>
                <a:gd name="adj" fmla="val 12134"/>
              </a:avLst>
            </a:prstGeom>
            <a:solidFill>
              <a:srgbClr val="AFDEF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398" name="Rectangle 19">
              <a:extLst>
                <a:ext uri="{FF2B5EF4-FFF2-40B4-BE49-F238E27FC236}">
                  <a16:creationId xmlns:a16="http://schemas.microsoft.com/office/drawing/2014/main" id="{3219838A-3202-B64A-989A-3582997453D6}"/>
                </a:ext>
              </a:extLst>
            </p:cNvPr>
            <p:cNvSpPr>
              <a:spLocks noChangeArrowheads="1"/>
            </p:cNvSpPr>
            <p:nvPr/>
          </p:nvSpPr>
          <p:spPr bwMode="auto">
            <a:xfrm>
              <a:off x="1090462" y="5214725"/>
              <a:ext cx="356365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just">
                <a:lnSpc>
                  <a:spcPct val="100000"/>
                </a:lnSpc>
                <a:spcBef>
                  <a:spcPct val="0"/>
                </a:spcBef>
                <a:buFontTx/>
                <a:buNone/>
              </a:pPr>
              <a:r>
                <a:rPr lang="en-GB" altLang="en-US">
                  <a:solidFill>
                    <a:schemeClr val="tx1"/>
                  </a:solidFill>
                </a:rPr>
                <a:t>The Australian Alps are Australia’s largest mountain range.</a:t>
              </a:r>
            </a:p>
          </p:txBody>
        </p:sp>
        <p:grpSp>
          <p:nvGrpSpPr>
            <p:cNvPr id="16399" name="Group 11">
              <a:extLst>
                <a:ext uri="{FF2B5EF4-FFF2-40B4-BE49-F238E27FC236}">
                  <a16:creationId xmlns:a16="http://schemas.microsoft.com/office/drawing/2014/main" id="{00410BE5-B303-E54D-9BFC-43AC105789F5}"/>
                </a:ext>
              </a:extLst>
            </p:cNvPr>
            <p:cNvGrpSpPr>
              <a:grpSpLocks/>
            </p:cNvGrpSpPr>
            <p:nvPr/>
          </p:nvGrpSpPr>
          <p:grpSpPr bwMode="auto">
            <a:xfrm>
              <a:off x="4826206" y="3843866"/>
              <a:ext cx="3649663" cy="2293351"/>
              <a:chOff x="4752638" y="1572863"/>
              <a:chExt cx="3649663" cy="2293351"/>
            </a:xfrm>
          </p:grpSpPr>
          <p:pic>
            <p:nvPicPr>
              <p:cNvPr id="3" name="Picture 2">
                <a:extLst>
                  <a:ext uri="{FF2B5EF4-FFF2-40B4-BE49-F238E27FC236}">
                    <a16:creationId xmlns:a16="http://schemas.microsoft.com/office/drawing/2014/main" id="{3675209F-77E6-C94B-BC0E-A53E754CC977}"/>
                  </a:ext>
                </a:extLst>
              </p:cNvPr>
              <p:cNvPicPr>
                <a:picLocks noChangeAspect="1"/>
              </p:cNvPicPr>
              <p:nvPr/>
            </p:nvPicPr>
            <p:blipFill rotWithShape="1">
              <a:blip r:embed="rId2"/>
              <a:srcRect l="378" t="1201" r="32" b="-2"/>
              <a:stretch/>
            </p:blipFill>
            <p:spPr>
              <a:xfrm>
                <a:off x="4951870" y="1572863"/>
                <a:ext cx="3251200" cy="2148343"/>
              </a:xfrm>
              <a:prstGeom prst="roundRect">
                <a:avLst>
                  <a:gd name="adj" fmla="val 13606"/>
                </a:avLst>
              </a:prstGeom>
              <a:ln w="107950">
                <a:solidFill>
                  <a:srgbClr val="AFDEF8"/>
                </a:solidFill>
              </a:ln>
            </p:spPr>
          </p:pic>
          <p:sp>
            <p:nvSpPr>
              <p:cNvPr id="16401" name="TextBox 21">
                <a:extLst>
                  <a:ext uri="{FF2B5EF4-FFF2-40B4-BE49-F238E27FC236}">
                    <a16:creationId xmlns:a16="http://schemas.microsoft.com/office/drawing/2014/main" id="{8AB81506-E28E-5F4A-8BD8-856CC05EDDC3}"/>
                  </a:ext>
                </a:extLst>
              </p:cNvPr>
              <p:cNvSpPr txBox="1">
                <a:spLocks noChangeArrowheads="1"/>
              </p:cNvSpPr>
              <p:nvPr/>
            </p:nvSpPr>
            <p:spPr bwMode="auto">
              <a:xfrm>
                <a:off x="4752638" y="3731273"/>
                <a:ext cx="3649663" cy="13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sz="500">
                    <a:solidFill>
                      <a:schemeClr val="tx1"/>
                    </a:solidFill>
                    <a:latin typeface="Tuffy-TTF" panose="020B0603060100000000" pitchFamily="34" charset="0"/>
                    <a:ea typeface="Tuffy" panose="020B0603060100000000" pitchFamily="34" charset="0"/>
                    <a:cs typeface="Arial" panose="020B0604020202020204" pitchFamily="34" charset="0"/>
                  </a:rPr>
                  <a:t>Photo courtesy of CSIRO (@wikimedia.org) - granted under creative commons licence – attribution</a:t>
                </a:r>
              </a:p>
            </p:txBody>
          </p:sp>
        </p:grpSp>
      </p:grpSp>
      <p:grpSp>
        <p:nvGrpSpPr>
          <p:cNvPr id="14" name="Group 13">
            <a:extLst>
              <a:ext uri="{FF2B5EF4-FFF2-40B4-BE49-F238E27FC236}">
                <a16:creationId xmlns:a16="http://schemas.microsoft.com/office/drawing/2014/main" id="{326593B0-63E9-184D-BD35-EC2F52AE5D10}"/>
              </a:ext>
            </a:extLst>
          </p:cNvPr>
          <p:cNvGrpSpPr>
            <a:grpSpLocks/>
          </p:cNvGrpSpPr>
          <p:nvPr/>
        </p:nvGrpSpPr>
        <p:grpSpPr bwMode="auto">
          <a:xfrm>
            <a:off x="658813" y="1514475"/>
            <a:ext cx="3143250" cy="3133725"/>
            <a:chOff x="658722" y="1513789"/>
            <a:chExt cx="3143979" cy="3134411"/>
          </a:xfrm>
        </p:grpSpPr>
        <p:sp>
          <p:nvSpPr>
            <p:cNvPr id="7" name="Rounded Rectangle 6">
              <a:extLst>
                <a:ext uri="{FF2B5EF4-FFF2-40B4-BE49-F238E27FC236}">
                  <a16:creationId xmlns:a16="http://schemas.microsoft.com/office/drawing/2014/main" id="{D3F5D841-74CA-C440-BE5C-18585F82C0CF}"/>
                </a:ext>
              </a:extLst>
            </p:cNvPr>
            <p:cNvSpPr/>
            <p:nvPr/>
          </p:nvSpPr>
          <p:spPr>
            <a:xfrm>
              <a:off x="658722" y="1624938"/>
              <a:ext cx="3143979" cy="3023262"/>
            </a:xfrm>
            <a:prstGeom prst="roundRect">
              <a:avLst>
                <a:gd name="adj" fmla="val 12134"/>
              </a:avLst>
            </a:prstGeom>
            <a:solidFill>
              <a:srgbClr val="FFEC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394" name="Rectangle 4">
              <a:extLst>
                <a:ext uri="{FF2B5EF4-FFF2-40B4-BE49-F238E27FC236}">
                  <a16:creationId xmlns:a16="http://schemas.microsoft.com/office/drawing/2014/main" id="{36065E13-76C5-9B49-9182-125D1A546B01}"/>
                </a:ext>
              </a:extLst>
            </p:cNvPr>
            <p:cNvSpPr>
              <a:spLocks noChangeArrowheads="1"/>
            </p:cNvSpPr>
            <p:nvPr/>
          </p:nvSpPr>
          <p:spPr bwMode="auto">
            <a:xfrm>
              <a:off x="908474" y="3641935"/>
              <a:ext cx="264614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just">
                <a:lnSpc>
                  <a:spcPct val="100000"/>
                </a:lnSpc>
                <a:spcBef>
                  <a:spcPct val="0"/>
                </a:spcBef>
                <a:buFontTx/>
                <a:buNone/>
              </a:pPr>
              <a:r>
                <a:rPr lang="en-GB" altLang="en-US">
                  <a:solidFill>
                    <a:schemeClr val="tx1"/>
                  </a:solidFill>
                </a:rPr>
                <a:t>Australia is an island. It has coastline all around it and beautiful beaches. </a:t>
              </a:r>
            </a:p>
          </p:txBody>
        </p:sp>
        <p:pic>
          <p:nvPicPr>
            <p:cNvPr id="6" name="Picture 5">
              <a:extLst>
                <a:ext uri="{FF2B5EF4-FFF2-40B4-BE49-F238E27FC236}">
                  <a16:creationId xmlns:a16="http://schemas.microsoft.com/office/drawing/2014/main" id="{EEBAE70C-7762-F245-9D7A-1C6703029354}"/>
                </a:ext>
              </a:extLst>
            </p:cNvPr>
            <p:cNvPicPr>
              <a:picLocks noChangeAspect="1"/>
            </p:cNvPicPr>
            <p:nvPr/>
          </p:nvPicPr>
          <p:blipFill rotWithShape="1">
            <a:blip r:embed="rId3" cstate="print"/>
            <a:srcRect l="3461" t="13011" r="9807" b="4928"/>
            <a:stretch/>
          </p:blipFill>
          <p:spPr>
            <a:xfrm>
              <a:off x="781108" y="1513789"/>
              <a:ext cx="2878666" cy="1815620"/>
            </a:xfrm>
            <a:prstGeom prst="roundRect">
              <a:avLst>
                <a:gd name="adj" fmla="val 11214"/>
              </a:avLst>
            </a:prstGeom>
            <a:ln w="107950">
              <a:solidFill>
                <a:srgbClr val="FFECA7"/>
              </a:solidFill>
            </a:ln>
          </p:spPr>
        </p:pic>
        <p:sp>
          <p:nvSpPr>
            <p:cNvPr id="16396" name="TextBox 21">
              <a:extLst>
                <a:ext uri="{FF2B5EF4-FFF2-40B4-BE49-F238E27FC236}">
                  <a16:creationId xmlns:a16="http://schemas.microsoft.com/office/drawing/2014/main" id="{ECDA2CE1-F53A-004A-BDAB-67CF8D46D255}"/>
                </a:ext>
              </a:extLst>
            </p:cNvPr>
            <p:cNvSpPr txBox="1">
              <a:spLocks noChangeArrowheads="1"/>
            </p:cNvSpPr>
            <p:nvPr/>
          </p:nvSpPr>
          <p:spPr bwMode="auto">
            <a:xfrm>
              <a:off x="693737" y="3358367"/>
              <a:ext cx="3083563" cy="123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sz="500">
                  <a:solidFill>
                    <a:schemeClr val="tx1"/>
                  </a:solidFill>
                  <a:latin typeface="Tuffy-TTF" panose="020B0603060100000000" pitchFamily="34" charset="0"/>
                  <a:ea typeface="Tuffy" panose="020B0603060100000000" pitchFamily="34" charset="0"/>
                  <a:cs typeface="Arial" panose="020B0604020202020204" pitchFamily="34" charset="0"/>
                </a:rPr>
                <a:t>Photo courtesy of The 3B's (@flickr.com) - granted under creative commons licence – attribution</a:t>
              </a:r>
            </a:p>
          </p:txBody>
        </p:sp>
      </p:grpSp>
      <p:grpSp>
        <p:nvGrpSpPr>
          <p:cNvPr id="17" name="Group 16">
            <a:extLst>
              <a:ext uri="{FF2B5EF4-FFF2-40B4-BE49-F238E27FC236}">
                <a16:creationId xmlns:a16="http://schemas.microsoft.com/office/drawing/2014/main" id="{701FBFA5-BCFC-0847-8F8B-65FFED4B31ED}"/>
              </a:ext>
            </a:extLst>
          </p:cNvPr>
          <p:cNvGrpSpPr>
            <a:grpSpLocks/>
          </p:cNvGrpSpPr>
          <p:nvPr/>
        </p:nvGrpSpPr>
        <p:grpSpPr bwMode="auto">
          <a:xfrm>
            <a:off x="4010025" y="1379538"/>
            <a:ext cx="4514850" cy="2246312"/>
            <a:chOff x="4010119" y="1380066"/>
            <a:chExt cx="4515284" cy="2245596"/>
          </a:xfrm>
        </p:grpSpPr>
        <p:sp>
          <p:nvSpPr>
            <p:cNvPr id="22" name="Rounded Rectangle 21">
              <a:extLst>
                <a:ext uri="{FF2B5EF4-FFF2-40B4-BE49-F238E27FC236}">
                  <a16:creationId xmlns:a16="http://schemas.microsoft.com/office/drawing/2014/main" id="{3668D8E8-2D88-B54F-B465-74729D3E1AD3}"/>
                </a:ext>
              </a:extLst>
            </p:cNvPr>
            <p:cNvSpPr/>
            <p:nvPr/>
          </p:nvSpPr>
          <p:spPr>
            <a:xfrm>
              <a:off x="4010119" y="1380066"/>
              <a:ext cx="4024700" cy="2236074"/>
            </a:xfrm>
            <a:prstGeom prst="roundRect">
              <a:avLst>
                <a:gd name="adj" fmla="val 12134"/>
              </a:avLst>
            </a:prstGeom>
            <a:solidFill>
              <a:srgbClr val="F39B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5" name="Picture 14">
              <a:extLst>
                <a:ext uri="{FF2B5EF4-FFF2-40B4-BE49-F238E27FC236}">
                  <a16:creationId xmlns:a16="http://schemas.microsoft.com/office/drawing/2014/main" id="{B5CEEDDD-16A2-EE4B-B5BF-565774A110D9}"/>
                </a:ext>
              </a:extLst>
            </p:cNvPr>
            <p:cNvPicPr>
              <a:picLocks noChangeAspect="1"/>
            </p:cNvPicPr>
            <p:nvPr/>
          </p:nvPicPr>
          <p:blipFill rotWithShape="1">
            <a:blip r:embed="rId4" cstate="print"/>
            <a:srcRect l="4513" t="147" r="14886" b="-1"/>
            <a:stretch/>
          </p:blipFill>
          <p:spPr>
            <a:xfrm>
              <a:off x="5837198" y="1478139"/>
              <a:ext cx="2446867" cy="2029220"/>
            </a:xfrm>
            <a:prstGeom prst="roundRect">
              <a:avLst>
                <a:gd name="adj" fmla="val 13751"/>
              </a:avLst>
            </a:prstGeom>
            <a:ln w="107950">
              <a:solidFill>
                <a:srgbClr val="F39BA1"/>
              </a:solidFill>
            </a:ln>
          </p:spPr>
        </p:pic>
        <p:sp>
          <p:nvSpPr>
            <p:cNvPr id="16391" name="Rectangle 15">
              <a:extLst>
                <a:ext uri="{FF2B5EF4-FFF2-40B4-BE49-F238E27FC236}">
                  <a16:creationId xmlns:a16="http://schemas.microsoft.com/office/drawing/2014/main" id="{95D0543A-691D-2E44-96B3-8D3EE5DB49D9}"/>
                </a:ext>
              </a:extLst>
            </p:cNvPr>
            <p:cNvSpPr>
              <a:spLocks noChangeArrowheads="1"/>
            </p:cNvSpPr>
            <p:nvPr/>
          </p:nvSpPr>
          <p:spPr bwMode="auto">
            <a:xfrm>
              <a:off x="4238728" y="1625600"/>
              <a:ext cx="147359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nSpc>
                  <a:spcPct val="100000"/>
                </a:lnSpc>
                <a:spcBef>
                  <a:spcPct val="0"/>
                </a:spcBef>
                <a:buFontTx/>
                <a:buNone/>
              </a:pPr>
              <a:r>
                <a:rPr lang="en-GB" altLang="en-US">
                  <a:solidFill>
                    <a:schemeClr val="tx1"/>
                  </a:solidFill>
                </a:rPr>
                <a:t>The Murray River is the longest river in Australia. It is 1558 miles long!</a:t>
              </a:r>
            </a:p>
          </p:txBody>
        </p:sp>
        <p:sp>
          <p:nvSpPr>
            <p:cNvPr id="16392" name="TextBox 21">
              <a:extLst>
                <a:ext uri="{FF2B5EF4-FFF2-40B4-BE49-F238E27FC236}">
                  <a16:creationId xmlns:a16="http://schemas.microsoft.com/office/drawing/2014/main" id="{29C96ABA-E5DF-F943-9D80-EE59D8BD59C8}"/>
                </a:ext>
              </a:extLst>
            </p:cNvPr>
            <p:cNvSpPr txBox="1">
              <a:spLocks noChangeArrowheads="1"/>
            </p:cNvSpPr>
            <p:nvPr/>
          </p:nvSpPr>
          <p:spPr bwMode="auto">
            <a:xfrm>
              <a:off x="4875740" y="3490721"/>
              <a:ext cx="3649663" cy="13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sz="500">
                  <a:solidFill>
                    <a:schemeClr val="tx1"/>
                  </a:solidFill>
                  <a:latin typeface="Tuffy-TTF" panose="020B0603060100000000" pitchFamily="34" charset="0"/>
                  <a:ea typeface="Tuffy" panose="020B0603060100000000" pitchFamily="34" charset="0"/>
                  <a:cs typeface="Arial" panose="020B0604020202020204" pitchFamily="34" charset="0"/>
                </a:rPr>
                <a:t>Photo courtesy of Mattinbgn  (@wikimedia.org) - granted under creative commons licence – attribution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right)">
                                      <p:cBhvr>
                                        <p:cTn id="12" dur="500"/>
                                        <p:tgtEl>
                                          <p:spTgt spid="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right)">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20">
            <a:extLst>
              <a:ext uri="{FF2B5EF4-FFF2-40B4-BE49-F238E27FC236}">
                <a16:creationId xmlns:a16="http://schemas.microsoft.com/office/drawing/2014/main" id="{0D228479-F358-2D4F-9808-388683276044}"/>
              </a:ext>
            </a:extLst>
          </p:cNvPr>
          <p:cNvSpPr>
            <a:spLocks noGrp="1"/>
          </p:cNvSpPr>
          <p:nvPr>
            <p:ph type="title"/>
          </p:nvPr>
        </p:nvSpPr>
        <p:spPr>
          <a:xfrm>
            <a:off x="457200" y="479425"/>
            <a:ext cx="8220075" cy="993775"/>
          </a:xfrm>
        </p:spPr>
        <p:txBody>
          <a:bodyPr/>
          <a:lstStyle/>
          <a:p>
            <a:pPr eaLnBrk="1" hangingPunct="1"/>
            <a:r>
              <a:rPr lang="en-GB" altLang="en-US" sz="3600">
                <a:latin typeface="Twinkl SemiBold" pitchFamily="2" charset="77"/>
              </a:rPr>
              <a:t>Physical Features </a:t>
            </a:r>
          </a:p>
        </p:txBody>
      </p:sp>
      <p:grpSp>
        <p:nvGrpSpPr>
          <p:cNvPr id="11" name="Group 10">
            <a:extLst>
              <a:ext uri="{FF2B5EF4-FFF2-40B4-BE49-F238E27FC236}">
                <a16:creationId xmlns:a16="http://schemas.microsoft.com/office/drawing/2014/main" id="{F0B383D0-2B9F-4E4D-9DD0-AF51144BC121}"/>
              </a:ext>
            </a:extLst>
          </p:cNvPr>
          <p:cNvGrpSpPr>
            <a:grpSpLocks/>
          </p:cNvGrpSpPr>
          <p:nvPr/>
        </p:nvGrpSpPr>
        <p:grpSpPr bwMode="auto">
          <a:xfrm>
            <a:off x="842963" y="1306513"/>
            <a:ext cx="7545387" cy="2274887"/>
            <a:chOff x="843631" y="1272922"/>
            <a:chExt cx="7544719" cy="2274838"/>
          </a:xfrm>
        </p:grpSpPr>
        <p:sp>
          <p:nvSpPr>
            <p:cNvPr id="7" name="Rounded Rectangle 6">
              <a:extLst>
                <a:ext uri="{FF2B5EF4-FFF2-40B4-BE49-F238E27FC236}">
                  <a16:creationId xmlns:a16="http://schemas.microsoft.com/office/drawing/2014/main" id="{F109C161-67EE-5D49-A8E5-90BDAB2C7A1F}"/>
                </a:ext>
              </a:extLst>
            </p:cNvPr>
            <p:cNvSpPr/>
            <p:nvPr/>
          </p:nvSpPr>
          <p:spPr>
            <a:xfrm>
              <a:off x="1321426" y="1272922"/>
              <a:ext cx="7066924" cy="2274838"/>
            </a:xfrm>
            <a:prstGeom prst="roundRect">
              <a:avLst>
                <a:gd name="adj" fmla="val 12134"/>
              </a:avLst>
            </a:prstGeom>
            <a:solidFill>
              <a:srgbClr val="F6BC9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7417" name="Rectangle 4">
              <a:extLst>
                <a:ext uri="{FF2B5EF4-FFF2-40B4-BE49-F238E27FC236}">
                  <a16:creationId xmlns:a16="http://schemas.microsoft.com/office/drawing/2014/main" id="{06C1F3F2-33B5-AA48-95CE-F56FC299F322}"/>
                </a:ext>
              </a:extLst>
            </p:cNvPr>
            <p:cNvSpPr>
              <a:spLocks noChangeArrowheads="1"/>
            </p:cNvSpPr>
            <p:nvPr/>
          </p:nvSpPr>
          <p:spPr bwMode="auto">
            <a:xfrm>
              <a:off x="4308346" y="1688155"/>
              <a:ext cx="362492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nSpc>
                  <a:spcPct val="100000"/>
                </a:lnSpc>
                <a:spcBef>
                  <a:spcPct val="0"/>
                </a:spcBef>
                <a:buFontTx/>
                <a:buNone/>
              </a:pPr>
              <a:r>
                <a:rPr lang="en-GB" altLang="en-US">
                  <a:solidFill>
                    <a:schemeClr val="tx1"/>
                  </a:solidFill>
                </a:rPr>
                <a:t>Uluru (also called Ayers Rock) is located in the centre of Australia. </a:t>
              </a:r>
            </a:p>
            <a:p>
              <a:pPr>
                <a:lnSpc>
                  <a:spcPct val="100000"/>
                </a:lnSpc>
                <a:spcBef>
                  <a:spcPct val="0"/>
                </a:spcBef>
                <a:buFontTx/>
                <a:buNone/>
              </a:pPr>
              <a:endParaRPr lang="en-GB" altLang="en-US">
                <a:solidFill>
                  <a:schemeClr val="tx1"/>
                </a:solidFill>
              </a:endParaRPr>
            </a:p>
            <a:p>
              <a:pPr>
                <a:lnSpc>
                  <a:spcPct val="100000"/>
                </a:lnSpc>
                <a:spcBef>
                  <a:spcPct val="0"/>
                </a:spcBef>
                <a:buFontTx/>
                <a:buNone/>
              </a:pPr>
              <a:r>
                <a:rPr lang="en-GB" altLang="en-US">
                  <a:solidFill>
                    <a:schemeClr val="tx1"/>
                  </a:solidFill>
                </a:rPr>
                <a:t>Uluru is 348 metres high and over 600 million years old!</a:t>
              </a:r>
            </a:p>
          </p:txBody>
        </p:sp>
        <p:pic>
          <p:nvPicPr>
            <p:cNvPr id="2" name="Picture 1">
              <a:extLst>
                <a:ext uri="{FF2B5EF4-FFF2-40B4-BE49-F238E27FC236}">
                  <a16:creationId xmlns:a16="http://schemas.microsoft.com/office/drawing/2014/main" id="{4999BB2A-8E01-EA46-8CF7-7C393D09B4BA}"/>
                </a:ext>
              </a:extLst>
            </p:cNvPr>
            <p:cNvPicPr>
              <a:picLocks noChangeAspect="1"/>
            </p:cNvPicPr>
            <p:nvPr/>
          </p:nvPicPr>
          <p:blipFill>
            <a:blip r:embed="rId2" cstate="print"/>
            <a:stretch>
              <a:fillRect/>
            </a:stretch>
          </p:blipFill>
          <p:spPr>
            <a:xfrm>
              <a:off x="843631" y="1377701"/>
              <a:ext cx="3078661" cy="2052440"/>
            </a:xfrm>
            <a:prstGeom prst="roundRect">
              <a:avLst/>
            </a:prstGeom>
            <a:solidFill>
              <a:srgbClr val="F6BC93"/>
            </a:solidFill>
            <a:ln w="107950">
              <a:solidFill>
                <a:srgbClr val="F6BC93"/>
              </a:solidFill>
            </a:ln>
          </p:spPr>
        </p:pic>
      </p:grpSp>
      <p:grpSp>
        <p:nvGrpSpPr>
          <p:cNvPr id="12" name="Group 11">
            <a:extLst>
              <a:ext uri="{FF2B5EF4-FFF2-40B4-BE49-F238E27FC236}">
                <a16:creationId xmlns:a16="http://schemas.microsoft.com/office/drawing/2014/main" id="{F30D5306-DBA1-E94E-AF40-1DF7FDD4A41E}"/>
              </a:ext>
            </a:extLst>
          </p:cNvPr>
          <p:cNvGrpSpPr>
            <a:grpSpLocks/>
          </p:cNvGrpSpPr>
          <p:nvPr/>
        </p:nvGrpSpPr>
        <p:grpSpPr bwMode="auto">
          <a:xfrm>
            <a:off x="719138" y="3713163"/>
            <a:ext cx="7864475" cy="2306637"/>
            <a:chOff x="719139" y="3712832"/>
            <a:chExt cx="7864474" cy="2306968"/>
          </a:xfrm>
        </p:grpSpPr>
        <p:sp>
          <p:nvSpPr>
            <p:cNvPr id="19" name="Rounded Rectangle 18">
              <a:extLst>
                <a:ext uri="{FF2B5EF4-FFF2-40B4-BE49-F238E27FC236}">
                  <a16:creationId xmlns:a16="http://schemas.microsoft.com/office/drawing/2014/main" id="{1C42B9E5-25CC-7345-B8AE-DA8A17FFBB0A}"/>
                </a:ext>
              </a:extLst>
            </p:cNvPr>
            <p:cNvSpPr/>
            <p:nvPr/>
          </p:nvSpPr>
          <p:spPr>
            <a:xfrm>
              <a:off x="719139" y="3712832"/>
              <a:ext cx="7669211" cy="2306968"/>
            </a:xfrm>
            <a:prstGeom prst="roundRect">
              <a:avLst>
                <a:gd name="adj" fmla="val 12134"/>
              </a:avLst>
            </a:prstGeom>
            <a:solidFill>
              <a:srgbClr val="CEDF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7413" name="Rectangle 19">
              <a:extLst>
                <a:ext uri="{FF2B5EF4-FFF2-40B4-BE49-F238E27FC236}">
                  <a16:creationId xmlns:a16="http://schemas.microsoft.com/office/drawing/2014/main" id="{0A61462D-22F6-AB40-AA67-1796D49F30D9}"/>
                </a:ext>
              </a:extLst>
            </p:cNvPr>
            <p:cNvSpPr>
              <a:spLocks noChangeArrowheads="1"/>
            </p:cNvSpPr>
            <p:nvPr/>
          </p:nvSpPr>
          <p:spPr bwMode="auto">
            <a:xfrm>
              <a:off x="1136741" y="4094045"/>
              <a:ext cx="343526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just">
                <a:lnSpc>
                  <a:spcPct val="100000"/>
                </a:lnSpc>
                <a:spcBef>
                  <a:spcPct val="0"/>
                </a:spcBef>
                <a:buFontTx/>
                <a:buNone/>
              </a:pPr>
              <a:r>
                <a:rPr lang="en-GB" altLang="en-US">
                  <a:solidFill>
                    <a:schemeClr val="tx1"/>
                  </a:solidFill>
                </a:rPr>
                <a:t>The Great Barrier Reef is the biggest coral reef in the world. </a:t>
              </a:r>
            </a:p>
            <a:p>
              <a:pPr algn="just">
                <a:lnSpc>
                  <a:spcPct val="100000"/>
                </a:lnSpc>
                <a:spcBef>
                  <a:spcPct val="0"/>
                </a:spcBef>
                <a:buFontTx/>
                <a:buNone/>
              </a:pPr>
              <a:endParaRPr lang="en-GB" altLang="en-US">
                <a:solidFill>
                  <a:schemeClr val="tx1"/>
                </a:solidFill>
              </a:endParaRPr>
            </a:p>
            <a:p>
              <a:pPr algn="just">
                <a:lnSpc>
                  <a:spcPct val="100000"/>
                </a:lnSpc>
                <a:spcBef>
                  <a:spcPct val="0"/>
                </a:spcBef>
                <a:buFontTx/>
                <a:buNone/>
              </a:pPr>
              <a:r>
                <a:rPr lang="en-GB" altLang="en-US">
                  <a:solidFill>
                    <a:schemeClr val="tx1"/>
                  </a:solidFill>
                </a:rPr>
                <a:t>It is 1400 miles long and is home to more than 1500 species of fish!</a:t>
              </a:r>
            </a:p>
          </p:txBody>
        </p:sp>
        <p:pic>
          <p:nvPicPr>
            <p:cNvPr id="9" name="Picture 8">
              <a:extLst>
                <a:ext uri="{FF2B5EF4-FFF2-40B4-BE49-F238E27FC236}">
                  <a16:creationId xmlns:a16="http://schemas.microsoft.com/office/drawing/2014/main" id="{FDB5E725-AE71-7B4C-A2D4-C9ADE6E677BF}"/>
                </a:ext>
              </a:extLst>
            </p:cNvPr>
            <p:cNvPicPr>
              <a:picLocks noChangeAspect="1"/>
            </p:cNvPicPr>
            <p:nvPr/>
          </p:nvPicPr>
          <p:blipFill>
            <a:blip r:embed="rId3" cstate="print"/>
            <a:stretch>
              <a:fillRect/>
            </a:stretch>
          </p:blipFill>
          <p:spPr>
            <a:xfrm>
              <a:off x="5248398" y="3829069"/>
              <a:ext cx="3048000" cy="2026920"/>
            </a:xfrm>
            <a:prstGeom prst="roundRect">
              <a:avLst/>
            </a:prstGeom>
            <a:ln w="107950">
              <a:solidFill>
                <a:srgbClr val="CEDF98"/>
              </a:solidFill>
            </a:ln>
          </p:spPr>
        </p:pic>
        <p:sp>
          <p:nvSpPr>
            <p:cNvPr id="17415" name="TextBox 21">
              <a:extLst>
                <a:ext uri="{FF2B5EF4-FFF2-40B4-BE49-F238E27FC236}">
                  <a16:creationId xmlns:a16="http://schemas.microsoft.com/office/drawing/2014/main" id="{E03863B5-821A-F548-A418-BF5B848224D6}"/>
                </a:ext>
              </a:extLst>
            </p:cNvPr>
            <p:cNvSpPr txBox="1">
              <a:spLocks noChangeArrowheads="1"/>
            </p:cNvSpPr>
            <p:nvPr/>
          </p:nvSpPr>
          <p:spPr bwMode="auto">
            <a:xfrm>
              <a:off x="4933950" y="5862686"/>
              <a:ext cx="3649663" cy="13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sz="500">
                  <a:solidFill>
                    <a:schemeClr val="tx1"/>
                  </a:solidFill>
                  <a:latin typeface="Tuffy-TTF" panose="020B0603060100000000" pitchFamily="34" charset="0"/>
                  <a:ea typeface="Tuffy" panose="020B0603060100000000" pitchFamily="34" charset="0"/>
                  <a:cs typeface="Arial" panose="020B0604020202020204" pitchFamily="34" charset="0"/>
                </a:rPr>
                <a:t>Photo courtesy of Lock the Gate Alliance (@flickr.com) - granted under creative commons licence – attribution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 [Read-Only]" id="{B29F6C71-AAE0-4B64-A45A-1046B855C9CC}" vid="{8E495050-AD79-41D8-9298-D2CAD14368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269</TotalTime>
  <Words>871</Words>
  <Application>Microsoft Office PowerPoint</Application>
  <PresentationFormat>On-screen Show (4:3)</PresentationFormat>
  <Paragraphs>87</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Tuffy-TTF</vt:lpstr>
      <vt:lpstr>Twinkl Sb</vt:lpstr>
      <vt:lpstr>Calibri</vt:lpstr>
      <vt:lpstr>Twinkl</vt:lpstr>
      <vt:lpstr>Arial</vt:lpstr>
      <vt:lpstr>Twinkl SemiBold</vt:lpstr>
      <vt:lpstr>Office Theme</vt:lpstr>
      <vt:lpstr>PowerPoint Presentation</vt:lpstr>
      <vt:lpstr>Where is Australia?</vt:lpstr>
      <vt:lpstr>Australia</vt:lpstr>
      <vt:lpstr>Australia</vt:lpstr>
      <vt:lpstr>Climate</vt:lpstr>
      <vt:lpstr>Climate</vt:lpstr>
      <vt:lpstr>Physical Features </vt:lpstr>
      <vt:lpstr>Physical Features </vt:lpstr>
      <vt:lpstr>Physical Features </vt:lpstr>
      <vt:lpstr>Human Features </vt:lpstr>
      <vt:lpstr>Human Features </vt:lpstr>
      <vt:lpstr>Australian Wildlife</vt:lpstr>
      <vt:lpstr>Australian Wildlife</vt:lpstr>
      <vt:lpstr>Quick Quiz!</vt:lpstr>
      <vt:lpstr>Quick Quiz!</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Buckland</dc:creator>
  <cp:lastModifiedBy>Rachel Leather</cp:lastModifiedBy>
  <cp:revision>37</cp:revision>
  <dcterms:created xsi:type="dcterms:W3CDTF">2018-07-06T15:31:09Z</dcterms:created>
  <dcterms:modified xsi:type="dcterms:W3CDTF">2021-02-07T08:35:49Z</dcterms:modified>
</cp:coreProperties>
</file>