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5"/>
  </p:notesMasterIdLst>
  <p:sldIdLst>
    <p:sldId id="296" r:id="rId11"/>
    <p:sldId id="297" r:id="rId12"/>
    <p:sldId id="298" r:id="rId13"/>
    <p:sldId id="312" r:id="rId14"/>
    <p:sldId id="299" r:id="rId15"/>
    <p:sldId id="300" r:id="rId16"/>
    <p:sldId id="304" r:id="rId17"/>
    <p:sldId id="311" r:id="rId18"/>
    <p:sldId id="301" r:id="rId19"/>
    <p:sldId id="313" r:id="rId20"/>
    <p:sldId id="307" r:id="rId21"/>
    <p:sldId id="314" r:id="rId22"/>
    <p:sldId id="315" r:id="rId23"/>
    <p:sldId id="308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94"/>
  </p:normalViewPr>
  <p:slideViewPr>
    <p:cSldViewPr snapToGrid="0" snapToObjects="1">
      <p:cViewPr varScale="1">
        <p:scale>
          <a:sx n="73" d="100"/>
          <a:sy n="73" d="100"/>
        </p:scale>
        <p:origin x="132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viewProps" Target="view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14/12/2020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14/12/2020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35203" y="2532810"/>
            <a:ext cx="6620830" cy="1792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64174" y="791750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Counting on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861372" y="4500103"/>
          <a:ext cx="7137792" cy="43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6112">
                  <a:extLst>
                    <a:ext uri="{9D8B030D-6E8A-4147-A177-3AD203B41FA5}">
                      <a16:colId xmlns:a16="http://schemas.microsoft.com/office/drawing/2014/main" val="965214392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1138395627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3562248181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115505409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2626612694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2647883041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1182470552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1222514290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3512228322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1027883608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710076311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2016965823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4121401192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2254820527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1792209802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3581062215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925444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701176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660040" y="5018632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12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99746" y="5018632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13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39452" y="5018632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</a:t>
            </a:r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79158" y="5018632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15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18864" y="5018632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16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58570" y="5018632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17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25572" y="5018632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18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65278" y="5018632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19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204984" y="5018632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20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20334" y="5015417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11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80628" y="5015417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10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40922" y="5015417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887568" y="5015417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434214" y="5015417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94508" y="5015417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24" name="Oval 23"/>
          <p:cNvSpPr/>
          <p:nvPr/>
        </p:nvSpPr>
        <p:spPr>
          <a:xfrm>
            <a:off x="3765099" y="5021800"/>
            <a:ext cx="432000" cy="4320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Left Bracket 24">
            <a:extLst>
              <a:ext uri="{FF2B5EF4-FFF2-40B4-BE49-F238E27FC236}">
                <a16:creationId xmlns:a16="http://schemas.microsoft.com/office/drawing/2014/main" id="{186550E1-0FF5-4D68-B76E-9B9E9552D129}"/>
              </a:ext>
            </a:extLst>
          </p:cNvPr>
          <p:cNvSpPr/>
          <p:nvPr/>
        </p:nvSpPr>
        <p:spPr>
          <a:xfrm rot="5400000">
            <a:off x="3976922" y="4063969"/>
            <a:ext cx="448849" cy="435532"/>
          </a:xfrm>
          <a:prstGeom prst="leftBracket">
            <a:avLst>
              <a:gd name="adj" fmla="val 73689"/>
            </a:avLst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3928119" y="3554200"/>
            <a:ext cx="535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30668" y="1775104"/>
            <a:ext cx="7038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Eva found 12 eggs.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30668" y="2370119"/>
            <a:ext cx="7038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 Her mum bought 6 more. 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91570" y="2965134"/>
            <a:ext cx="7038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How many eggs do they have now?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30" name="Left Bracket 29">
            <a:extLst>
              <a:ext uri="{FF2B5EF4-FFF2-40B4-BE49-F238E27FC236}">
                <a16:creationId xmlns:a16="http://schemas.microsoft.com/office/drawing/2014/main" id="{186550E1-0FF5-4D68-B76E-9B9E9552D129}"/>
              </a:ext>
            </a:extLst>
          </p:cNvPr>
          <p:cNvSpPr/>
          <p:nvPr/>
        </p:nvSpPr>
        <p:spPr>
          <a:xfrm rot="5400000">
            <a:off x="4424214" y="4063969"/>
            <a:ext cx="448849" cy="435532"/>
          </a:xfrm>
          <a:prstGeom prst="leftBracket">
            <a:avLst>
              <a:gd name="adj" fmla="val 73689"/>
            </a:avLst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4348115" y="3554200"/>
            <a:ext cx="535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32" name="Left Bracket 31">
            <a:extLst>
              <a:ext uri="{FF2B5EF4-FFF2-40B4-BE49-F238E27FC236}">
                <a16:creationId xmlns:a16="http://schemas.microsoft.com/office/drawing/2014/main" id="{186550E1-0FF5-4D68-B76E-9B9E9552D129}"/>
              </a:ext>
            </a:extLst>
          </p:cNvPr>
          <p:cNvSpPr/>
          <p:nvPr/>
        </p:nvSpPr>
        <p:spPr>
          <a:xfrm rot="5400000">
            <a:off x="4859747" y="4063969"/>
            <a:ext cx="448849" cy="435532"/>
          </a:xfrm>
          <a:prstGeom prst="leftBracket">
            <a:avLst>
              <a:gd name="adj" fmla="val 73689"/>
            </a:avLst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" name="TextBox 32"/>
          <p:cNvSpPr txBox="1"/>
          <p:nvPr/>
        </p:nvSpPr>
        <p:spPr>
          <a:xfrm>
            <a:off x="4783648" y="3554200"/>
            <a:ext cx="535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34" name="Left Bracket 33">
            <a:extLst>
              <a:ext uri="{FF2B5EF4-FFF2-40B4-BE49-F238E27FC236}">
                <a16:creationId xmlns:a16="http://schemas.microsoft.com/office/drawing/2014/main" id="{186550E1-0FF5-4D68-B76E-9B9E9552D129}"/>
              </a:ext>
            </a:extLst>
          </p:cNvPr>
          <p:cNvSpPr/>
          <p:nvPr/>
        </p:nvSpPr>
        <p:spPr>
          <a:xfrm rot="5400000">
            <a:off x="5295280" y="4063969"/>
            <a:ext cx="448849" cy="435532"/>
          </a:xfrm>
          <a:prstGeom prst="leftBracket">
            <a:avLst>
              <a:gd name="adj" fmla="val 73689"/>
            </a:avLst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5219181" y="3554200"/>
            <a:ext cx="535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36" name="Left Bracket 35">
            <a:extLst>
              <a:ext uri="{FF2B5EF4-FFF2-40B4-BE49-F238E27FC236}">
                <a16:creationId xmlns:a16="http://schemas.microsoft.com/office/drawing/2014/main" id="{186550E1-0FF5-4D68-B76E-9B9E9552D129}"/>
              </a:ext>
            </a:extLst>
          </p:cNvPr>
          <p:cNvSpPr/>
          <p:nvPr/>
        </p:nvSpPr>
        <p:spPr>
          <a:xfrm rot="5400000">
            <a:off x="5758109" y="4063969"/>
            <a:ext cx="448849" cy="435532"/>
          </a:xfrm>
          <a:prstGeom prst="leftBracket">
            <a:avLst>
              <a:gd name="adj" fmla="val 73689"/>
            </a:avLst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7" name="TextBox 36"/>
          <p:cNvSpPr txBox="1"/>
          <p:nvPr/>
        </p:nvSpPr>
        <p:spPr>
          <a:xfrm>
            <a:off x="5654714" y="3554200"/>
            <a:ext cx="535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38" name="Oval 37"/>
          <p:cNvSpPr/>
          <p:nvPr/>
        </p:nvSpPr>
        <p:spPr>
          <a:xfrm>
            <a:off x="6442327" y="5028274"/>
            <a:ext cx="432000" cy="4320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72" y="723912"/>
            <a:ext cx="2079571" cy="1559678"/>
          </a:xfrm>
          <a:prstGeom prst="rect">
            <a:avLst/>
          </a:prstGeom>
        </p:spPr>
      </p:pic>
      <p:sp>
        <p:nvSpPr>
          <p:cNvPr id="39" name="Left Bracket 38">
            <a:extLst>
              <a:ext uri="{FF2B5EF4-FFF2-40B4-BE49-F238E27FC236}">
                <a16:creationId xmlns:a16="http://schemas.microsoft.com/office/drawing/2014/main" id="{186550E1-0FF5-4D68-B76E-9B9E9552D129}"/>
              </a:ext>
            </a:extLst>
          </p:cNvPr>
          <p:cNvSpPr/>
          <p:nvPr/>
        </p:nvSpPr>
        <p:spPr>
          <a:xfrm rot="5400000">
            <a:off x="6222007" y="4038861"/>
            <a:ext cx="448849" cy="435532"/>
          </a:xfrm>
          <a:prstGeom prst="leftBracket">
            <a:avLst>
              <a:gd name="adj" fmla="val 73689"/>
            </a:avLst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0" name="TextBox 39"/>
          <p:cNvSpPr txBox="1"/>
          <p:nvPr/>
        </p:nvSpPr>
        <p:spPr>
          <a:xfrm>
            <a:off x="6132260" y="3529092"/>
            <a:ext cx="535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36554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/>
      <p:bldP spid="27" grpId="0"/>
      <p:bldP spid="28" grpId="0"/>
      <p:bldP spid="29" grpId="0"/>
      <p:bldP spid="30" grpId="0" animBg="1"/>
      <p:bldP spid="31" grpId="0"/>
      <p:bldP spid="32" grpId="0" animBg="1"/>
      <p:bldP spid="33" grpId="0"/>
      <p:bldP spid="34" grpId="0" animBg="1"/>
      <p:bldP spid="35" grpId="0"/>
      <p:bldP spid="36" grpId="0" animBg="1"/>
      <p:bldP spid="37" grpId="0"/>
      <p:bldP spid="38" grpId="0" animBg="1"/>
      <p:bldP spid="39" grpId="0" animBg="1"/>
      <p:bldP spid="4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861372" y="4500103"/>
          <a:ext cx="7137792" cy="43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6112">
                  <a:extLst>
                    <a:ext uri="{9D8B030D-6E8A-4147-A177-3AD203B41FA5}">
                      <a16:colId xmlns:a16="http://schemas.microsoft.com/office/drawing/2014/main" val="965214392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1138395627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3562248181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115505409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2626612694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2647883041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1182470552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1222514290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3512228322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1027883608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710076311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2016965823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4121401192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2254820527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1792209802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3581062215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925444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701176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997530" y="5018632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12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37236" y="5018632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13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76942" y="5018632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</a:t>
            </a:r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16648" y="5018632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15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56354" y="5018632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16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96060" y="5018632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17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63062" y="5018632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18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57824" y="5015417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11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18118" y="5015417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10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78412" y="5015417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25058" y="5015417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771704" y="5015417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331998" y="5015417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164174" y="791750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Counting on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30668" y="1775104"/>
            <a:ext cx="7038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The shop had 4 juice boxes.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30668" y="2370119"/>
            <a:ext cx="7038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 They ordered 12 more. 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91570" y="2965134"/>
            <a:ext cx="7038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How many juice boxes do they have now?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5808" y="2126892"/>
            <a:ext cx="1780503" cy="913992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05" y="2014862"/>
            <a:ext cx="797665" cy="902121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1446" y="1572576"/>
            <a:ext cx="797665" cy="719323"/>
          </a:xfrm>
          <a:prstGeom prst="rect">
            <a:avLst/>
          </a:prstGeom>
        </p:spPr>
      </p:pic>
      <p:sp>
        <p:nvSpPr>
          <p:cNvPr id="50" name="TextBox 49"/>
          <p:cNvSpPr txBox="1"/>
          <p:nvPr/>
        </p:nvSpPr>
        <p:spPr>
          <a:xfrm>
            <a:off x="1875077" y="5028404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5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435371" y="5042052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4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982017" y="5028404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3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82969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861372" y="4500103"/>
          <a:ext cx="7137792" cy="43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6112">
                  <a:extLst>
                    <a:ext uri="{9D8B030D-6E8A-4147-A177-3AD203B41FA5}">
                      <a16:colId xmlns:a16="http://schemas.microsoft.com/office/drawing/2014/main" val="965214392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1138395627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3562248181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115505409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2626612694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2647883041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1182470552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1222514290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3512228322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1027883608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710076311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2016965823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4121401192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2254820527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1792209802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3581062215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925444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701176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997530" y="5018632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12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37236" y="5018632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13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76942" y="5018632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</a:t>
            </a:r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16648" y="5018632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15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56354" y="5018632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16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96060" y="5018632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17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63062" y="5018632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18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57824" y="5015417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11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18118" y="5015417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10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78412" y="5015417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25058" y="5015417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771704" y="5015417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331998" y="5015417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22" name="Oval 21"/>
          <p:cNvSpPr/>
          <p:nvPr/>
        </p:nvSpPr>
        <p:spPr>
          <a:xfrm>
            <a:off x="1542209" y="5037408"/>
            <a:ext cx="432000" cy="4320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Left Bracket 22">
            <a:extLst>
              <a:ext uri="{FF2B5EF4-FFF2-40B4-BE49-F238E27FC236}">
                <a16:creationId xmlns:a16="http://schemas.microsoft.com/office/drawing/2014/main" id="{186550E1-0FF5-4D68-B76E-9B9E9552D129}"/>
              </a:ext>
            </a:extLst>
          </p:cNvPr>
          <p:cNvSpPr/>
          <p:nvPr/>
        </p:nvSpPr>
        <p:spPr>
          <a:xfrm rot="5400000">
            <a:off x="1738686" y="4063969"/>
            <a:ext cx="448849" cy="435532"/>
          </a:xfrm>
          <a:prstGeom prst="leftBracket">
            <a:avLst>
              <a:gd name="adj" fmla="val 73689"/>
            </a:avLst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1689883" y="3554200"/>
            <a:ext cx="535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5" name="Left Bracket 24">
            <a:extLst>
              <a:ext uri="{FF2B5EF4-FFF2-40B4-BE49-F238E27FC236}">
                <a16:creationId xmlns:a16="http://schemas.microsoft.com/office/drawing/2014/main" id="{186550E1-0FF5-4D68-B76E-9B9E9552D129}"/>
              </a:ext>
            </a:extLst>
          </p:cNvPr>
          <p:cNvSpPr/>
          <p:nvPr/>
        </p:nvSpPr>
        <p:spPr>
          <a:xfrm rot="5400000">
            <a:off x="2185978" y="4063969"/>
            <a:ext cx="448849" cy="435532"/>
          </a:xfrm>
          <a:prstGeom prst="leftBracket">
            <a:avLst>
              <a:gd name="adj" fmla="val 73689"/>
            </a:avLst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2109879" y="3554200"/>
            <a:ext cx="535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7" name="Left Bracket 26">
            <a:extLst>
              <a:ext uri="{FF2B5EF4-FFF2-40B4-BE49-F238E27FC236}">
                <a16:creationId xmlns:a16="http://schemas.microsoft.com/office/drawing/2014/main" id="{186550E1-0FF5-4D68-B76E-9B9E9552D129}"/>
              </a:ext>
            </a:extLst>
          </p:cNvPr>
          <p:cNvSpPr/>
          <p:nvPr/>
        </p:nvSpPr>
        <p:spPr>
          <a:xfrm rot="5400000">
            <a:off x="2621511" y="4063969"/>
            <a:ext cx="448849" cy="435532"/>
          </a:xfrm>
          <a:prstGeom prst="leftBracket">
            <a:avLst>
              <a:gd name="adj" fmla="val 73689"/>
            </a:avLst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2545412" y="3554200"/>
            <a:ext cx="535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29" name="Left Bracket 28">
            <a:extLst>
              <a:ext uri="{FF2B5EF4-FFF2-40B4-BE49-F238E27FC236}">
                <a16:creationId xmlns:a16="http://schemas.microsoft.com/office/drawing/2014/main" id="{186550E1-0FF5-4D68-B76E-9B9E9552D129}"/>
              </a:ext>
            </a:extLst>
          </p:cNvPr>
          <p:cNvSpPr/>
          <p:nvPr/>
        </p:nvSpPr>
        <p:spPr>
          <a:xfrm rot="5400000">
            <a:off x="3057044" y="4063969"/>
            <a:ext cx="448849" cy="435532"/>
          </a:xfrm>
          <a:prstGeom prst="leftBracket">
            <a:avLst>
              <a:gd name="adj" fmla="val 73689"/>
            </a:avLst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2980945" y="3554200"/>
            <a:ext cx="535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31" name="Left Bracket 30">
            <a:extLst>
              <a:ext uri="{FF2B5EF4-FFF2-40B4-BE49-F238E27FC236}">
                <a16:creationId xmlns:a16="http://schemas.microsoft.com/office/drawing/2014/main" id="{186550E1-0FF5-4D68-B76E-9B9E9552D129}"/>
              </a:ext>
            </a:extLst>
          </p:cNvPr>
          <p:cNvSpPr/>
          <p:nvPr/>
        </p:nvSpPr>
        <p:spPr>
          <a:xfrm rot="5400000">
            <a:off x="3519873" y="4063969"/>
            <a:ext cx="448849" cy="435532"/>
          </a:xfrm>
          <a:prstGeom prst="leftBracket">
            <a:avLst>
              <a:gd name="adj" fmla="val 73689"/>
            </a:avLst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3416478" y="3554200"/>
            <a:ext cx="535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33" name="Oval 32"/>
          <p:cNvSpPr/>
          <p:nvPr/>
        </p:nvSpPr>
        <p:spPr>
          <a:xfrm>
            <a:off x="6880521" y="5059239"/>
            <a:ext cx="432000" cy="4320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Left Bracket 33">
            <a:extLst>
              <a:ext uri="{FF2B5EF4-FFF2-40B4-BE49-F238E27FC236}">
                <a16:creationId xmlns:a16="http://schemas.microsoft.com/office/drawing/2014/main" id="{186550E1-0FF5-4D68-B76E-9B9E9552D129}"/>
              </a:ext>
            </a:extLst>
          </p:cNvPr>
          <p:cNvSpPr/>
          <p:nvPr/>
        </p:nvSpPr>
        <p:spPr>
          <a:xfrm rot="5400000">
            <a:off x="3983771" y="4038861"/>
            <a:ext cx="448849" cy="435532"/>
          </a:xfrm>
          <a:prstGeom prst="leftBracket">
            <a:avLst>
              <a:gd name="adj" fmla="val 73689"/>
            </a:avLst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3894024" y="3554200"/>
            <a:ext cx="535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164174" y="791750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Counting on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30668" y="1775104"/>
            <a:ext cx="7038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The shop had 4 juice boxes.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30668" y="2370119"/>
            <a:ext cx="7038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 They ordered 12 more. 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91570" y="2965134"/>
            <a:ext cx="7038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How many juice boxes do they have now?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5808" y="2126892"/>
            <a:ext cx="1780503" cy="913992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05" y="2014862"/>
            <a:ext cx="797665" cy="902121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1446" y="1572576"/>
            <a:ext cx="797665" cy="719323"/>
          </a:xfrm>
          <a:prstGeom prst="rect">
            <a:avLst/>
          </a:prstGeom>
        </p:spPr>
      </p:pic>
      <p:sp>
        <p:nvSpPr>
          <p:cNvPr id="50" name="TextBox 49"/>
          <p:cNvSpPr txBox="1"/>
          <p:nvPr/>
        </p:nvSpPr>
        <p:spPr>
          <a:xfrm>
            <a:off x="1875077" y="5028404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5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421723" y="5027286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4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982017" y="5028404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3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56" name="Left Bracket 55">
            <a:extLst>
              <a:ext uri="{FF2B5EF4-FFF2-40B4-BE49-F238E27FC236}">
                <a16:creationId xmlns:a16="http://schemas.microsoft.com/office/drawing/2014/main" id="{186550E1-0FF5-4D68-B76E-9B9E9552D129}"/>
              </a:ext>
            </a:extLst>
          </p:cNvPr>
          <p:cNvSpPr/>
          <p:nvPr/>
        </p:nvSpPr>
        <p:spPr>
          <a:xfrm rot="5400000">
            <a:off x="4433157" y="4026446"/>
            <a:ext cx="448849" cy="435532"/>
          </a:xfrm>
          <a:prstGeom prst="leftBracket">
            <a:avLst>
              <a:gd name="adj" fmla="val 73689"/>
            </a:avLst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7" name="TextBox 56"/>
          <p:cNvSpPr txBox="1"/>
          <p:nvPr/>
        </p:nvSpPr>
        <p:spPr>
          <a:xfrm>
            <a:off x="4384354" y="3554200"/>
            <a:ext cx="535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58" name="Left Bracket 57">
            <a:extLst>
              <a:ext uri="{FF2B5EF4-FFF2-40B4-BE49-F238E27FC236}">
                <a16:creationId xmlns:a16="http://schemas.microsoft.com/office/drawing/2014/main" id="{186550E1-0FF5-4D68-B76E-9B9E9552D129}"/>
              </a:ext>
            </a:extLst>
          </p:cNvPr>
          <p:cNvSpPr/>
          <p:nvPr/>
        </p:nvSpPr>
        <p:spPr>
          <a:xfrm rot="5400000">
            <a:off x="4880449" y="4026446"/>
            <a:ext cx="448849" cy="435532"/>
          </a:xfrm>
          <a:prstGeom prst="leftBracket">
            <a:avLst>
              <a:gd name="adj" fmla="val 73689"/>
            </a:avLst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9" name="TextBox 58"/>
          <p:cNvSpPr txBox="1"/>
          <p:nvPr/>
        </p:nvSpPr>
        <p:spPr>
          <a:xfrm>
            <a:off x="4804350" y="3554200"/>
            <a:ext cx="535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60" name="Left Bracket 59">
            <a:extLst>
              <a:ext uri="{FF2B5EF4-FFF2-40B4-BE49-F238E27FC236}">
                <a16:creationId xmlns:a16="http://schemas.microsoft.com/office/drawing/2014/main" id="{186550E1-0FF5-4D68-B76E-9B9E9552D129}"/>
              </a:ext>
            </a:extLst>
          </p:cNvPr>
          <p:cNvSpPr/>
          <p:nvPr/>
        </p:nvSpPr>
        <p:spPr>
          <a:xfrm rot="5400000">
            <a:off x="5315982" y="4026446"/>
            <a:ext cx="448849" cy="435532"/>
          </a:xfrm>
          <a:prstGeom prst="leftBracket">
            <a:avLst>
              <a:gd name="adj" fmla="val 73689"/>
            </a:avLst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/>
          <p:cNvSpPr txBox="1"/>
          <p:nvPr/>
        </p:nvSpPr>
        <p:spPr>
          <a:xfrm>
            <a:off x="5239883" y="3554200"/>
            <a:ext cx="535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62" name="Left Bracket 61">
            <a:extLst>
              <a:ext uri="{FF2B5EF4-FFF2-40B4-BE49-F238E27FC236}">
                <a16:creationId xmlns:a16="http://schemas.microsoft.com/office/drawing/2014/main" id="{186550E1-0FF5-4D68-B76E-9B9E9552D129}"/>
              </a:ext>
            </a:extLst>
          </p:cNvPr>
          <p:cNvSpPr/>
          <p:nvPr/>
        </p:nvSpPr>
        <p:spPr>
          <a:xfrm rot="5400000">
            <a:off x="5751515" y="4026446"/>
            <a:ext cx="448849" cy="435532"/>
          </a:xfrm>
          <a:prstGeom prst="leftBracket">
            <a:avLst>
              <a:gd name="adj" fmla="val 73689"/>
            </a:avLst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3" name="TextBox 62"/>
          <p:cNvSpPr txBox="1"/>
          <p:nvPr/>
        </p:nvSpPr>
        <p:spPr>
          <a:xfrm>
            <a:off x="5675416" y="3554200"/>
            <a:ext cx="535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10</a:t>
            </a:r>
            <a:endParaRPr lang="en-GB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4" name="Left Bracket 63">
            <a:extLst>
              <a:ext uri="{FF2B5EF4-FFF2-40B4-BE49-F238E27FC236}">
                <a16:creationId xmlns:a16="http://schemas.microsoft.com/office/drawing/2014/main" id="{186550E1-0FF5-4D68-B76E-9B9E9552D129}"/>
              </a:ext>
            </a:extLst>
          </p:cNvPr>
          <p:cNvSpPr/>
          <p:nvPr/>
        </p:nvSpPr>
        <p:spPr>
          <a:xfrm rot="5400000">
            <a:off x="6214344" y="4026446"/>
            <a:ext cx="448849" cy="435532"/>
          </a:xfrm>
          <a:prstGeom prst="leftBracket">
            <a:avLst>
              <a:gd name="adj" fmla="val 73689"/>
            </a:avLst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5" name="TextBox 64"/>
          <p:cNvSpPr txBox="1"/>
          <p:nvPr/>
        </p:nvSpPr>
        <p:spPr>
          <a:xfrm>
            <a:off x="6110949" y="3554200"/>
            <a:ext cx="535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11</a:t>
            </a:r>
            <a:endParaRPr lang="en-GB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6" name="Left Bracket 65">
            <a:extLst>
              <a:ext uri="{FF2B5EF4-FFF2-40B4-BE49-F238E27FC236}">
                <a16:creationId xmlns:a16="http://schemas.microsoft.com/office/drawing/2014/main" id="{186550E1-0FF5-4D68-B76E-9B9E9552D129}"/>
              </a:ext>
            </a:extLst>
          </p:cNvPr>
          <p:cNvSpPr/>
          <p:nvPr/>
        </p:nvSpPr>
        <p:spPr>
          <a:xfrm rot="5400000">
            <a:off x="6678242" y="4001338"/>
            <a:ext cx="448849" cy="435532"/>
          </a:xfrm>
          <a:prstGeom prst="leftBracket">
            <a:avLst>
              <a:gd name="adj" fmla="val 73689"/>
            </a:avLst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7" name="TextBox 66"/>
          <p:cNvSpPr txBox="1"/>
          <p:nvPr/>
        </p:nvSpPr>
        <p:spPr>
          <a:xfrm>
            <a:off x="6588495" y="3554200"/>
            <a:ext cx="535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12</a:t>
            </a:r>
            <a:endParaRPr lang="en-GB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6154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/>
      <p:bldP spid="25" grpId="0" animBg="1"/>
      <p:bldP spid="26" grpId="0"/>
      <p:bldP spid="27" grpId="0" animBg="1"/>
      <p:bldP spid="28" grpId="0"/>
      <p:bldP spid="29" grpId="0" animBg="1"/>
      <p:bldP spid="30" grpId="0"/>
      <p:bldP spid="31" grpId="0" animBg="1"/>
      <p:bldP spid="32" grpId="0"/>
      <p:bldP spid="33" grpId="0" animBg="1"/>
      <p:bldP spid="34" grpId="0" animBg="1"/>
      <p:bldP spid="35" grpId="0"/>
      <p:bldP spid="56" grpId="0" animBg="1"/>
      <p:bldP spid="57" grpId="0"/>
      <p:bldP spid="58" grpId="0" animBg="1"/>
      <p:bldP spid="59" grpId="0"/>
      <p:bldP spid="60" grpId="0" animBg="1"/>
      <p:bldP spid="61" grpId="0"/>
      <p:bldP spid="62" grpId="0" animBg="1"/>
      <p:bldP spid="63" grpId="0"/>
      <p:bldP spid="64" grpId="0" animBg="1"/>
      <p:bldP spid="65" grpId="0"/>
      <p:bldP spid="66" grpId="0" animBg="1"/>
      <p:bldP spid="6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861372" y="4500103"/>
          <a:ext cx="7137792" cy="43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6112">
                  <a:extLst>
                    <a:ext uri="{9D8B030D-6E8A-4147-A177-3AD203B41FA5}">
                      <a16:colId xmlns:a16="http://schemas.microsoft.com/office/drawing/2014/main" val="965214392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1138395627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3562248181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115505409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2626612694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2647883041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1182470552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1222514290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3512228322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1027883608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710076311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2016965823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4121401192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2254820527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1792209802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3581062215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925444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701176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997530" y="5018632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12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37236" y="5018632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13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76942" y="5018632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</a:t>
            </a:r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16648" y="5018632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15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56354" y="5018632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16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96060" y="5018632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17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63062" y="5018632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18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57824" y="5015417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11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18118" y="5015417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10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78412" y="5015417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25058" y="5015417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771704" y="5015417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331998" y="5015417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22" name="Oval 21"/>
          <p:cNvSpPr/>
          <p:nvPr/>
        </p:nvSpPr>
        <p:spPr>
          <a:xfrm>
            <a:off x="5105671" y="5024530"/>
            <a:ext cx="432000" cy="4320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Left Bracket 22">
            <a:extLst>
              <a:ext uri="{FF2B5EF4-FFF2-40B4-BE49-F238E27FC236}">
                <a16:creationId xmlns:a16="http://schemas.microsoft.com/office/drawing/2014/main" id="{186550E1-0FF5-4D68-B76E-9B9E9552D129}"/>
              </a:ext>
            </a:extLst>
          </p:cNvPr>
          <p:cNvSpPr/>
          <p:nvPr/>
        </p:nvSpPr>
        <p:spPr>
          <a:xfrm rot="5400000">
            <a:off x="5315774" y="4008774"/>
            <a:ext cx="448849" cy="435532"/>
          </a:xfrm>
          <a:prstGeom prst="leftBracket">
            <a:avLst>
              <a:gd name="adj" fmla="val 73689"/>
            </a:avLst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5266971" y="3499005"/>
            <a:ext cx="535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5" name="Left Bracket 24">
            <a:extLst>
              <a:ext uri="{FF2B5EF4-FFF2-40B4-BE49-F238E27FC236}">
                <a16:creationId xmlns:a16="http://schemas.microsoft.com/office/drawing/2014/main" id="{186550E1-0FF5-4D68-B76E-9B9E9552D129}"/>
              </a:ext>
            </a:extLst>
          </p:cNvPr>
          <p:cNvSpPr/>
          <p:nvPr/>
        </p:nvSpPr>
        <p:spPr>
          <a:xfrm rot="5400000">
            <a:off x="5763066" y="4008774"/>
            <a:ext cx="448849" cy="435532"/>
          </a:xfrm>
          <a:prstGeom prst="leftBracket">
            <a:avLst>
              <a:gd name="adj" fmla="val 73689"/>
            </a:avLst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5686967" y="3499005"/>
            <a:ext cx="535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7" name="Left Bracket 26">
            <a:extLst>
              <a:ext uri="{FF2B5EF4-FFF2-40B4-BE49-F238E27FC236}">
                <a16:creationId xmlns:a16="http://schemas.microsoft.com/office/drawing/2014/main" id="{186550E1-0FF5-4D68-B76E-9B9E9552D129}"/>
              </a:ext>
            </a:extLst>
          </p:cNvPr>
          <p:cNvSpPr/>
          <p:nvPr/>
        </p:nvSpPr>
        <p:spPr>
          <a:xfrm rot="5400000">
            <a:off x="6198599" y="4008774"/>
            <a:ext cx="448849" cy="435532"/>
          </a:xfrm>
          <a:prstGeom prst="leftBracket">
            <a:avLst>
              <a:gd name="adj" fmla="val 73689"/>
            </a:avLst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6122500" y="3499005"/>
            <a:ext cx="535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29" name="Left Bracket 28">
            <a:extLst>
              <a:ext uri="{FF2B5EF4-FFF2-40B4-BE49-F238E27FC236}">
                <a16:creationId xmlns:a16="http://schemas.microsoft.com/office/drawing/2014/main" id="{186550E1-0FF5-4D68-B76E-9B9E9552D129}"/>
              </a:ext>
            </a:extLst>
          </p:cNvPr>
          <p:cNvSpPr/>
          <p:nvPr/>
        </p:nvSpPr>
        <p:spPr>
          <a:xfrm rot="5400000">
            <a:off x="6634132" y="4008774"/>
            <a:ext cx="448849" cy="435532"/>
          </a:xfrm>
          <a:prstGeom prst="leftBracket">
            <a:avLst>
              <a:gd name="adj" fmla="val 73689"/>
            </a:avLst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6558033" y="3499005"/>
            <a:ext cx="535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33" name="Oval 32"/>
          <p:cNvSpPr/>
          <p:nvPr/>
        </p:nvSpPr>
        <p:spPr>
          <a:xfrm>
            <a:off x="6880521" y="5031943"/>
            <a:ext cx="432000" cy="4320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1164174" y="791750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Counting on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30668" y="1775104"/>
            <a:ext cx="7038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The shop had 4 juice boxes.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30668" y="2370119"/>
            <a:ext cx="7038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 They ordered 12 more. 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91570" y="2965134"/>
            <a:ext cx="7038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How many juice boxes do they have now?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5808" y="2126892"/>
            <a:ext cx="1780503" cy="913992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05" y="2014862"/>
            <a:ext cx="797665" cy="902121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1446" y="1572576"/>
            <a:ext cx="797665" cy="719323"/>
          </a:xfrm>
          <a:prstGeom prst="rect">
            <a:avLst/>
          </a:prstGeom>
        </p:spPr>
      </p:pic>
      <p:sp>
        <p:nvSpPr>
          <p:cNvPr id="50" name="TextBox 49"/>
          <p:cNvSpPr txBox="1"/>
          <p:nvPr/>
        </p:nvSpPr>
        <p:spPr>
          <a:xfrm>
            <a:off x="1875077" y="5028404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5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421723" y="5028404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4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982017" y="5028404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3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95072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/>
      <p:bldP spid="25" grpId="0" animBg="1"/>
      <p:bldP spid="26" grpId="0"/>
      <p:bldP spid="27" grpId="0" animBg="1"/>
      <p:bldP spid="28" grpId="0"/>
      <p:bldP spid="29" grpId="0" animBg="1"/>
      <p:bldP spid="30" grpId="0"/>
      <p:bldP spid="3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a go at questions 3 and 4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3779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1</a:t>
            </a:r>
            <a:r>
              <a:rPr lang="en-GB" sz="2800" dirty="0" smtClean="0">
                <a:latin typeface="Comic Sans MS" panose="030F0702030302020204" pitchFamily="66" charset="0"/>
              </a:rPr>
              <a:t>) What comes next? 11, 12, 13, ___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2</a:t>
            </a:r>
            <a:r>
              <a:rPr lang="en-GB" sz="2800" dirty="0" smtClean="0">
                <a:latin typeface="Comic Sans MS" panose="030F0702030302020204" pitchFamily="66" charset="0"/>
              </a:rPr>
              <a:t>) 1 ten and 7 ones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 smtClean="0">
                <a:latin typeface="Comic Sans MS" panose="030F0702030302020204" pitchFamily="66" charset="0"/>
              </a:rPr>
              <a:t> ____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3</a:t>
            </a:r>
            <a:r>
              <a:rPr lang="en-GB" sz="2800" dirty="0" smtClean="0">
                <a:latin typeface="Comic Sans MS" panose="030F0702030302020204" pitchFamily="66" charset="0"/>
              </a:rPr>
              <a:t>) Can you count from 15 to 20?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4</a:t>
            </a:r>
            <a:r>
              <a:rPr lang="en-GB" sz="2800" dirty="0" smtClean="0">
                <a:latin typeface="Comic Sans MS" panose="030F0702030302020204" pitchFamily="66" charset="0"/>
              </a:rPr>
              <a:t>) How many straws?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6164" y="4065888"/>
            <a:ext cx="871585" cy="107864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7372" y="4223863"/>
            <a:ext cx="636829" cy="79489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4953" y="4246066"/>
            <a:ext cx="636829" cy="794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1</a:t>
            </a:r>
            <a:r>
              <a:rPr lang="en-GB" sz="2800" dirty="0" smtClean="0">
                <a:latin typeface="Comic Sans MS" panose="030F0702030302020204" pitchFamily="66" charset="0"/>
              </a:rPr>
              <a:t>) What comes next? 11, 12, 13, ___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2</a:t>
            </a:r>
            <a:r>
              <a:rPr lang="en-GB" sz="2800" dirty="0" smtClean="0">
                <a:latin typeface="Comic Sans MS" panose="030F0702030302020204" pitchFamily="66" charset="0"/>
              </a:rPr>
              <a:t>) 1 ten and 7 ones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 smtClean="0">
                <a:latin typeface="Comic Sans MS" panose="030F0702030302020204" pitchFamily="66" charset="0"/>
              </a:rPr>
              <a:t> ____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3</a:t>
            </a:r>
            <a:r>
              <a:rPr lang="en-GB" sz="2800" dirty="0" smtClean="0">
                <a:latin typeface="Comic Sans MS" panose="030F0702030302020204" pitchFamily="66" charset="0"/>
              </a:rPr>
              <a:t>) Can you count from 15 to 20?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4</a:t>
            </a:r>
            <a:r>
              <a:rPr lang="en-GB" sz="2800" dirty="0" smtClean="0">
                <a:latin typeface="Comic Sans MS" panose="030F0702030302020204" pitchFamily="66" charset="0"/>
              </a:rPr>
              <a:t>) How many straws?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5678" y="334776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14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58061" y="3395663"/>
            <a:ext cx="40571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15, 16, 17, 18, 19, 20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45366" y="1603610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17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6164" y="4065888"/>
            <a:ext cx="871585" cy="107864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7372" y="4223863"/>
            <a:ext cx="636829" cy="79489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4953" y="4246066"/>
            <a:ext cx="636829" cy="79489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756721" y="4223863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12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833791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64174" y="791750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Counting on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142" y="4101834"/>
            <a:ext cx="1785883" cy="166271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353146" y="2469233"/>
            <a:ext cx="46669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What number is this?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53146" y="4642645"/>
            <a:ext cx="46669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What number is this?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95707" y="2457933"/>
            <a:ext cx="11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10 </a:t>
            </a:r>
            <a:r>
              <a:rPr lang="en-GB" sz="3600" dirty="0" smtClean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endParaRPr lang="en-GB" sz="36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97399" y="4581090"/>
            <a:ext cx="11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8</a:t>
            </a:r>
            <a:r>
              <a:rPr lang="en-GB" sz="36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 </a:t>
            </a:r>
            <a:r>
              <a:rPr lang="en-GB" sz="3600" dirty="0" smtClean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endParaRPr lang="en-GB" sz="36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0401" y="2641112"/>
            <a:ext cx="600916" cy="84894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1317" y="2655028"/>
            <a:ext cx="600916" cy="84894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0316" y="1949791"/>
            <a:ext cx="600916" cy="84894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4978" y="1962542"/>
            <a:ext cx="600916" cy="848946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353699" y="2992453"/>
            <a:ext cx="1011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14</a:t>
            </a:r>
            <a:endParaRPr lang="en-GB" sz="36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79053" y="5118222"/>
            <a:ext cx="1011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13</a:t>
            </a:r>
            <a:endParaRPr lang="en-GB" sz="36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91570" y="1633047"/>
            <a:ext cx="7038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There were 8 ants out for a walk.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91571" y="2471850"/>
            <a:ext cx="7038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 Then 4 more joined in. 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91571" y="3345623"/>
            <a:ext cx="7038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 How many ants were out for a walk?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953904" y="4043220"/>
            <a:ext cx="1266967" cy="122737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829635" y="4450345"/>
            <a:ext cx="1266967" cy="122737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012014" y="4195621"/>
            <a:ext cx="1266967" cy="122737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063566" y="4526546"/>
            <a:ext cx="1266967" cy="122737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790446">
            <a:off x="6217206" y="4510232"/>
            <a:ext cx="1266967" cy="122737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941827">
            <a:off x="6900016" y="3707497"/>
            <a:ext cx="1266967" cy="122737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79163">
            <a:off x="7103676" y="2851158"/>
            <a:ext cx="1266967" cy="122737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28535">
            <a:off x="6900016" y="1774638"/>
            <a:ext cx="1266967" cy="122737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302290">
            <a:off x="974924" y="4420960"/>
            <a:ext cx="1266967" cy="122737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896289">
            <a:off x="501932" y="3621015"/>
            <a:ext cx="1266967" cy="122737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420323">
            <a:off x="459330" y="1462089"/>
            <a:ext cx="1266967" cy="1227374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302364">
            <a:off x="525900" y="2465938"/>
            <a:ext cx="1266967" cy="1227374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2868323" y="5510224"/>
            <a:ext cx="26262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8</a:t>
            </a:r>
            <a:r>
              <a:rPr lang="en-GB" sz="36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 </a:t>
            </a:r>
            <a:r>
              <a:rPr lang="en-GB" sz="3600" dirty="0" smtClean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+ </a:t>
            </a:r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4</a:t>
            </a:r>
            <a:r>
              <a:rPr lang="en-GB" sz="36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 </a:t>
            </a:r>
            <a:r>
              <a:rPr lang="en-GB" sz="3600" dirty="0" smtClean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 </a:t>
            </a:r>
            <a:r>
              <a:rPr lang="en-GB" sz="36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12</a:t>
            </a:r>
            <a:r>
              <a:rPr lang="en-GB" sz="3600" dirty="0" smtClean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endParaRPr lang="en-GB" sz="36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5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3403 2.22222E-6 C -0.23403 -0.03496 -0.20782 -0.06204 -0.17604 -0.06204 C -0.14323 -0.06204 -0.11702 -0.03496 -0.11702 2.22222E-6 C -0.11702 0.03495 -0.09098 0.06203 -0.05816 0.06203 C -0.02622 0.06203 3.05556E-6 0.03495 3.05556E-6 2.22222E-6 " pathEditMode="relative" rAng="0" ptsTypes="AAAAA">
                                      <p:cBhvr>
                                        <p:cTn id="34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0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5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3403 -1.11111E-6 C -0.23403 -0.03495 -0.20781 -0.06204 -0.17587 -0.06204 C -0.14305 -0.06204 -0.11701 -0.03495 -0.11701 -1.11111E-6 C -0.11701 0.03495 -0.09097 0.06204 -0.05816 0.06204 C -0.02621 0.06204 -8.33333E-7 0.03495 -8.33333E-7 -1.11111E-6 " pathEditMode="relative" rAng="0" ptsTypes="AAAAA">
                                      <p:cBhvr>
                                        <p:cTn id="40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0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5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3403 -2.59259E-6 C -0.23403 -0.03495 -0.20782 -0.06203 -0.17587 -0.06203 C -0.14306 -0.06203 -0.11702 -0.03495 -0.11702 -2.59259E-6 C -0.11702 0.03496 -0.09097 0.06204 -0.05816 0.06204 C -0.02622 0.06204 5E-6 0.03496 5E-6 -2.59259E-6 " pathEditMode="relative" rAng="0" ptsTypes="AAAAA">
                                      <p:cBhvr>
                                        <p:cTn id="46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0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5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3402 3.7037E-6 C -0.23402 -0.03496 -0.20781 -0.06204 -0.17586 -0.06204 C -0.14305 -0.06204 -0.11701 -0.03496 -0.11701 3.7037E-6 C -0.11701 0.03495 -0.09097 0.06203 -0.05816 0.06203 C -0.02621 0.06203 -3.33333E-6 0.03495 -3.33333E-6 3.7037E-6 " pathEditMode="relative" rAng="0" ptsTypes="AAAAA">
                                      <p:cBhvr>
                                        <p:cTn id="52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0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64174" y="791750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Counting on from 10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792921"/>
              </p:ext>
            </p:extLst>
          </p:nvPr>
        </p:nvGraphicFramePr>
        <p:xfrm>
          <a:off x="861372" y="4500103"/>
          <a:ext cx="7137792" cy="43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6112">
                  <a:extLst>
                    <a:ext uri="{9D8B030D-6E8A-4147-A177-3AD203B41FA5}">
                      <a16:colId xmlns:a16="http://schemas.microsoft.com/office/drawing/2014/main" val="965214392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1138395627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3562248181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115505409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2626612694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2647883041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1182470552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1222514290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3512228322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1027883608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710076311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2016965823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4121401192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2254820527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1792209802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3581062215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925444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701176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660040" y="5018632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12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99746" y="5018632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13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39452" y="5018632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</a:t>
            </a:r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79158" y="5018632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15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18864" y="5018632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16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58570" y="5018632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17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25572" y="5018632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18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65278" y="5018632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19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204984" y="5018632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20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20334" y="5015417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11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80628" y="5015417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10</a:t>
            </a:r>
            <a:endParaRPr lang="en-GB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40922" y="5015417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887568" y="5015417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434214" y="5015417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94508" y="5015417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24" name="Oval 23"/>
          <p:cNvSpPr/>
          <p:nvPr/>
        </p:nvSpPr>
        <p:spPr>
          <a:xfrm>
            <a:off x="2428454" y="5021800"/>
            <a:ext cx="432000" cy="4320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Left Bracket 24">
            <a:extLst>
              <a:ext uri="{FF2B5EF4-FFF2-40B4-BE49-F238E27FC236}">
                <a16:creationId xmlns:a16="http://schemas.microsoft.com/office/drawing/2014/main" id="{186550E1-0FF5-4D68-B76E-9B9E9552D129}"/>
              </a:ext>
            </a:extLst>
          </p:cNvPr>
          <p:cNvSpPr/>
          <p:nvPr/>
        </p:nvSpPr>
        <p:spPr>
          <a:xfrm rot="5400000">
            <a:off x="2641660" y="4063968"/>
            <a:ext cx="448849" cy="435532"/>
          </a:xfrm>
          <a:prstGeom prst="leftBracket">
            <a:avLst>
              <a:gd name="adj" fmla="val 73689"/>
            </a:avLst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2592857" y="3554199"/>
            <a:ext cx="535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30668" y="1775104"/>
            <a:ext cx="7038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There were 9 ants out for a walk.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30668" y="2370119"/>
            <a:ext cx="7038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 Then 5 more joined in. 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91570" y="2965134"/>
            <a:ext cx="7038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 How many ants were out for a walk?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30" name="Left Bracket 29">
            <a:extLst>
              <a:ext uri="{FF2B5EF4-FFF2-40B4-BE49-F238E27FC236}">
                <a16:creationId xmlns:a16="http://schemas.microsoft.com/office/drawing/2014/main" id="{186550E1-0FF5-4D68-B76E-9B9E9552D129}"/>
              </a:ext>
            </a:extLst>
          </p:cNvPr>
          <p:cNvSpPr/>
          <p:nvPr/>
        </p:nvSpPr>
        <p:spPr>
          <a:xfrm rot="5400000">
            <a:off x="3061656" y="4063968"/>
            <a:ext cx="448849" cy="435532"/>
          </a:xfrm>
          <a:prstGeom prst="leftBracket">
            <a:avLst>
              <a:gd name="adj" fmla="val 73689"/>
            </a:avLst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3012853" y="3554199"/>
            <a:ext cx="535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32" name="Left Bracket 31">
            <a:extLst>
              <a:ext uri="{FF2B5EF4-FFF2-40B4-BE49-F238E27FC236}">
                <a16:creationId xmlns:a16="http://schemas.microsoft.com/office/drawing/2014/main" id="{186550E1-0FF5-4D68-B76E-9B9E9552D129}"/>
              </a:ext>
            </a:extLst>
          </p:cNvPr>
          <p:cNvSpPr/>
          <p:nvPr/>
        </p:nvSpPr>
        <p:spPr>
          <a:xfrm rot="5400000">
            <a:off x="3497189" y="4063968"/>
            <a:ext cx="448849" cy="435532"/>
          </a:xfrm>
          <a:prstGeom prst="leftBracket">
            <a:avLst>
              <a:gd name="adj" fmla="val 73689"/>
            </a:avLst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" name="TextBox 32"/>
          <p:cNvSpPr txBox="1"/>
          <p:nvPr/>
        </p:nvSpPr>
        <p:spPr>
          <a:xfrm>
            <a:off x="3448386" y="3554199"/>
            <a:ext cx="535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34" name="Left Bracket 33">
            <a:extLst>
              <a:ext uri="{FF2B5EF4-FFF2-40B4-BE49-F238E27FC236}">
                <a16:creationId xmlns:a16="http://schemas.microsoft.com/office/drawing/2014/main" id="{186550E1-0FF5-4D68-B76E-9B9E9552D129}"/>
              </a:ext>
            </a:extLst>
          </p:cNvPr>
          <p:cNvSpPr/>
          <p:nvPr/>
        </p:nvSpPr>
        <p:spPr>
          <a:xfrm rot="5400000">
            <a:off x="3932722" y="4063968"/>
            <a:ext cx="448849" cy="435532"/>
          </a:xfrm>
          <a:prstGeom prst="leftBracket">
            <a:avLst>
              <a:gd name="adj" fmla="val 73689"/>
            </a:avLst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3883919" y="3554199"/>
            <a:ext cx="535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36" name="Left Bracket 35">
            <a:extLst>
              <a:ext uri="{FF2B5EF4-FFF2-40B4-BE49-F238E27FC236}">
                <a16:creationId xmlns:a16="http://schemas.microsoft.com/office/drawing/2014/main" id="{186550E1-0FF5-4D68-B76E-9B9E9552D129}"/>
              </a:ext>
            </a:extLst>
          </p:cNvPr>
          <p:cNvSpPr/>
          <p:nvPr/>
        </p:nvSpPr>
        <p:spPr>
          <a:xfrm rot="5400000">
            <a:off x="4395551" y="4063968"/>
            <a:ext cx="448849" cy="435532"/>
          </a:xfrm>
          <a:prstGeom prst="leftBracket">
            <a:avLst>
              <a:gd name="adj" fmla="val 73689"/>
            </a:avLst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7" name="TextBox 36"/>
          <p:cNvSpPr txBox="1"/>
          <p:nvPr/>
        </p:nvSpPr>
        <p:spPr>
          <a:xfrm>
            <a:off x="4319452" y="3554199"/>
            <a:ext cx="535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38" name="Oval 37"/>
          <p:cNvSpPr/>
          <p:nvPr/>
        </p:nvSpPr>
        <p:spPr>
          <a:xfrm>
            <a:off x="4669444" y="5042052"/>
            <a:ext cx="432000" cy="4320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5791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/>
      <p:bldP spid="27" grpId="0"/>
      <p:bldP spid="28" grpId="0"/>
      <p:bldP spid="29" grpId="0"/>
      <p:bldP spid="30" grpId="0" animBg="1"/>
      <p:bldP spid="31" grpId="0"/>
      <p:bldP spid="32" grpId="0" animBg="1"/>
      <p:bldP spid="33" grpId="0"/>
      <p:bldP spid="34" grpId="0" animBg="1"/>
      <p:bldP spid="35" grpId="0"/>
      <p:bldP spid="36" grpId="0" animBg="1"/>
      <p:bldP spid="37" grpId="0"/>
      <p:bldP spid="3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a go at questions 1 and 2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8|7.9|11.2|19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1|1.6|0.6|0.8|0.7|0.6|9|1.1|1.2|1.1|3.6|3.4|4.4|3.7|9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2.5|4.5|4.9|2.2|1.9|2|2|5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8|5.1|2.7|8.6|8.8|1|1.1|1.1|1|9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5|3.8|3.4|6.3|9.4|1|1|1|1|1|13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6|3.5|1.8|2.2|2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9|5|1|1.4|0.9|1|0.8|0.9|0.9|0.8|0.9|0.8|0.9|19.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|6.9|0.9|1.1|1|9.1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7" ma:contentTypeDescription="Create a new document." ma:contentTypeScope="" ma:versionID="d1bbd0e7118b8034b1837b1a97a3e8b1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6327414cb3b5f93d160f991d0b6625f7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1727757-3061-47D3-99FD-9493F136DC43}">
  <ds:schemaRefs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522d4c35-b548-4432-90ae-af4376e1c4b4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72645BB-C536-4612-8AE4-E740337A99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4444</TotalTime>
  <Words>402</Words>
  <Application>Microsoft Office PowerPoint</Application>
  <PresentationFormat>On-screen Show (4:3)</PresentationFormat>
  <Paragraphs>166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14</vt:i4>
      </vt:variant>
    </vt:vector>
  </HeadingPairs>
  <TitlesOfParts>
    <vt:vector size="26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1 and 2 on the worksheet</vt:lpstr>
      <vt:lpstr>PowerPoint Presentation</vt:lpstr>
      <vt:lpstr>PowerPoint Presentation</vt:lpstr>
      <vt:lpstr>PowerPoint Presentation</vt:lpstr>
      <vt:lpstr>PowerPoint Presentation</vt:lpstr>
      <vt:lpstr>Have a go at questions 3 and 4 on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User</cp:lastModifiedBy>
  <cp:revision>231</cp:revision>
  <dcterms:created xsi:type="dcterms:W3CDTF">2019-07-05T11:02:13Z</dcterms:created>
  <dcterms:modified xsi:type="dcterms:W3CDTF">2020-12-14T17:56:02Z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