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06B6-28DE-4DA7-B881-572F2F96959A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0CFA-A520-4370-B4A9-FAE4CDF6D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057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06B6-28DE-4DA7-B881-572F2F96959A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0CFA-A520-4370-B4A9-FAE4CDF6D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054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06B6-28DE-4DA7-B881-572F2F96959A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0CFA-A520-4370-B4A9-FAE4CDF6D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732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06B6-28DE-4DA7-B881-572F2F96959A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0CFA-A520-4370-B4A9-FAE4CDF6D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06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06B6-28DE-4DA7-B881-572F2F96959A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0CFA-A520-4370-B4A9-FAE4CDF6D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824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06B6-28DE-4DA7-B881-572F2F96959A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0CFA-A520-4370-B4A9-FAE4CDF6D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54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06B6-28DE-4DA7-B881-572F2F96959A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0CFA-A520-4370-B4A9-FAE4CDF6D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2874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06B6-28DE-4DA7-B881-572F2F96959A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0CFA-A520-4370-B4A9-FAE4CDF6D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620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06B6-28DE-4DA7-B881-572F2F96959A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0CFA-A520-4370-B4A9-FAE4CDF6D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747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06B6-28DE-4DA7-B881-572F2F96959A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0CFA-A520-4370-B4A9-FAE4CDF6D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340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B06B6-28DE-4DA7-B881-572F2F96959A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50CFA-A520-4370-B4A9-FAE4CDF6D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460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B06B6-28DE-4DA7-B881-572F2F96959A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50CFA-A520-4370-B4A9-FAE4CDF6D1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36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pellingframe.co.uk/spelling-rule/8/1-Adding-suffixes-beginning-with-vowel-letters-to-words-of-more-than-one-syllable" TargetMode="External"/><Relationship Id="rId2" Type="http://schemas.openxmlformats.org/officeDocument/2006/relationships/hyperlink" Target="https://spellingframe.co.uk/spelling-rule/92/15-Adding%E2%80%93ing%E2%80%93ed%E2%80%93er%E2%80%93est-and%E2%80%93y-to-word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eedon-lower-school.secure-primarysite.net/spelling-activities/" TargetMode="External"/><Relationship Id="rId4" Type="http://schemas.openxmlformats.org/officeDocument/2006/relationships/hyperlink" Target="https://spellingframe.co.uk/spelling-rule/7/37-Endings-which-sound-like-spelt-cious-or-tiou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tivelearnprimary.com/" TargetMode="External"/><Relationship Id="rId2" Type="http://schemas.openxmlformats.org/officeDocument/2006/relationships/hyperlink" Target="http://www.readtheory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rimarysite-prod-sorted.s3.amazonaws.com/leedon-lower-school/UploadedDocument/fe075cfdf5084e50ac7e6d71686cff1d/year-4-summer-term-1-mat-1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>
            <a:normAutofit/>
          </a:bodyPr>
          <a:lstStyle/>
          <a:p>
            <a:r>
              <a:rPr lang="en-GB" sz="7200" b="1" dirty="0" smtClean="0">
                <a:ln w="1587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Arial Rounded MT Bold" panose="020F0704030504030204" pitchFamily="34" charset="0"/>
              </a:rPr>
              <a:t>Year </a:t>
            </a:r>
            <a:r>
              <a:rPr lang="en-GB" sz="7200" b="1" dirty="0" smtClean="0">
                <a:ln w="1587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Arial Rounded MT Bold" panose="020F0704030504030204" pitchFamily="34" charset="0"/>
              </a:rPr>
              <a:t>4 </a:t>
            </a:r>
            <a:r>
              <a:rPr lang="en-GB" sz="7200" b="1" dirty="0" smtClean="0">
                <a:ln w="15875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Arial Rounded MT Bold" panose="020F0704030504030204" pitchFamily="34" charset="0"/>
              </a:rPr>
              <a:t>Literacy</a:t>
            </a:r>
            <a:endParaRPr lang="en-GB" sz="7200" b="1" dirty="0">
              <a:ln w="15875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2132856"/>
            <a:ext cx="6400800" cy="1752600"/>
          </a:xfrm>
          <a:ln>
            <a:noFill/>
          </a:ln>
        </p:spPr>
        <p:txBody>
          <a:bodyPr>
            <a:noAutofit/>
          </a:bodyPr>
          <a:lstStyle/>
          <a:p>
            <a:r>
              <a:rPr lang="en-GB" sz="4800" b="1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bg1"/>
                </a:solidFill>
              </a:rPr>
              <a:t>Storms and Shipwrecks</a:t>
            </a:r>
          </a:p>
          <a:p>
            <a:endParaRPr lang="en-GB" sz="4800" b="1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bg1"/>
              </a:solidFill>
            </a:endParaRPr>
          </a:p>
          <a:p>
            <a:r>
              <a:rPr lang="en-GB" sz="4800" b="1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bg1"/>
                </a:solidFill>
              </a:rPr>
              <a:t>Tuesday 21</a:t>
            </a:r>
            <a:r>
              <a:rPr lang="en-GB" sz="4800" b="1" baseline="30000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bg1"/>
                </a:solidFill>
              </a:rPr>
              <a:t>st</a:t>
            </a:r>
            <a:r>
              <a:rPr lang="en-GB" sz="4800" b="1" dirty="0" smtClean="0"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  <a:solidFill>
                  <a:schemeClr val="bg1"/>
                </a:solidFill>
              </a:rPr>
              <a:t> April</a:t>
            </a:r>
            <a:endParaRPr lang="en-GB" sz="4800" b="1" dirty="0"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8869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Today’s Spellings Activity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This should be a 10 minute activity. Choose from: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Spelling Frame</a:t>
            </a:r>
          </a:p>
          <a:p>
            <a:pPr marL="457200" lvl="1" indent="0">
              <a:buNone/>
            </a:pPr>
            <a:r>
              <a:rPr lang="en-GB" dirty="0" smtClean="0">
                <a:hlinkClick r:id="rId2"/>
              </a:rPr>
              <a:t>Cool</a:t>
            </a:r>
            <a:r>
              <a:rPr lang="en-GB" dirty="0" smtClean="0"/>
              <a:t>		</a:t>
            </a:r>
            <a:r>
              <a:rPr lang="en-GB" dirty="0" smtClean="0">
                <a:hlinkClick r:id="rId3"/>
              </a:rPr>
              <a:t>Warm</a:t>
            </a:r>
            <a:r>
              <a:rPr lang="en-GB" dirty="0" smtClean="0"/>
              <a:t>			</a:t>
            </a:r>
            <a:r>
              <a:rPr lang="en-GB" dirty="0" smtClean="0">
                <a:hlinkClick r:id="rId4"/>
              </a:rPr>
              <a:t>Boiling</a:t>
            </a: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>
                <a:hlinkClick r:id="rId5"/>
              </a:rPr>
              <a:t>Spelling Mistakes Activity</a:t>
            </a:r>
            <a:endParaRPr lang="en-GB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GB" dirty="0" smtClean="0"/>
              <a:t>Complete ten spellings in your planner</a:t>
            </a:r>
          </a:p>
        </p:txBody>
      </p:sp>
    </p:spTree>
    <p:extLst>
      <p:ext uri="{BB962C8B-B14F-4D97-AF65-F5344CB8AC3E}">
        <p14:creationId xmlns:p14="http://schemas.microsoft.com/office/powerpoint/2010/main" val="1811973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 smtClean="0"/>
              <a:t>Today’s Reading Activity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You should read for enjoyment for 20 to 30 minutes each day. 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You could:</a:t>
            </a:r>
          </a:p>
          <a:p>
            <a:pPr>
              <a:buFontTx/>
              <a:buChar char="-"/>
            </a:pPr>
            <a:r>
              <a:rPr lang="en-GB" dirty="0" smtClean="0"/>
              <a:t>Read to an adult </a:t>
            </a:r>
            <a:r>
              <a:rPr lang="en-GB" sz="2000" i="1" dirty="0" smtClean="0"/>
              <a:t>(example comprehension questions are in planners – page 97-98)</a:t>
            </a:r>
          </a:p>
          <a:p>
            <a:pPr>
              <a:buFontTx/>
              <a:buChar char="-"/>
            </a:pPr>
            <a:r>
              <a:rPr lang="en-GB" dirty="0" smtClean="0"/>
              <a:t>Read to yourself </a:t>
            </a:r>
            <a:r>
              <a:rPr lang="en-GB" sz="2000" i="1" dirty="0" smtClean="0"/>
              <a:t>(try to vary between both fiction and non-fiction)</a:t>
            </a:r>
            <a:endParaRPr lang="en-GB" sz="2000" i="1" dirty="0"/>
          </a:p>
          <a:p>
            <a:pPr>
              <a:buFontTx/>
              <a:buChar char="-"/>
            </a:pPr>
            <a:r>
              <a:rPr lang="en-GB" dirty="0" smtClean="0"/>
              <a:t>Read online through </a:t>
            </a:r>
            <a:r>
              <a:rPr lang="en-GB" dirty="0" smtClean="0">
                <a:hlinkClick r:id="rId2"/>
              </a:rPr>
              <a:t>ReadTheory</a:t>
            </a:r>
            <a:r>
              <a:rPr lang="en-GB" dirty="0" smtClean="0"/>
              <a:t> or </a:t>
            </a:r>
            <a:r>
              <a:rPr lang="en-GB" dirty="0" smtClean="0">
                <a:hlinkClick r:id="rId3"/>
              </a:rPr>
              <a:t>Bug Club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6575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u="sng" dirty="0" smtClean="0"/>
              <a:t>Today’s Literacy Activity</a:t>
            </a:r>
            <a:endParaRPr lang="en-GB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5743" y="1268760"/>
            <a:ext cx="5533260" cy="3888432"/>
          </a:xfrm>
        </p:spPr>
      </p:pic>
      <p:sp>
        <p:nvSpPr>
          <p:cNvPr id="5" name="TextBox 4"/>
          <p:cNvSpPr txBox="1"/>
          <p:nvPr/>
        </p:nvSpPr>
        <p:spPr>
          <a:xfrm>
            <a:off x="755576" y="5229200"/>
            <a:ext cx="77048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Complete the </a:t>
            </a:r>
            <a:r>
              <a:rPr lang="en-GB" sz="2400" dirty="0" smtClean="0">
                <a:hlinkClick r:id="rId3"/>
              </a:rPr>
              <a:t>SPAG mat </a:t>
            </a:r>
            <a:r>
              <a:rPr lang="en-GB" sz="2400" dirty="0" smtClean="0"/>
              <a:t>for Year </a:t>
            </a:r>
            <a:r>
              <a:rPr lang="en-GB" sz="2400" dirty="0" smtClean="0"/>
              <a:t>4, </a:t>
            </a:r>
            <a:r>
              <a:rPr lang="en-GB" sz="2400" dirty="0" smtClean="0"/>
              <a:t>Summer Term, Week 1</a:t>
            </a:r>
            <a:endParaRPr lang="en-GB" sz="2400" dirty="0"/>
          </a:p>
          <a:p>
            <a:pPr algn="ctr"/>
            <a:r>
              <a:rPr lang="en-GB" sz="2400" dirty="0" smtClean="0"/>
              <a:t>Cool - </a:t>
            </a:r>
            <a:r>
              <a:rPr lang="en-GB" sz="2400" dirty="0" smtClean="0">
                <a:sym typeface="Wingdings"/>
              </a:rPr>
              <a:t></a:t>
            </a:r>
            <a:r>
              <a:rPr lang="en-GB" sz="2400" dirty="0" smtClean="0"/>
              <a:t>		</a:t>
            </a:r>
            <a:r>
              <a:rPr lang="en-GB" sz="2400" dirty="0" smtClean="0"/>
              <a:t>Warm - </a:t>
            </a:r>
            <a:r>
              <a:rPr lang="en-GB" sz="2400" dirty="0" smtClean="0">
                <a:sym typeface="Wingdings"/>
              </a:rPr>
              <a:t></a:t>
            </a:r>
            <a:r>
              <a:rPr lang="en-GB" sz="2400" dirty="0">
                <a:sym typeface="Wingdings"/>
              </a:rPr>
              <a:t></a:t>
            </a:r>
            <a:r>
              <a:rPr lang="en-GB" sz="2400" dirty="0" smtClean="0"/>
              <a:t>		</a:t>
            </a:r>
            <a:r>
              <a:rPr lang="en-GB" sz="2400" dirty="0" smtClean="0"/>
              <a:t>Boiling - </a:t>
            </a:r>
            <a:r>
              <a:rPr lang="en-GB" sz="2400" dirty="0" smtClean="0">
                <a:sym typeface="Wingdings"/>
              </a:rPr>
              <a:t></a:t>
            </a:r>
            <a:r>
              <a:rPr lang="en-GB" sz="2400" dirty="0">
                <a:sym typeface="Wingdings"/>
              </a:rPr>
              <a:t></a:t>
            </a:r>
            <a:endParaRPr lang="en-GB" sz="2400" dirty="0" smtClean="0"/>
          </a:p>
          <a:p>
            <a:pPr algn="ctr"/>
            <a:endParaRPr lang="en-GB" sz="1600" dirty="0" smtClean="0"/>
          </a:p>
          <a:p>
            <a:pPr algn="ctr"/>
            <a:r>
              <a:rPr lang="en-GB" sz="1600" dirty="0" smtClean="0"/>
              <a:t>You can do this by printing off the sheet and filling it in, or by answering on a separate sheet of </a:t>
            </a:r>
            <a:r>
              <a:rPr lang="en-GB" sz="1600" dirty="0" smtClean="0"/>
              <a:t>paper. Careful – the answers are included!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92875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AEC27FF52779444BF5923CA2F14233E" ma:contentTypeVersion="12" ma:contentTypeDescription="Create a new document." ma:contentTypeScope="" ma:versionID="bfea08cbfa510ab0ebf83ab55b661115">
  <xsd:schema xmlns:xsd="http://www.w3.org/2001/XMLSchema" xmlns:xs="http://www.w3.org/2001/XMLSchema" xmlns:p="http://schemas.microsoft.com/office/2006/metadata/properties" xmlns:ns2="7339e1bc-14d8-4e7b-b65e-6601d191f20f" xmlns:ns3="72c043cc-0f35-4f0f-a2cf-9302b6d50b1c" targetNamespace="http://schemas.microsoft.com/office/2006/metadata/properties" ma:root="true" ma:fieldsID="ac0e1e67dbe5b7ba60538056b813dd83" ns2:_="" ns3:_="">
    <xsd:import namespace="7339e1bc-14d8-4e7b-b65e-6601d191f20f"/>
    <xsd:import namespace="72c043cc-0f35-4f0f-a2cf-9302b6d50b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9e1bc-14d8-4e7b-b65e-6601d191f2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c043cc-0f35-4f0f-a2cf-9302b6d50b1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5CFEFA-EA54-49B3-8B97-12209AC376E9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72c043cc-0f35-4f0f-a2cf-9302b6d50b1c"/>
    <ds:schemaRef ds:uri="7339e1bc-14d8-4e7b-b65e-6601d191f20f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11382DB-3F79-4C81-A36B-CF6A12BDCDD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6997DA-582F-407A-9066-A48435404F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39e1bc-14d8-4e7b-b65e-6601d191f20f"/>
    <ds:schemaRef ds:uri="72c043cc-0f35-4f0f-a2cf-9302b6d50b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99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Year 4 Literacy</vt:lpstr>
      <vt:lpstr>Today’s Spellings Activity</vt:lpstr>
      <vt:lpstr>Today’s Reading Activity</vt:lpstr>
      <vt:lpstr>Today’s Literacy Activity</vt:lpstr>
    </vt:vector>
  </TitlesOfParts>
  <Company>Leedon Lower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3 Literacy</dc:title>
  <dc:creator>Nick Neill</dc:creator>
  <cp:lastModifiedBy>Nick Neill</cp:lastModifiedBy>
  <cp:revision>11</cp:revision>
  <dcterms:created xsi:type="dcterms:W3CDTF">2020-04-20T15:17:16Z</dcterms:created>
  <dcterms:modified xsi:type="dcterms:W3CDTF">2020-04-20T18:07:30Z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0x0101004AEC27FF52779444BF5923CA2F14233E</vt:lpwstr>
  </property>
</Properties>
</file>