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81" r:id="rId3"/>
    <p:sldId id="264" r:id="rId4"/>
    <p:sldId id="270" r:id="rId5"/>
    <p:sldId id="271" r:id="rId6"/>
    <p:sldId id="272" r:id="rId7"/>
    <p:sldId id="273" r:id="rId8"/>
    <p:sldId id="274" r:id="rId9"/>
    <p:sldId id="275" r:id="rId10"/>
    <p:sldId id="276" r:id="rId11"/>
    <p:sldId id="277" r:id="rId12"/>
    <p:sldId id="278" r:id="rId13"/>
    <p:sldId id="279" r:id="rId14"/>
    <p:sldId id="280"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winkl" panose="020B0604020202020204" charset="0"/>
      <p:regular r:id="rId23"/>
      <p:bold r:id="rId24"/>
    </p:embeddedFont>
    <p:embeddedFont>
      <p:font typeface="Twinkl SemiBold"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09B"/>
    <a:srgbClr val="8ACBC0"/>
    <a:srgbClr val="90C8E5"/>
    <a:srgbClr val="F8BD95"/>
    <a:srgbClr val="FFEDAA"/>
    <a:srgbClr val="FFE864"/>
    <a:srgbClr val="FBE7D6"/>
    <a:srgbClr val="F1884C"/>
    <a:srgbClr val="ACDDFC"/>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86" d="100"/>
          <a:sy n="86" d="100"/>
        </p:scale>
        <p:origin x="1238" y="53"/>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12.xml"/><Relationship Id="rId3" Type="http://schemas.openxmlformats.org/officeDocument/2006/relationships/slide" Target="slide6.xml"/><Relationship Id="rId7" Type="http://schemas.openxmlformats.org/officeDocument/2006/relationships/image" Target="../media/image21.png"/><Relationship Id="rId12" Type="http://schemas.openxmlformats.org/officeDocument/2006/relationships/slide" Target="slide11.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slide" Target="slide2.xml"/><Relationship Id="rId5" Type="http://schemas.openxmlformats.org/officeDocument/2006/relationships/slide" Target="slide9.xml"/><Relationship Id="rId15" Type="http://schemas.openxmlformats.org/officeDocument/2006/relationships/slide" Target="slide14.xml"/><Relationship Id="rId10" Type="http://schemas.openxmlformats.org/officeDocument/2006/relationships/image" Target="../media/image13.png"/><Relationship Id="rId4" Type="http://schemas.openxmlformats.org/officeDocument/2006/relationships/slide" Target="slide8.xml"/><Relationship Id="rId9" Type="http://schemas.openxmlformats.org/officeDocument/2006/relationships/image" Target="../media/image23.png"/><Relationship Id="rId1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7.xml"/><Relationship Id="rId12"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slide" Target="slide6.xml"/><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image" Target="../media/image11.png"/><Relationship Id="rId5" Type="http://schemas.openxmlformats.org/officeDocument/2006/relationships/image" Target="../media/image10.png"/><Relationship Id="rId15" Type="http://schemas.openxmlformats.org/officeDocument/2006/relationships/slide" Target="slide2.xml"/><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5.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F0F0-D9DF-4CD1-AAA6-FD4D1FE36503}"/>
              </a:ext>
            </a:extLst>
          </p:cNvPr>
          <p:cNvSpPr>
            <a:spLocks noGrp="1"/>
          </p:cNvSpPr>
          <p:nvPr>
            <p:ph type="title"/>
          </p:nvPr>
        </p:nvSpPr>
        <p:spPr/>
        <p:txBody>
          <a:bodyPr/>
          <a:lstStyle/>
          <a:p>
            <a:r>
              <a:rPr lang="en-GB" dirty="0"/>
              <a:t>Cold Desert Animal Habitats</a:t>
            </a:r>
          </a:p>
        </p:txBody>
      </p:sp>
      <p:sp>
        <p:nvSpPr>
          <p:cNvPr id="4" name="Rectangle 3"/>
          <p:cNvSpPr/>
          <p:nvPr/>
        </p:nvSpPr>
        <p:spPr>
          <a:xfrm>
            <a:off x="755650" y="1513946"/>
            <a:ext cx="7632700" cy="422405"/>
          </a:xfrm>
          <a:prstGeom prst="rect">
            <a:avLst/>
          </a:prstGeom>
        </p:spPr>
        <p:txBody>
          <a:bodyPr wrap="square" lIns="0" tIns="72000" rIns="0" bIns="72000">
            <a:spAutoFit/>
          </a:bodyPr>
          <a:lstStyle/>
          <a:p>
            <a:r>
              <a:rPr lang="en-GB" dirty="0"/>
              <a:t>Click on a desert animal to find out a little bit more about it.</a:t>
            </a:r>
          </a:p>
        </p:txBody>
      </p:sp>
      <p:sp>
        <p:nvSpPr>
          <p:cNvPr id="12" name="Oval 11">
            <a:hlinkClick r:id="rId2" action="ppaction://hlinksldjump"/>
          </p:cNvPr>
          <p:cNvSpPr>
            <a:spLocks noChangeAspect="1"/>
          </p:cNvSpPr>
          <p:nvPr/>
        </p:nvSpPr>
        <p:spPr>
          <a:xfrm>
            <a:off x="2281256" y="2012812"/>
            <a:ext cx="2063888" cy="2063888"/>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hlinkClick r:id="rId3" action="ppaction://hlinksldjump"/>
          </p:cNvPr>
          <p:cNvSpPr>
            <a:spLocks noChangeAspect="1"/>
          </p:cNvSpPr>
          <p:nvPr/>
        </p:nvSpPr>
        <p:spPr>
          <a:xfrm>
            <a:off x="4814906" y="2012812"/>
            <a:ext cx="2063888" cy="2063888"/>
          </a:xfrm>
          <a:prstGeom prst="ellipse">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hlinkClick r:id="rId4" action="ppaction://hlinksldjump"/>
          </p:cNvPr>
          <p:cNvSpPr>
            <a:spLocks noChangeAspect="1"/>
          </p:cNvSpPr>
          <p:nvPr/>
        </p:nvSpPr>
        <p:spPr>
          <a:xfrm>
            <a:off x="2281256" y="4203562"/>
            <a:ext cx="2063888" cy="2063888"/>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5" action="ppaction://hlinksldjump"/>
          </p:cNvPr>
          <p:cNvSpPr>
            <a:spLocks noChangeAspect="1"/>
          </p:cNvSpPr>
          <p:nvPr/>
        </p:nvSpPr>
        <p:spPr>
          <a:xfrm>
            <a:off x="4814906" y="4203562"/>
            <a:ext cx="2063888" cy="2063888"/>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273" y="2110251"/>
            <a:ext cx="1337477" cy="1752986"/>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2657" y="2380055"/>
            <a:ext cx="2240635" cy="1329795"/>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8435" y="4454434"/>
            <a:ext cx="2065315" cy="1491464"/>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96607" y="4203562"/>
            <a:ext cx="1700485" cy="1816476"/>
          </a:xfrm>
          <a:prstGeom prst="rect">
            <a:avLst/>
          </a:prstGeom>
        </p:spPr>
      </p:pic>
      <p:grpSp>
        <p:nvGrpSpPr>
          <p:cNvPr id="34" name="Group 33"/>
          <p:cNvGrpSpPr/>
          <p:nvPr/>
        </p:nvGrpSpPr>
        <p:grpSpPr>
          <a:xfrm>
            <a:off x="6951444" y="5807076"/>
            <a:ext cx="1742607" cy="501649"/>
            <a:chOff x="5599179" y="549275"/>
            <a:chExt cx="810056" cy="215900"/>
          </a:xfrm>
          <a:solidFill>
            <a:srgbClr val="F1884C"/>
          </a:solidFill>
        </p:grpSpPr>
        <p:sp>
          <p:nvSpPr>
            <p:cNvPr id="35" name="Oval 34"/>
            <p:cNvSpPr/>
            <p:nvPr/>
          </p:nvSpPr>
          <p:spPr>
            <a:xfrm>
              <a:off x="5599179" y="549275"/>
              <a:ext cx="215900" cy="215900"/>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715000" y="549275"/>
              <a:ext cx="694235" cy="215900"/>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7" name="Picture 36"/>
          <p:cNvPicPr>
            <a:picLocks noChangeAspect="1"/>
          </p:cNvPicPr>
          <p:nvPr/>
        </p:nvPicPr>
        <p:blipFill rotWithShape="1">
          <a:blip r:embed="rId10"/>
          <a:srcRect l="-1" r="-18692"/>
          <a:stretch/>
        </p:blipFill>
        <p:spPr>
          <a:xfrm>
            <a:off x="7006216" y="5838402"/>
            <a:ext cx="1109875" cy="428057"/>
          </a:xfrm>
          <a:prstGeom prst="rect">
            <a:avLst/>
          </a:prstGeom>
        </p:spPr>
      </p:pic>
      <p:sp>
        <p:nvSpPr>
          <p:cNvPr id="38" name="Rectangle 37"/>
          <p:cNvSpPr/>
          <p:nvPr/>
        </p:nvSpPr>
        <p:spPr>
          <a:xfrm>
            <a:off x="8032202" y="5838402"/>
            <a:ext cx="850853" cy="422405"/>
          </a:xfrm>
          <a:prstGeom prst="rect">
            <a:avLst/>
          </a:prstGeom>
        </p:spPr>
        <p:txBody>
          <a:bodyPr wrap="square" lIns="0" tIns="72000" rIns="0" bIns="72000">
            <a:spAutoFit/>
          </a:bodyPr>
          <a:lstStyle/>
          <a:p>
            <a:r>
              <a:rPr lang="en-GB" b="1" dirty="0">
                <a:solidFill>
                  <a:schemeClr val="bg1"/>
                </a:solidFill>
              </a:rPr>
              <a:t>Main</a:t>
            </a:r>
          </a:p>
        </p:txBody>
      </p:sp>
      <p:sp>
        <p:nvSpPr>
          <p:cNvPr id="39" name="Rectangle 38">
            <a:hlinkClick r:id="rId11" action="ppaction://hlinksldjump"/>
          </p:cNvPr>
          <p:cNvSpPr/>
          <p:nvPr/>
        </p:nvSpPr>
        <p:spPr>
          <a:xfrm>
            <a:off x="6964271" y="5789900"/>
            <a:ext cx="1742607" cy="50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2" action="ppaction://hlinksldjump"/>
          </p:cNvPr>
          <p:cNvSpPr/>
          <p:nvPr/>
        </p:nvSpPr>
        <p:spPr>
          <a:xfrm>
            <a:off x="2168435" y="1850935"/>
            <a:ext cx="2256285" cy="225628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3" action="ppaction://hlinksldjump"/>
          </p:cNvPr>
          <p:cNvSpPr/>
          <p:nvPr/>
        </p:nvSpPr>
        <p:spPr>
          <a:xfrm>
            <a:off x="4695159" y="1850935"/>
            <a:ext cx="2256285" cy="225628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4" action="ppaction://hlinksldjump"/>
          </p:cNvPr>
          <p:cNvSpPr/>
          <p:nvPr/>
        </p:nvSpPr>
        <p:spPr>
          <a:xfrm>
            <a:off x="2244293" y="4203562"/>
            <a:ext cx="2129423" cy="21294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5" action="ppaction://hlinksldjump"/>
          </p:cNvPr>
          <p:cNvSpPr/>
          <p:nvPr/>
        </p:nvSpPr>
        <p:spPr>
          <a:xfrm>
            <a:off x="4817995" y="4203562"/>
            <a:ext cx="2129423" cy="21294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6941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049F-7CC1-4504-8831-F2DDA48D8A0B}"/>
              </a:ext>
            </a:extLst>
          </p:cNvPr>
          <p:cNvSpPr>
            <a:spLocks noGrp="1"/>
          </p:cNvSpPr>
          <p:nvPr>
            <p:ph type="title"/>
          </p:nvPr>
        </p:nvSpPr>
        <p:spPr/>
        <p:txBody>
          <a:bodyPr/>
          <a:lstStyle/>
          <a:p>
            <a:r>
              <a:rPr lang="en-GB" dirty="0"/>
              <a:t>Arctic Hare</a:t>
            </a:r>
          </a:p>
        </p:txBody>
      </p:sp>
      <p:sp>
        <p:nvSpPr>
          <p:cNvPr id="3" name="TextBox 2">
            <a:extLst>
              <a:ext uri="{FF2B5EF4-FFF2-40B4-BE49-F238E27FC236}">
                <a16:creationId xmlns:a16="http://schemas.microsoft.com/office/drawing/2014/main" id="{E1BED463-2C66-45F3-8680-DA1D8C8930C6}"/>
              </a:ext>
            </a:extLst>
          </p:cNvPr>
          <p:cNvSpPr txBox="1"/>
          <p:nvPr/>
        </p:nvSpPr>
        <p:spPr>
          <a:xfrm>
            <a:off x="755650" y="1473201"/>
            <a:ext cx="3648570" cy="2031325"/>
          </a:xfrm>
          <a:prstGeom prst="rect">
            <a:avLst/>
          </a:prstGeom>
          <a:noFill/>
        </p:spPr>
        <p:txBody>
          <a:bodyPr wrap="square" rtlCol="0">
            <a:spAutoFit/>
          </a:bodyPr>
          <a:lstStyle/>
          <a:p>
            <a:r>
              <a:rPr lang="en-GB" dirty="0"/>
              <a:t>Arctic hares live in the snows of the Arctic. They have thick white fur in the winter which keeps them warm in the cold temperatures. Their fur goes brown in the warmer months to help them stay camouflaged.</a:t>
            </a:r>
          </a:p>
        </p:txBody>
      </p:sp>
      <p:sp>
        <p:nvSpPr>
          <p:cNvPr id="5" name="Rounded Rectangle 4"/>
          <p:cNvSpPr/>
          <p:nvPr/>
        </p:nvSpPr>
        <p:spPr>
          <a:xfrm>
            <a:off x="4572000" y="1444865"/>
            <a:ext cx="3816350" cy="2793534"/>
          </a:xfrm>
          <a:prstGeom prst="roundRect">
            <a:avLst>
              <a:gd name="adj" fmla="val 7150"/>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8527" y="1444865"/>
            <a:ext cx="2097065" cy="2748553"/>
          </a:xfrm>
          <a:prstGeom prst="rect">
            <a:avLst/>
          </a:prstGeom>
        </p:spPr>
      </p:pic>
      <p:sp>
        <p:nvSpPr>
          <p:cNvPr id="7" name="Rectangle 6"/>
          <p:cNvSpPr/>
          <p:nvPr/>
        </p:nvSpPr>
        <p:spPr>
          <a:xfrm>
            <a:off x="755650" y="3611230"/>
            <a:ext cx="3648570" cy="2185214"/>
          </a:xfrm>
          <a:prstGeom prst="rect">
            <a:avLst/>
          </a:prstGeom>
        </p:spPr>
        <p:txBody>
          <a:bodyPr wrap="square">
            <a:spAutoFit/>
          </a:bodyPr>
          <a:lstStyle/>
          <a:p>
            <a:pPr>
              <a:spcAft>
                <a:spcPts val="1200"/>
              </a:spcAft>
            </a:pPr>
            <a:r>
              <a:rPr lang="en-GB" dirty="0"/>
              <a:t>Arctic hares are herbivore and eat woody plants such as willow. They eat snow to get water.</a:t>
            </a:r>
          </a:p>
          <a:p>
            <a:pPr>
              <a:spcAft>
                <a:spcPts val="1200"/>
              </a:spcAft>
            </a:pPr>
            <a:r>
              <a:rPr lang="en-GB" dirty="0"/>
              <a:t>They have an excellent sense of hearing and can run up to 40mph which helps them to escape predators.</a:t>
            </a:r>
          </a:p>
        </p:txBody>
      </p:sp>
      <p:grpSp>
        <p:nvGrpSpPr>
          <p:cNvPr id="20" name="Group 19"/>
          <p:cNvGrpSpPr/>
          <p:nvPr/>
        </p:nvGrpSpPr>
        <p:grpSpPr>
          <a:xfrm>
            <a:off x="7256493" y="5802220"/>
            <a:ext cx="1429173" cy="506505"/>
            <a:chOff x="7256493" y="5802220"/>
            <a:chExt cx="1429173" cy="506505"/>
          </a:xfrm>
        </p:grpSpPr>
        <p:sp>
          <p:nvSpPr>
            <p:cNvPr id="15" name="Oval 14"/>
            <p:cNvSpPr/>
            <p:nvPr/>
          </p:nvSpPr>
          <p:spPr>
            <a:xfrm>
              <a:off x="7256493" y="5807076"/>
              <a:ext cx="501649" cy="501649"/>
            </a:xfrm>
            <a:prstGeom prst="ellipse">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525606" y="5807076"/>
              <a:ext cx="1160060" cy="501649"/>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3"/>
            <a:srcRect l="55009" t="-8453" r="-5265"/>
            <a:stretch/>
          </p:blipFill>
          <p:spPr>
            <a:xfrm>
              <a:off x="7313911" y="5802220"/>
              <a:ext cx="469931" cy="464239"/>
            </a:xfrm>
            <a:prstGeom prst="rect">
              <a:avLst/>
            </a:prstGeom>
          </p:spPr>
        </p:pic>
        <p:sp>
          <p:nvSpPr>
            <p:cNvPr id="18" name="Rectangle 17"/>
            <p:cNvSpPr/>
            <p:nvPr/>
          </p:nvSpPr>
          <p:spPr>
            <a:xfrm>
              <a:off x="7834809" y="5838402"/>
              <a:ext cx="850853" cy="422405"/>
            </a:xfrm>
            <a:prstGeom prst="rect">
              <a:avLst/>
            </a:prstGeom>
          </p:spPr>
          <p:txBody>
            <a:bodyPr wrap="square" lIns="0" tIns="72000" rIns="0" bIns="72000">
              <a:spAutoFit/>
            </a:bodyPr>
            <a:lstStyle/>
            <a:p>
              <a:r>
                <a:rPr lang="en-GB" b="1" dirty="0">
                  <a:solidFill>
                    <a:schemeClr val="bg1"/>
                  </a:solidFill>
                </a:rPr>
                <a:t>Back</a:t>
              </a:r>
            </a:p>
          </p:txBody>
        </p:sp>
      </p:grpSp>
      <p:sp>
        <p:nvSpPr>
          <p:cNvPr id="19" name="Rectangle 18">
            <a:hlinkClick r:id="rId4" action="ppaction://hlinksldjump"/>
          </p:cNvPr>
          <p:cNvSpPr/>
          <p:nvPr/>
        </p:nvSpPr>
        <p:spPr>
          <a:xfrm>
            <a:off x="7304623" y="5796444"/>
            <a:ext cx="1429169" cy="50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6725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82192" y="2549270"/>
            <a:ext cx="3816350" cy="2325207"/>
          </a:xfrm>
          <a:prstGeom prst="roundRect">
            <a:avLst>
              <a:gd name="adj" fmla="val 7150"/>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C144D4-2923-403D-84E7-15F5E396C0C2}"/>
              </a:ext>
            </a:extLst>
          </p:cNvPr>
          <p:cNvSpPr>
            <a:spLocks noGrp="1"/>
          </p:cNvSpPr>
          <p:nvPr>
            <p:ph type="title"/>
          </p:nvPr>
        </p:nvSpPr>
        <p:spPr/>
        <p:txBody>
          <a:bodyPr/>
          <a:lstStyle/>
          <a:p>
            <a:r>
              <a:rPr lang="en-GB" dirty="0"/>
              <a:t>Arctic Fox</a:t>
            </a:r>
          </a:p>
        </p:txBody>
      </p:sp>
      <p:sp>
        <p:nvSpPr>
          <p:cNvPr id="3" name="TextBox 2">
            <a:extLst>
              <a:ext uri="{FF2B5EF4-FFF2-40B4-BE49-F238E27FC236}">
                <a16:creationId xmlns:a16="http://schemas.microsoft.com/office/drawing/2014/main" id="{279BE33A-6DA3-4403-99B9-B6E4EFEFE240}"/>
              </a:ext>
            </a:extLst>
          </p:cNvPr>
          <p:cNvSpPr txBox="1"/>
          <p:nvPr/>
        </p:nvSpPr>
        <p:spPr>
          <a:xfrm>
            <a:off x="818866" y="1359446"/>
            <a:ext cx="7301552" cy="923330"/>
          </a:xfrm>
          <a:prstGeom prst="rect">
            <a:avLst/>
          </a:prstGeom>
          <a:noFill/>
        </p:spPr>
        <p:txBody>
          <a:bodyPr wrap="square" rtlCol="0">
            <a:spAutoFit/>
          </a:bodyPr>
          <a:lstStyle/>
          <a:p>
            <a:pPr>
              <a:spcAft>
                <a:spcPts val="1200"/>
              </a:spcAft>
            </a:pPr>
            <a:r>
              <a:rPr lang="en-GB" dirty="0"/>
              <a:t>The arctic fox is a omnivore. It eats meat such as rodents, birds and fish as well as fruit and vegetables. They live in the coldest deserts in the world and burrow tunnels underground to live in.</a:t>
            </a:r>
          </a:p>
        </p:txBody>
      </p:sp>
      <p:grpSp>
        <p:nvGrpSpPr>
          <p:cNvPr id="7" name="Group 6"/>
          <p:cNvGrpSpPr/>
          <p:nvPr/>
        </p:nvGrpSpPr>
        <p:grpSpPr>
          <a:xfrm>
            <a:off x="7256493" y="5802220"/>
            <a:ext cx="1429173" cy="506505"/>
            <a:chOff x="7256493" y="5802220"/>
            <a:chExt cx="1429173" cy="506505"/>
          </a:xfrm>
        </p:grpSpPr>
        <p:sp>
          <p:nvSpPr>
            <p:cNvPr id="8" name="Oval 7"/>
            <p:cNvSpPr/>
            <p:nvPr/>
          </p:nvSpPr>
          <p:spPr>
            <a:xfrm>
              <a:off x="7256493" y="5807076"/>
              <a:ext cx="501649" cy="501649"/>
            </a:xfrm>
            <a:prstGeom prst="ellipse">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25606" y="5807076"/>
              <a:ext cx="1160060" cy="501649"/>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2"/>
            <a:srcRect l="55009" t="-8453" r="-5265"/>
            <a:stretch/>
          </p:blipFill>
          <p:spPr>
            <a:xfrm>
              <a:off x="7313911" y="5802220"/>
              <a:ext cx="469931" cy="464239"/>
            </a:xfrm>
            <a:prstGeom prst="rect">
              <a:avLst/>
            </a:prstGeom>
          </p:spPr>
        </p:pic>
        <p:sp>
          <p:nvSpPr>
            <p:cNvPr id="11" name="Rectangle 10"/>
            <p:cNvSpPr/>
            <p:nvPr/>
          </p:nvSpPr>
          <p:spPr>
            <a:xfrm>
              <a:off x="7834809" y="5838402"/>
              <a:ext cx="850853" cy="422405"/>
            </a:xfrm>
            <a:prstGeom prst="rect">
              <a:avLst/>
            </a:prstGeom>
          </p:spPr>
          <p:txBody>
            <a:bodyPr wrap="square" lIns="0" tIns="72000" rIns="0" bIns="72000">
              <a:spAutoFit/>
            </a:bodyPr>
            <a:lstStyle/>
            <a:p>
              <a:r>
                <a:rPr lang="en-GB" b="1" dirty="0">
                  <a:solidFill>
                    <a:schemeClr val="bg1"/>
                  </a:solidFill>
                </a:rPr>
                <a:t>Back</a:t>
              </a:r>
            </a:p>
          </p:txBody>
        </p:sp>
      </p:grpSp>
      <p:sp>
        <p:nvSpPr>
          <p:cNvPr id="12" name="Rectangle 11">
            <a:hlinkClick r:id="rId3" action="ppaction://hlinksldjump"/>
          </p:cNvPr>
          <p:cNvSpPr/>
          <p:nvPr/>
        </p:nvSpPr>
        <p:spPr>
          <a:xfrm>
            <a:off x="7304623" y="5796444"/>
            <a:ext cx="1429169" cy="50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30231" y="2578402"/>
            <a:ext cx="3055964" cy="2185214"/>
          </a:xfrm>
          <a:prstGeom prst="rect">
            <a:avLst/>
          </a:prstGeom>
        </p:spPr>
        <p:txBody>
          <a:bodyPr wrap="square">
            <a:spAutoFit/>
          </a:bodyPr>
          <a:lstStyle/>
          <a:p>
            <a:pPr>
              <a:spcAft>
                <a:spcPts val="1200"/>
              </a:spcAft>
            </a:pPr>
            <a:r>
              <a:rPr lang="en-GB" dirty="0"/>
              <a:t>Arctic foxes have beautiful white coats so that they blend in with the snow. Their coat changes colour as the season changes.</a:t>
            </a:r>
          </a:p>
          <a:p>
            <a:pPr>
              <a:spcAft>
                <a:spcPts val="1200"/>
              </a:spcAft>
            </a:pPr>
            <a:r>
              <a:rPr lang="en-GB" dirty="0"/>
              <a:t>An arctic fox can live up to 6 years old.</a:t>
            </a:r>
          </a:p>
        </p:txBody>
      </p:sp>
      <p:pic>
        <p:nvPicPr>
          <p:cNvPr id="15" name="Picture 14"/>
          <p:cNvPicPr>
            <a:picLocks noChangeAspect="1"/>
          </p:cNvPicPr>
          <p:nvPr/>
        </p:nvPicPr>
        <p:blipFill>
          <a:blip r:embed="rId4"/>
          <a:stretch>
            <a:fillRect/>
          </a:stretch>
        </p:blipFill>
        <p:spPr>
          <a:xfrm>
            <a:off x="1011761" y="2665082"/>
            <a:ext cx="3395766" cy="2011854"/>
          </a:xfrm>
          <a:prstGeom prst="rect">
            <a:avLst/>
          </a:prstGeom>
        </p:spPr>
      </p:pic>
    </p:spTree>
    <p:extLst>
      <p:ext uri="{BB962C8B-B14F-4D97-AF65-F5344CB8AC3E}">
        <p14:creationId xmlns:p14="http://schemas.microsoft.com/office/powerpoint/2010/main" val="2176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00" y="1656587"/>
            <a:ext cx="3816350" cy="2793534"/>
          </a:xfrm>
          <a:prstGeom prst="roundRect">
            <a:avLst>
              <a:gd name="adj" fmla="val 7150"/>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C0ABE75-F5B9-4BD7-A57E-E1F88D5A5824}"/>
              </a:ext>
            </a:extLst>
          </p:cNvPr>
          <p:cNvSpPr>
            <a:spLocks noGrp="1"/>
          </p:cNvSpPr>
          <p:nvPr>
            <p:ph type="title"/>
          </p:nvPr>
        </p:nvSpPr>
        <p:spPr/>
        <p:txBody>
          <a:bodyPr/>
          <a:lstStyle/>
          <a:p>
            <a:r>
              <a:rPr lang="en-GB" dirty="0"/>
              <a:t>Snow Leopards</a:t>
            </a:r>
          </a:p>
        </p:txBody>
      </p:sp>
      <p:sp>
        <p:nvSpPr>
          <p:cNvPr id="3" name="TextBox 2">
            <a:extLst>
              <a:ext uri="{FF2B5EF4-FFF2-40B4-BE49-F238E27FC236}">
                <a16:creationId xmlns:a16="http://schemas.microsoft.com/office/drawing/2014/main" id="{55DDCE5E-5B48-4515-B151-2A6406DAA33B}"/>
              </a:ext>
            </a:extLst>
          </p:cNvPr>
          <p:cNvSpPr txBox="1"/>
          <p:nvPr/>
        </p:nvSpPr>
        <p:spPr>
          <a:xfrm>
            <a:off x="755650" y="1569493"/>
            <a:ext cx="3393284" cy="4431983"/>
          </a:xfrm>
          <a:prstGeom prst="rect">
            <a:avLst/>
          </a:prstGeom>
          <a:noFill/>
        </p:spPr>
        <p:txBody>
          <a:bodyPr wrap="square" rtlCol="0">
            <a:spAutoFit/>
          </a:bodyPr>
          <a:lstStyle/>
          <a:p>
            <a:pPr>
              <a:spcAft>
                <a:spcPts val="1200"/>
              </a:spcAft>
            </a:pPr>
            <a:r>
              <a:rPr lang="en-GB" dirty="0"/>
              <a:t>Snow Leopards live in some of the coldest parts of the world such as the rocky mountains of China, Russia and Nepal.</a:t>
            </a:r>
          </a:p>
          <a:p>
            <a:pPr>
              <a:spcAft>
                <a:spcPts val="1200"/>
              </a:spcAft>
            </a:pPr>
            <a:r>
              <a:rPr lang="en-GB" dirty="0"/>
              <a:t>They grow to around 1 metre in length and are large and powerful. Their back legs are strong and they can leap long distances.</a:t>
            </a:r>
          </a:p>
          <a:p>
            <a:pPr>
              <a:spcAft>
                <a:spcPts val="1200"/>
              </a:spcAft>
            </a:pPr>
            <a:r>
              <a:rPr lang="en-GB" dirty="0"/>
              <a:t>They have long tails which they wrap around their bodies to protect them from the cold.</a:t>
            </a:r>
          </a:p>
          <a:p>
            <a:pPr>
              <a:spcAft>
                <a:spcPts val="1200"/>
              </a:spcAft>
            </a:pPr>
            <a:r>
              <a:rPr lang="en-GB" dirty="0"/>
              <a:t>They hunt wild sheep, </a:t>
            </a:r>
            <a:r>
              <a:rPr lang="en-GB" dirty="0" err="1"/>
              <a:t>pikas</a:t>
            </a:r>
            <a:r>
              <a:rPr lang="en-GB" dirty="0"/>
              <a:t> and hares.</a:t>
            </a:r>
          </a:p>
        </p:txBody>
      </p:sp>
      <p:grpSp>
        <p:nvGrpSpPr>
          <p:cNvPr id="7" name="Group 6"/>
          <p:cNvGrpSpPr/>
          <p:nvPr/>
        </p:nvGrpSpPr>
        <p:grpSpPr>
          <a:xfrm>
            <a:off x="7256493" y="5802220"/>
            <a:ext cx="1429173" cy="506505"/>
            <a:chOff x="7256493" y="5802220"/>
            <a:chExt cx="1429173" cy="506505"/>
          </a:xfrm>
        </p:grpSpPr>
        <p:sp>
          <p:nvSpPr>
            <p:cNvPr id="8" name="Oval 7"/>
            <p:cNvSpPr/>
            <p:nvPr/>
          </p:nvSpPr>
          <p:spPr>
            <a:xfrm>
              <a:off x="7256493" y="5807076"/>
              <a:ext cx="501649" cy="501649"/>
            </a:xfrm>
            <a:prstGeom prst="ellipse">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25606" y="5807076"/>
              <a:ext cx="1160060" cy="501649"/>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2"/>
            <a:srcRect l="55009" t="-8453" r="-5265"/>
            <a:stretch/>
          </p:blipFill>
          <p:spPr>
            <a:xfrm>
              <a:off x="7313911" y="5802220"/>
              <a:ext cx="469931" cy="464239"/>
            </a:xfrm>
            <a:prstGeom prst="rect">
              <a:avLst/>
            </a:prstGeom>
          </p:spPr>
        </p:pic>
        <p:sp>
          <p:nvSpPr>
            <p:cNvPr id="11" name="Rectangle 10"/>
            <p:cNvSpPr/>
            <p:nvPr/>
          </p:nvSpPr>
          <p:spPr>
            <a:xfrm>
              <a:off x="7834809" y="5838402"/>
              <a:ext cx="850853" cy="422405"/>
            </a:xfrm>
            <a:prstGeom prst="rect">
              <a:avLst/>
            </a:prstGeom>
          </p:spPr>
          <p:txBody>
            <a:bodyPr wrap="square" lIns="0" tIns="72000" rIns="0" bIns="72000">
              <a:spAutoFit/>
            </a:bodyPr>
            <a:lstStyle/>
            <a:p>
              <a:r>
                <a:rPr lang="en-GB" b="1" dirty="0">
                  <a:solidFill>
                    <a:schemeClr val="bg1"/>
                  </a:solidFill>
                </a:rPr>
                <a:t>Back</a:t>
              </a:r>
            </a:p>
          </p:txBody>
        </p:sp>
      </p:grpSp>
      <p:sp>
        <p:nvSpPr>
          <p:cNvPr id="12" name="Rectangle 11">
            <a:hlinkClick r:id="rId3" action="ppaction://hlinksldjump"/>
          </p:cNvPr>
          <p:cNvSpPr/>
          <p:nvPr/>
        </p:nvSpPr>
        <p:spPr>
          <a:xfrm>
            <a:off x="7304623" y="5796444"/>
            <a:ext cx="1429169" cy="50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4"/>
          <a:stretch>
            <a:fillRect/>
          </a:stretch>
        </p:blipFill>
        <p:spPr>
          <a:xfrm>
            <a:off x="4703773" y="1824903"/>
            <a:ext cx="3401863" cy="2456901"/>
          </a:xfrm>
          <a:prstGeom prst="rect">
            <a:avLst/>
          </a:prstGeom>
        </p:spPr>
      </p:pic>
    </p:spTree>
    <p:extLst>
      <p:ext uri="{BB962C8B-B14F-4D97-AF65-F5344CB8AC3E}">
        <p14:creationId xmlns:p14="http://schemas.microsoft.com/office/powerpoint/2010/main" val="405033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50885" y="2399251"/>
            <a:ext cx="3816350" cy="3693574"/>
          </a:xfrm>
          <a:prstGeom prst="roundRect">
            <a:avLst>
              <a:gd name="adj" fmla="val 7150"/>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D63C706-9A4F-4B74-958B-D68961F61062}"/>
              </a:ext>
            </a:extLst>
          </p:cNvPr>
          <p:cNvSpPr>
            <a:spLocks noGrp="1"/>
          </p:cNvSpPr>
          <p:nvPr>
            <p:ph type="title"/>
          </p:nvPr>
        </p:nvSpPr>
        <p:spPr/>
        <p:txBody>
          <a:bodyPr/>
          <a:lstStyle/>
          <a:p>
            <a:r>
              <a:rPr lang="en-GB" dirty="0"/>
              <a:t>Llama</a:t>
            </a:r>
          </a:p>
        </p:txBody>
      </p:sp>
      <p:sp>
        <p:nvSpPr>
          <p:cNvPr id="3" name="TextBox 2">
            <a:extLst>
              <a:ext uri="{FF2B5EF4-FFF2-40B4-BE49-F238E27FC236}">
                <a16:creationId xmlns:a16="http://schemas.microsoft.com/office/drawing/2014/main" id="{235B0201-73D6-4138-965B-49FCE61D928D}"/>
              </a:ext>
            </a:extLst>
          </p:cNvPr>
          <p:cNvSpPr txBox="1"/>
          <p:nvPr/>
        </p:nvSpPr>
        <p:spPr>
          <a:xfrm>
            <a:off x="755650" y="1281879"/>
            <a:ext cx="7632700" cy="1077218"/>
          </a:xfrm>
          <a:prstGeom prst="rect">
            <a:avLst/>
          </a:prstGeom>
          <a:noFill/>
        </p:spPr>
        <p:txBody>
          <a:bodyPr wrap="square" rtlCol="0">
            <a:spAutoFit/>
          </a:bodyPr>
          <a:lstStyle/>
          <a:p>
            <a:pPr>
              <a:spcAft>
                <a:spcPts val="1200"/>
              </a:spcAft>
            </a:pPr>
            <a:r>
              <a:rPr lang="en-GB" dirty="0"/>
              <a:t>Llamas are mostly found in South America and they are related to the camel. However, they do not have humps! </a:t>
            </a:r>
          </a:p>
          <a:p>
            <a:pPr>
              <a:spcAft>
                <a:spcPts val="1200"/>
              </a:spcAft>
            </a:pPr>
            <a:r>
              <a:rPr lang="en-GB" dirty="0"/>
              <a:t>They are long legs and necks, short tails and large, pointed ears.</a:t>
            </a:r>
          </a:p>
        </p:txBody>
      </p:sp>
      <p:grpSp>
        <p:nvGrpSpPr>
          <p:cNvPr id="6" name="Group 5"/>
          <p:cNvGrpSpPr/>
          <p:nvPr/>
        </p:nvGrpSpPr>
        <p:grpSpPr>
          <a:xfrm>
            <a:off x="7256493" y="5802220"/>
            <a:ext cx="1429173" cy="506505"/>
            <a:chOff x="7256493" y="5802220"/>
            <a:chExt cx="1429173" cy="506505"/>
          </a:xfrm>
        </p:grpSpPr>
        <p:sp>
          <p:nvSpPr>
            <p:cNvPr id="7" name="Oval 6"/>
            <p:cNvSpPr/>
            <p:nvPr/>
          </p:nvSpPr>
          <p:spPr>
            <a:xfrm>
              <a:off x="7256493" y="5807076"/>
              <a:ext cx="501649" cy="501649"/>
            </a:xfrm>
            <a:prstGeom prst="ellipse">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25606" y="5807076"/>
              <a:ext cx="1160060" cy="501649"/>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2"/>
            <a:srcRect l="55009" t="-8453" r="-5265"/>
            <a:stretch/>
          </p:blipFill>
          <p:spPr>
            <a:xfrm>
              <a:off x="7313911" y="5802220"/>
              <a:ext cx="469931" cy="464239"/>
            </a:xfrm>
            <a:prstGeom prst="rect">
              <a:avLst/>
            </a:prstGeom>
          </p:spPr>
        </p:pic>
        <p:sp>
          <p:nvSpPr>
            <p:cNvPr id="10" name="Rectangle 9"/>
            <p:cNvSpPr/>
            <p:nvPr/>
          </p:nvSpPr>
          <p:spPr>
            <a:xfrm>
              <a:off x="7834809" y="5838402"/>
              <a:ext cx="850853" cy="422405"/>
            </a:xfrm>
            <a:prstGeom prst="rect">
              <a:avLst/>
            </a:prstGeom>
          </p:spPr>
          <p:txBody>
            <a:bodyPr wrap="square" lIns="0" tIns="72000" rIns="0" bIns="72000">
              <a:spAutoFit/>
            </a:bodyPr>
            <a:lstStyle/>
            <a:p>
              <a:r>
                <a:rPr lang="en-GB" b="1" dirty="0">
                  <a:solidFill>
                    <a:schemeClr val="bg1"/>
                  </a:solidFill>
                </a:rPr>
                <a:t>Back</a:t>
              </a:r>
            </a:p>
          </p:txBody>
        </p:sp>
      </p:grpSp>
      <p:sp>
        <p:nvSpPr>
          <p:cNvPr id="11" name="Rectangle 10">
            <a:hlinkClick r:id="rId3" action="ppaction://hlinksldjump"/>
          </p:cNvPr>
          <p:cNvSpPr/>
          <p:nvPr/>
        </p:nvSpPr>
        <p:spPr>
          <a:xfrm>
            <a:off x="7304623" y="5796444"/>
            <a:ext cx="1429169" cy="50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783385" y="2518999"/>
            <a:ext cx="3521715" cy="2616101"/>
          </a:xfrm>
          <a:prstGeom prst="rect">
            <a:avLst/>
          </a:prstGeom>
        </p:spPr>
        <p:txBody>
          <a:bodyPr wrap="square">
            <a:spAutoFit/>
          </a:bodyPr>
          <a:lstStyle/>
          <a:p>
            <a:pPr>
              <a:spcAft>
                <a:spcPts val="1200"/>
              </a:spcAft>
            </a:pPr>
            <a:r>
              <a:rPr lang="en-GB" dirty="0"/>
              <a:t>They eat grass and other plants.</a:t>
            </a:r>
          </a:p>
          <a:p>
            <a:pPr>
              <a:spcAft>
                <a:spcPts val="1200"/>
              </a:spcAft>
            </a:pPr>
            <a:r>
              <a:rPr lang="en-GB" dirty="0"/>
              <a:t>They are gentle animals but will hiss and spit when they are annoyed or scared.</a:t>
            </a:r>
          </a:p>
          <a:p>
            <a:pPr>
              <a:spcAft>
                <a:spcPts val="1200"/>
              </a:spcAft>
            </a:pPr>
            <a:r>
              <a:rPr lang="en-GB" dirty="0"/>
              <a:t>They have a thick outer coat to keep them warm and this is used by humans to make jumpers and rugs.</a:t>
            </a:r>
          </a:p>
        </p:txBody>
      </p:sp>
      <p:pic>
        <p:nvPicPr>
          <p:cNvPr id="15" name="Picture 14"/>
          <p:cNvPicPr>
            <a:picLocks noChangeAspect="1"/>
          </p:cNvPicPr>
          <p:nvPr/>
        </p:nvPicPr>
        <p:blipFill>
          <a:blip r:embed="rId4"/>
          <a:stretch>
            <a:fillRect/>
          </a:stretch>
        </p:blipFill>
        <p:spPr>
          <a:xfrm>
            <a:off x="1092559" y="2518999"/>
            <a:ext cx="3212870" cy="3432345"/>
          </a:xfrm>
          <a:prstGeom prst="rect">
            <a:avLst/>
          </a:prstGeom>
        </p:spPr>
      </p:pic>
    </p:spTree>
    <p:extLst>
      <p:ext uri="{BB962C8B-B14F-4D97-AF65-F5344CB8AC3E}">
        <p14:creationId xmlns:p14="http://schemas.microsoft.com/office/powerpoint/2010/main" val="2923505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Different Desert Animal Habitats</a:t>
            </a:r>
          </a:p>
        </p:txBody>
      </p:sp>
      <p:sp>
        <p:nvSpPr>
          <p:cNvPr id="5" name="Rectangle 4"/>
          <p:cNvSpPr/>
          <p:nvPr/>
        </p:nvSpPr>
        <p:spPr>
          <a:xfrm>
            <a:off x="755650" y="1513946"/>
            <a:ext cx="7632700" cy="422405"/>
          </a:xfrm>
          <a:prstGeom prst="rect">
            <a:avLst/>
          </a:prstGeom>
        </p:spPr>
        <p:txBody>
          <a:bodyPr wrap="square" lIns="0" tIns="72000" rIns="0" bIns="72000">
            <a:spAutoFit/>
          </a:bodyPr>
          <a:lstStyle/>
          <a:p>
            <a:pPr algn="ctr"/>
            <a:r>
              <a:rPr lang="en-GB" dirty="0"/>
              <a:t>Click on a desert habitat to find out a little bit more about it.</a:t>
            </a:r>
          </a:p>
        </p:txBody>
      </p:sp>
      <p:grpSp>
        <p:nvGrpSpPr>
          <p:cNvPr id="7" name="Group 6"/>
          <p:cNvGrpSpPr/>
          <p:nvPr/>
        </p:nvGrpSpPr>
        <p:grpSpPr>
          <a:xfrm>
            <a:off x="1644061" y="2319894"/>
            <a:ext cx="5846348" cy="2679944"/>
            <a:chOff x="2276768" y="2353450"/>
            <a:chExt cx="4597538" cy="2107494"/>
          </a:xfrm>
        </p:grpSpPr>
        <p:sp>
          <p:nvSpPr>
            <p:cNvPr id="12" name="Oval 11">
              <a:hlinkClick r:id="rId2" action="ppaction://hlinksldjump"/>
            </p:cNvPr>
            <p:cNvSpPr>
              <a:spLocks noChangeAspect="1"/>
            </p:cNvSpPr>
            <p:nvPr/>
          </p:nvSpPr>
          <p:spPr>
            <a:xfrm>
              <a:off x="2276768" y="2397056"/>
              <a:ext cx="2063888" cy="2063888"/>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hlinkClick r:id="rId3" action="ppaction://hlinksldjump"/>
            </p:cNvPr>
            <p:cNvSpPr>
              <a:spLocks noChangeAspect="1"/>
            </p:cNvSpPr>
            <p:nvPr/>
          </p:nvSpPr>
          <p:spPr>
            <a:xfrm>
              <a:off x="4810418" y="2397056"/>
              <a:ext cx="2063888" cy="2063888"/>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0202" y="3580450"/>
              <a:ext cx="1337911" cy="742979"/>
            </a:xfrm>
            <a:prstGeom prst="rect">
              <a:avLst/>
            </a:prstGeom>
          </p:spPr>
        </p:pic>
        <p:pic>
          <p:nvPicPr>
            <p:cNvPr id="33" name="Picture 3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0603" y="2679903"/>
              <a:ext cx="997173" cy="791415"/>
            </a:xfrm>
            <a:prstGeom prst="rect">
              <a:avLst/>
            </a:prstGeom>
          </p:spPr>
        </p:pic>
        <p:pic>
          <p:nvPicPr>
            <p:cNvPr id="28" name="Picture 2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0975" y="2663659"/>
              <a:ext cx="678453" cy="1149585"/>
            </a:xfrm>
            <a:prstGeom prst="rect">
              <a:avLst/>
            </a:prstGeom>
          </p:spPr>
        </p:pic>
        <p:pic>
          <p:nvPicPr>
            <p:cNvPr id="2" name="Picture 1"/>
            <p:cNvPicPr>
              <a:picLocks noChangeAspect="1"/>
            </p:cNvPicPr>
            <p:nvPr/>
          </p:nvPicPr>
          <p:blipFill>
            <a:blip r:embed="rId9"/>
            <a:stretch>
              <a:fillRect/>
            </a:stretch>
          </p:blipFill>
          <p:spPr>
            <a:xfrm>
              <a:off x="4930957" y="2550137"/>
              <a:ext cx="792549" cy="1030313"/>
            </a:xfrm>
            <a:prstGeom prst="rect">
              <a:avLst/>
            </a:prstGeom>
          </p:spPr>
        </p:pic>
        <p:pic>
          <p:nvPicPr>
            <p:cNvPr id="3" name="Picture 2"/>
            <p:cNvPicPr>
              <a:picLocks noChangeAspect="1"/>
            </p:cNvPicPr>
            <p:nvPr/>
          </p:nvPicPr>
          <p:blipFill>
            <a:blip r:embed="rId10"/>
            <a:stretch>
              <a:fillRect/>
            </a:stretch>
          </p:blipFill>
          <p:spPr>
            <a:xfrm>
              <a:off x="5862123" y="2353450"/>
              <a:ext cx="1005927" cy="1072989"/>
            </a:xfrm>
            <a:prstGeom prst="rect">
              <a:avLst/>
            </a:prstGeom>
          </p:spPr>
        </p:pic>
        <p:pic>
          <p:nvPicPr>
            <p:cNvPr id="6" name="Picture 5"/>
            <p:cNvPicPr>
              <a:picLocks noChangeAspect="1"/>
            </p:cNvPicPr>
            <p:nvPr/>
          </p:nvPicPr>
          <p:blipFill>
            <a:blip r:embed="rId11"/>
            <a:stretch>
              <a:fillRect/>
            </a:stretch>
          </p:blipFill>
          <p:spPr>
            <a:xfrm>
              <a:off x="5327231" y="3645543"/>
              <a:ext cx="1091279" cy="786452"/>
            </a:xfrm>
            <a:prstGeom prst="rect">
              <a:avLst/>
            </a:prstGeom>
          </p:spPr>
        </p:pic>
      </p:grpSp>
      <p:sp>
        <p:nvSpPr>
          <p:cNvPr id="30" name="Rectangle 29"/>
          <p:cNvSpPr/>
          <p:nvPr/>
        </p:nvSpPr>
        <p:spPr>
          <a:xfrm>
            <a:off x="1842255" y="5127654"/>
            <a:ext cx="2130163" cy="422405"/>
          </a:xfrm>
          <a:prstGeom prst="rect">
            <a:avLst/>
          </a:prstGeom>
        </p:spPr>
        <p:txBody>
          <a:bodyPr wrap="square" lIns="0" tIns="72000" rIns="0" bIns="72000">
            <a:spAutoFit/>
          </a:bodyPr>
          <a:lstStyle/>
          <a:p>
            <a:r>
              <a:rPr lang="en-GB" b="1" dirty="0"/>
              <a:t>Hot desert habitat</a:t>
            </a:r>
          </a:p>
        </p:txBody>
      </p:sp>
      <p:sp>
        <p:nvSpPr>
          <p:cNvPr id="32" name="Rectangle 31"/>
          <p:cNvSpPr/>
          <p:nvPr/>
        </p:nvSpPr>
        <p:spPr>
          <a:xfrm>
            <a:off x="5113080" y="5127654"/>
            <a:ext cx="2130163" cy="422405"/>
          </a:xfrm>
          <a:prstGeom prst="rect">
            <a:avLst/>
          </a:prstGeom>
        </p:spPr>
        <p:txBody>
          <a:bodyPr wrap="square" lIns="0" tIns="72000" rIns="0" bIns="72000">
            <a:spAutoFit/>
          </a:bodyPr>
          <a:lstStyle/>
          <a:p>
            <a:r>
              <a:rPr lang="en-GB" b="1" dirty="0"/>
              <a:t>Cold desert habitat</a:t>
            </a:r>
          </a:p>
        </p:txBody>
      </p:sp>
      <p:sp>
        <p:nvSpPr>
          <p:cNvPr id="10" name="Oval 9">
            <a:hlinkClick r:id="rId12" action="ppaction://hlinksldjump"/>
          </p:cNvPr>
          <p:cNvSpPr/>
          <p:nvPr/>
        </p:nvSpPr>
        <p:spPr>
          <a:xfrm>
            <a:off x="1474424" y="2201750"/>
            <a:ext cx="2965170" cy="29651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3" action="ppaction://hlinksldjump"/>
          </p:cNvPr>
          <p:cNvSpPr/>
          <p:nvPr/>
        </p:nvSpPr>
        <p:spPr>
          <a:xfrm>
            <a:off x="4720706" y="2201750"/>
            <a:ext cx="2965170" cy="29651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263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Hot Desert Animal Habitats</a:t>
            </a:r>
          </a:p>
        </p:txBody>
      </p:sp>
      <p:sp>
        <p:nvSpPr>
          <p:cNvPr id="5" name="Rectangle 4"/>
          <p:cNvSpPr/>
          <p:nvPr/>
        </p:nvSpPr>
        <p:spPr>
          <a:xfrm>
            <a:off x="755650" y="1349604"/>
            <a:ext cx="7632700" cy="422405"/>
          </a:xfrm>
          <a:prstGeom prst="rect">
            <a:avLst/>
          </a:prstGeom>
        </p:spPr>
        <p:txBody>
          <a:bodyPr wrap="square" lIns="0" tIns="72000" rIns="0" bIns="72000">
            <a:spAutoFit/>
          </a:bodyPr>
          <a:lstStyle/>
          <a:p>
            <a:pPr algn="ctr"/>
            <a:r>
              <a:rPr lang="en-GB" dirty="0"/>
              <a:t>Click on a hot desert animal to find out a little bit more about it.</a:t>
            </a:r>
          </a:p>
        </p:txBody>
      </p:sp>
      <p:grpSp>
        <p:nvGrpSpPr>
          <p:cNvPr id="43" name="Group 42"/>
          <p:cNvGrpSpPr/>
          <p:nvPr/>
        </p:nvGrpSpPr>
        <p:grpSpPr>
          <a:xfrm>
            <a:off x="1035197" y="3842835"/>
            <a:ext cx="1889263" cy="1889263"/>
            <a:chOff x="1001641" y="4203562"/>
            <a:chExt cx="2063888" cy="2063888"/>
          </a:xfrm>
        </p:grpSpPr>
        <p:sp>
          <p:nvSpPr>
            <p:cNvPr id="9" name="Oval 8">
              <a:hlinkClick r:id="rId2" action="ppaction://hlinksldjump"/>
            </p:cNvPr>
            <p:cNvSpPr>
              <a:spLocks noChangeAspect="1"/>
            </p:cNvSpPr>
            <p:nvPr/>
          </p:nvSpPr>
          <p:spPr>
            <a:xfrm>
              <a:off x="1001641" y="4203562"/>
              <a:ext cx="2063888" cy="206388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075" y="4373876"/>
              <a:ext cx="1017020" cy="1723260"/>
            </a:xfrm>
            <a:prstGeom prst="rect">
              <a:avLst/>
            </a:prstGeom>
          </p:spPr>
        </p:pic>
      </p:grpSp>
      <p:grpSp>
        <p:nvGrpSpPr>
          <p:cNvPr id="38" name="Group 37"/>
          <p:cNvGrpSpPr/>
          <p:nvPr/>
        </p:nvGrpSpPr>
        <p:grpSpPr>
          <a:xfrm>
            <a:off x="1035197" y="1836643"/>
            <a:ext cx="1889263" cy="1889263"/>
            <a:chOff x="1001641" y="2012812"/>
            <a:chExt cx="2063888" cy="2063888"/>
          </a:xfrm>
        </p:grpSpPr>
        <p:sp>
          <p:nvSpPr>
            <p:cNvPr id="12" name="Oval 11">
              <a:hlinkClick r:id="rId4" action="ppaction://hlinksldjump"/>
            </p:cNvPr>
            <p:cNvSpPr>
              <a:spLocks noChangeAspect="1"/>
            </p:cNvSpPr>
            <p:nvPr/>
          </p:nvSpPr>
          <p:spPr>
            <a:xfrm>
              <a:off x="1001641" y="2012812"/>
              <a:ext cx="2063888" cy="206388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9626" y="2493457"/>
              <a:ext cx="1669690" cy="971196"/>
            </a:xfrm>
            <a:prstGeom prst="rect">
              <a:avLst/>
            </a:prstGeom>
          </p:spPr>
        </p:pic>
      </p:grpSp>
      <p:grpSp>
        <p:nvGrpSpPr>
          <p:cNvPr id="39" name="Group 38"/>
          <p:cNvGrpSpPr/>
          <p:nvPr/>
        </p:nvGrpSpPr>
        <p:grpSpPr>
          <a:xfrm>
            <a:off x="3568847" y="1836643"/>
            <a:ext cx="1889263" cy="1889263"/>
            <a:chOff x="3535291" y="2012812"/>
            <a:chExt cx="2063888" cy="2063888"/>
          </a:xfrm>
        </p:grpSpPr>
        <p:sp>
          <p:nvSpPr>
            <p:cNvPr id="25" name="Oval 24">
              <a:hlinkClick r:id="rId6" action="ppaction://hlinksldjump"/>
            </p:cNvPr>
            <p:cNvSpPr>
              <a:spLocks noChangeAspect="1"/>
            </p:cNvSpPr>
            <p:nvPr/>
          </p:nvSpPr>
          <p:spPr>
            <a:xfrm>
              <a:off x="3535291" y="2012812"/>
              <a:ext cx="2063888" cy="206388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8525" y="2583994"/>
              <a:ext cx="1837420" cy="1020370"/>
            </a:xfrm>
            <a:prstGeom prst="rect">
              <a:avLst/>
            </a:prstGeom>
          </p:spPr>
        </p:pic>
      </p:grpSp>
      <p:grpSp>
        <p:nvGrpSpPr>
          <p:cNvPr id="40" name="Group 39"/>
          <p:cNvGrpSpPr/>
          <p:nvPr/>
        </p:nvGrpSpPr>
        <p:grpSpPr>
          <a:xfrm>
            <a:off x="6102497" y="1836643"/>
            <a:ext cx="1889263" cy="1889263"/>
            <a:chOff x="6068941" y="2012812"/>
            <a:chExt cx="2063888" cy="2063888"/>
          </a:xfrm>
        </p:grpSpPr>
        <p:sp>
          <p:nvSpPr>
            <p:cNvPr id="22" name="Oval 21">
              <a:hlinkClick r:id="rId8" action="ppaction://hlinksldjump"/>
            </p:cNvPr>
            <p:cNvSpPr>
              <a:spLocks noChangeAspect="1"/>
            </p:cNvSpPr>
            <p:nvPr/>
          </p:nvSpPr>
          <p:spPr>
            <a:xfrm>
              <a:off x="6068941" y="2012812"/>
              <a:ext cx="2063888" cy="206388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5912" y="2418110"/>
              <a:ext cx="1621495" cy="1286914"/>
            </a:xfrm>
            <a:prstGeom prst="rect">
              <a:avLst/>
            </a:prstGeom>
          </p:spPr>
        </p:pic>
      </p:grpSp>
      <p:grpSp>
        <p:nvGrpSpPr>
          <p:cNvPr id="42" name="Group 41"/>
          <p:cNvGrpSpPr/>
          <p:nvPr/>
        </p:nvGrpSpPr>
        <p:grpSpPr>
          <a:xfrm>
            <a:off x="3568847" y="3842835"/>
            <a:ext cx="1889263" cy="1889263"/>
            <a:chOff x="3535291" y="4203562"/>
            <a:chExt cx="2063888" cy="2063888"/>
          </a:xfrm>
        </p:grpSpPr>
        <p:sp>
          <p:nvSpPr>
            <p:cNvPr id="15" name="Oval 14">
              <a:hlinkClick r:id="rId10" action="ppaction://hlinksldjump"/>
            </p:cNvPr>
            <p:cNvSpPr>
              <a:spLocks noChangeAspect="1"/>
            </p:cNvSpPr>
            <p:nvPr/>
          </p:nvSpPr>
          <p:spPr>
            <a:xfrm>
              <a:off x="3535291" y="4203562"/>
              <a:ext cx="2063888" cy="206388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19467" y="4583672"/>
              <a:ext cx="1348819" cy="1431285"/>
            </a:xfrm>
            <a:prstGeom prst="rect">
              <a:avLst/>
            </a:prstGeom>
          </p:spPr>
        </p:pic>
      </p:grpSp>
      <p:grpSp>
        <p:nvGrpSpPr>
          <p:cNvPr id="4" name="Group 3"/>
          <p:cNvGrpSpPr/>
          <p:nvPr/>
        </p:nvGrpSpPr>
        <p:grpSpPr>
          <a:xfrm>
            <a:off x="6102497" y="3842835"/>
            <a:ext cx="1889263" cy="1889263"/>
            <a:chOff x="6068941" y="4203562"/>
            <a:chExt cx="2063888" cy="2063888"/>
          </a:xfrm>
        </p:grpSpPr>
        <p:sp>
          <p:nvSpPr>
            <p:cNvPr id="18" name="Oval 17">
              <a:hlinkClick r:id="rId12" action="ppaction://hlinksldjump"/>
            </p:cNvPr>
            <p:cNvSpPr>
              <a:spLocks noChangeAspect="1"/>
            </p:cNvSpPr>
            <p:nvPr/>
          </p:nvSpPr>
          <p:spPr>
            <a:xfrm>
              <a:off x="6068941" y="4203562"/>
              <a:ext cx="2063888" cy="206388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94250" y="4790114"/>
              <a:ext cx="1652294" cy="916575"/>
            </a:xfrm>
            <a:prstGeom prst="rect">
              <a:avLst/>
            </a:prstGeom>
          </p:spPr>
        </p:pic>
      </p:grpSp>
      <p:grpSp>
        <p:nvGrpSpPr>
          <p:cNvPr id="32" name="Group 31"/>
          <p:cNvGrpSpPr/>
          <p:nvPr/>
        </p:nvGrpSpPr>
        <p:grpSpPr>
          <a:xfrm>
            <a:off x="6951444" y="5807076"/>
            <a:ext cx="1742607" cy="501649"/>
            <a:chOff x="5599179" y="549275"/>
            <a:chExt cx="810056" cy="215900"/>
          </a:xfrm>
          <a:solidFill>
            <a:srgbClr val="F1884C"/>
          </a:solidFill>
        </p:grpSpPr>
        <p:sp>
          <p:nvSpPr>
            <p:cNvPr id="34" name="Oval 33"/>
            <p:cNvSpPr/>
            <p:nvPr/>
          </p:nvSpPr>
          <p:spPr>
            <a:xfrm>
              <a:off x="5599179" y="549275"/>
              <a:ext cx="215900" cy="215900"/>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715000" y="549275"/>
              <a:ext cx="694235" cy="215900"/>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7" name="Picture 36"/>
          <p:cNvPicPr>
            <a:picLocks noChangeAspect="1"/>
          </p:cNvPicPr>
          <p:nvPr/>
        </p:nvPicPr>
        <p:blipFill rotWithShape="1">
          <a:blip r:embed="rId14"/>
          <a:srcRect l="-1" r="-18692"/>
          <a:stretch/>
        </p:blipFill>
        <p:spPr>
          <a:xfrm>
            <a:off x="7006216" y="5838402"/>
            <a:ext cx="1109875" cy="428057"/>
          </a:xfrm>
          <a:prstGeom prst="rect">
            <a:avLst/>
          </a:prstGeom>
        </p:spPr>
      </p:pic>
      <p:sp>
        <p:nvSpPr>
          <p:cNvPr id="41" name="Rectangle 40"/>
          <p:cNvSpPr/>
          <p:nvPr/>
        </p:nvSpPr>
        <p:spPr>
          <a:xfrm>
            <a:off x="8032202" y="5838402"/>
            <a:ext cx="850853" cy="422405"/>
          </a:xfrm>
          <a:prstGeom prst="rect">
            <a:avLst/>
          </a:prstGeom>
        </p:spPr>
        <p:txBody>
          <a:bodyPr wrap="square" lIns="0" tIns="72000" rIns="0" bIns="72000">
            <a:spAutoFit/>
          </a:bodyPr>
          <a:lstStyle/>
          <a:p>
            <a:r>
              <a:rPr lang="en-GB" b="1" dirty="0">
                <a:solidFill>
                  <a:schemeClr val="bg1"/>
                </a:solidFill>
              </a:rPr>
              <a:t>Main</a:t>
            </a:r>
          </a:p>
        </p:txBody>
      </p:sp>
      <p:sp>
        <p:nvSpPr>
          <p:cNvPr id="44" name="Rectangle 43">
            <a:hlinkClick r:id="rId15" action="ppaction://hlinksldjump"/>
          </p:cNvPr>
          <p:cNvSpPr/>
          <p:nvPr/>
        </p:nvSpPr>
        <p:spPr>
          <a:xfrm>
            <a:off x="6951444" y="5807076"/>
            <a:ext cx="1742607" cy="50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4567236" y="2642533"/>
            <a:ext cx="3771422" cy="2617806"/>
          </a:xfrm>
          <a:prstGeom prst="roundRect">
            <a:avLst>
              <a:gd name="adj" fmla="val 838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t>Lizard</a:t>
            </a:r>
          </a:p>
        </p:txBody>
      </p:sp>
      <p:sp>
        <p:nvSpPr>
          <p:cNvPr id="5" name="Rectangle 4"/>
          <p:cNvSpPr/>
          <p:nvPr/>
        </p:nvSpPr>
        <p:spPr>
          <a:xfrm>
            <a:off x="1099598" y="1513946"/>
            <a:ext cx="3395490" cy="3746392"/>
          </a:xfrm>
          <a:prstGeom prst="rect">
            <a:avLst/>
          </a:prstGeom>
        </p:spPr>
        <p:txBody>
          <a:bodyPr wrap="square" lIns="0" tIns="72000" rIns="0" bIns="72000">
            <a:spAutoFit/>
          </a:bodyPr>
          <a:lstStyle/>
          <a:p>
            <a:r>
              <a:rPr lang="en-GB" dirty="0"/>
              <a:t>The desert horned lizard is adapted to very hot temperatures because it has horns behind its head and thick scales which keep the heat out.</a:t>
            </a:r>
          </a:p>
          <a:p>
            <a:endParaRPr lang="en-GB" dirty="0"/>
          </a:p>
          <a:p>
            <a:r>
              <a:rPr lang="en-GB" dirty="0"/>
              <a:t>They eat insects, which helps to control the insect population.</a:t>
            </a:r>
          </a:p>
          <a:p>
            <a:endParaRPr lang="en-GB" dirty="0"/>
          </a:p>
          <a:p>
            <a:r>
              <a:rPr lang="en-GB" dirty="0"/>
              <a:t>They have long tails, 4 legs and 5 toes on each foot.</a:t>
            </a:r>
          </a:p>
          <a:p>
            <a:endParaRPr lang="en-GB" dirty="0"/>
          </a:p>
          <a:p>
            <a:r>
              <a:rPr lang="en-GB" dirty="0"/>
              <a:t>They live for about 8 years.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8573" y="2946531"/>
            <a:ext cx="3368748" cy="1959476"/>
          </a:xfrm>
          <a:prstGeom prst="rect">
            <a:avLst/>
          </a:prstGeom>
        </p:spPr>
      </p:pic>
      <p:grpSp>
        <p:nvGrpSpPr>
          <p:cNvPr id="9" name="Group 8"/>
          <p:cNvGrpSpPr/>
          <p:nvPr/>
        </p:nvGrpSpPr>
        <p:grpSpPr>
          <a:xfrm>
            <a:off x="7256493" y="5807076"/>
            <a:ext cx="1429173" cy="501649"/>
            <a:chOff x="5599179" y="549275"/>
            <a:chExt cx="615088" cy="215900"/>
          </a:xfrm>
          <a:solidFill>
            <a:srgbClr val="F1884C"/>
          </a:solidFill>
        </p:grpSpPr>
        <p:sp>
          <p:nvSpPr>
            <p:cNvPr id="12" name="Oval 11"/>
            <p:cNvSpPr/>
            <p:nvPr/>
          </p:nvSpPr>
          <p:spPr>
            <a:xfrm>
              <a:off x="5599179" y="549275"/>
              <a:ext cx="215900" cy="215900"/>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715000" y="549275"/>
              <a:ext cx="499267" cy="215900"/>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p:cNvPicPr>
            <a:picLocks noChangeAspect="1"/>
          </p:cNvPicPr>
          <p:nvPr/>
        </p:nvPicPr>
        <p:blipFill rotWithShape="1">
          <a:blip r:embed="rId3"/>
          <a:srcRect r="52210"/>
          <a:stretch/>
        </p:blipFill>
        <p:spPr>
          <a:xfrm>
            <a:off x="7311264" y="5838402"/>
            <a:ext cx="446876" cy="428057"/>
          </a:xfrm>
          <a:prstGeom prst="rect">
            <a:avLst/>
          </a:prstGeom>
        </p:spPr>
      </p:pic>
      <p:sp>
        <p:nvSpPr>
          <p:cNvPr id="11" name="Rectangle 10"/>
          <p:cNvSpPr/>
          <p:nvPr/>
        </p:nvSpPr>
        <p:spPr>
          <a:xfrm>
            <a:off x="7834809" y="5838402"/>
            <a:ext cx="850853" cy="422405"/>
          </a:xfrm>
          <a:prstGeom prst="rect">
            <a:avLst/>
          </a:prstGeom>
        </p:spPr>
        <p:txBody>
          <a:bodyPr wrap="square" lIns="0" tIns="72000" rIns="0" bIns="72000">
            <a:spAutoFit/>
          </a:bodyPr>
          <a:lstStyle/>
          <a:p>
            <a:r>
              <a:rPr lang="en-GB" b="1" dirty="0">
                <a:solidFill>
                  <a:schemeClr val="bg1"/>
                </a:solidFill>
              </a:rPr>
              <a:t>Back</a:t>
            </a:r>
          </a:p>
        </p:txBody>
      </p:sp>
      <p:sp>
        <p:nvSpPr>
          <p:cNvPr id="14" name="Rectangle 13">
            <a:hlinkClick r:id="rId4" action="ppaction://hlinksldjump"/>
          </p:cNvPr>
          <p:cNvSpPr/>
          <p:nvPr/>
        </p:nvSpPr>
        <p:spPr>
          <a:xfrm>
            <a:off x="7256493" y="5812714"/>
            <a:ext cx="1429169" cy="50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7609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678650" y="2919370"/>
            <a:ext cx="3710603" cy="2476562"/>
          </a:xfrm>
          <a:prstGeom prst="roundRect">
            <a:avLst>
              <a:gd name="adj" fmla="val 838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p:txBody>
          <a:bodyPr/>
          <a:lstStyle/>
          <a:p>
            <a:r>
              <a:rPr lang="en-GB" sz="3600" dirty="0"/>
              <a:t>Tarantula</a:t>
            </a:r>
          </a:p>
        </p:txBody>
      </p:sp>
      <p:sp>
        <p:nvSpPr>
          <p:cNvPr id="5" name="Rectangle 4"/>
          <p:cNvSpPr/>
          <p:nvPr/>
        </p:nvSpPr>
        <p:spPr>
          <a:xfrm>
            <a:off x="4567235" y="1513946"/>
            <a:ext cx="3867327" cy="4023391"/>
          </a:xfrm>
          <a:prstGeom prst="rect">
            <a:avLst/>
          </a:prstGeom>
        </p:spPr>
        <p:txBody>
          <a:bodyPr wrap="square" lIns="0" tIns="72000" rIns="0" bIns="72000">
            <a:spAutoFit/>
          </a:bodyPr>
          <a:lstStyle/>
          <a:p>
            <a:r>
              <a:rPr lang="en-GB" dirty="0"/>
              <a:t>Tarantulas can be found in parts of America and African deserts.</a:t>
            </a:r>
          </a:p>
          <a:p>
            <a:endParaRPr lang="en-GB" dirty="0"/>
          </a:p>
          <a:p>
            <a:r>
              <a:rPr lang="en-GB" dirty="0"/>
              <a:t>They live underground to cope with the heat.</a:t>
            </a:r>
          </a:p>
          <a:p>
            <a:endParaRPr lang="en-GB" dirty="0"/>
          </a:p>
          <a:p>
            <a:r>
              <a:rPr lang="en-GB" dirty="0"/>
              <a:t>They do not spin webs but instead live in burrows. They use their silk to make ‘doors’ to their burrows.</a:t>
            </a:r>
          </a:p>
          <a:p>
            <a:endParaRPr lang="en-GB" dirty="0"/>
          </a:p>
          <a:p>
            <a:r>
              <a:rPr lang="en-GB" dirty="0"/>
              <a:t>They hunt at night when it is cooler.</a:t>
            </a:r>
          </a:p>
          <a:p>
            <a:endParaRPr lang="en-GB" dirty="0"/>
          </a:p>
          <a:p>
            <a:r>
              <a:rPr lang="en-GB" dirty="0"/>
              <a:t>They eat insects, beetles 	           and grasshoppers.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88" y="3355237"/>
            <a:ext cx="3384726" cy="1879630"/>
          </a:xfrm>
          <a:prstGeom prst="rect">
            <a:avLst/>
          </a:prstGeom>
        </p:spPr>
      </p:pic>
      <p:grpSp>
        <p:nvGrpSpPr>
          <p:cNvPr id="14" name="Group 13"/>
          <p:cNvGrpSpPr/>
          <p:nvPr/>
        </p:nvGrpSpPr>
        <p:grpSpPr>
          <a:xfrm>
            <a:off x="7256493" y="5807076"/>
            <a:ext cx="1429173" cy="501649"/>
            <a:chOff x="5599179" y="549275"/>
            <a:chExt cx="615088" cy="215900"/>
          </a:xfrm>
          <a:solidFill>
            <a:srgbClr val="F1884C"/>
          </a:solidFill>
        </p:grpSpPr>
        <p:sp>
          <p:nvSpPr>
            <p:cNvPr id="15" name="Oval 14"/>
            <p:cNvSpPr/>
            <p:nvPr/>
          </p:nvSpPr>
          <p:spPr>
            <a:xfrm>
              <a:off x="5599179" y="549275"/>
              <a:ext cx="215900" cy="215900"/>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715000" y="549275"/>
              <a:ext cx="499267" cy="215900"/>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16"/>
          <p:cNvPicPr>
            <a:picLocks noChangeAspect="1"/>
          </p:cNvPicPr>
          <p:nvPr/>
        </p:nvPicPr>
        <p:blipFill rotWithShape="1">
          <a:blip r:embed="rId3"/>
          <a:srcRect r="52210"/>
          <a:stretch/>
        </p:blipFill>
        <p:spPr>
          <a:xfrm>
            <a:off x="7311264" y="5838402"/>
            <a:ext cx="446876" cy="428057"/>
          </a:xfrm>
          <a:prstGeom prst="rect">
            <a:avLst/>
          </a:prstGeom>
        </p:spPr>
      </p:pic>
      <p:sp>
        <p:nvSpPr>
          <p:cNvPr id="18" name="Rectangle 17"/>
          <p:cNvSpPr/>
          <p:nvPr/>
        </p:nvSpPr>
        <p:spPr>
          <a:xfrm>
            <a:off x="7834809" y="5838402"/>
            <a:ext cx="850853" cy="422405"/>
          </a:xfrm>
          <a:prstGeom prst="rect">
            <a:avLst/>
          </a:prstGeom>
        </p:spPr>
        <p:txBody>
          <a:bodyPr wrap="square" lIns="0" tIns="72000" rIns="0" bIns="72000">
            <a:spAutoFit/>
          </a:bodyPr>
          <a:lstStyle/>
          <a:p>
            <a:r>
              <a:rPr lang="en-GB" b="1" dirty="0">
                <a:solidFill>
                  <a:schemeClr val="bg1"/>
                </a:solidFill>
              </a:rPr>
              <a:t>Back</a:t>
            </a:r>
          </a:p>
        </p:txBody>
      </p:sp>
      <p:sp>
        <p:nvSpPr>
          <p:cNvPr id="19" name="Rectangle 18">
            <a:hlinkClick r:id="rId4" action="ppaction://hlinksldjump"/>
          </p:cNvPr>
          <p:cNvSpPr/>
          <p:nvPr/>
        </p:nvSpPr>
        <p:spPr>
          <a:xfrm>
            <a:off x="7256493" y="5812714"/>
            <a:ext cx="1429169" cy="50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99077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Scorpion</a:t>
            </a:r>
          </a:p>
        </p:txBody>
      </p:sp>
      <p:sp>
        <p:nvSpPr>
          <p:cNvPr id="5" name="Rectangle 4"/>
          <p:cNvSpPr/>
          <p:nvPr/>
        </p:nvSpPr>
        <p:spPr>
          <a:xfrm>
            <a:off x="1099599" y="1513946"/>
            <a:ext cx="3002618" cy="3192394"/>
          </a:xfrm>
          <a:prstGeom prst="rect">
            <a:avLst/>
          </a:prstGeom>
        </p:spPr>
        <p:txBody>
          <a:bodyPr wrap="square" lIns="0" tIns="72000" rIns="0" bIns="72000">
            <a:spAutoFit/>
          </a:bodyPr>
          <a:lstStyle/>
          <a:p>
            <a:r>
              <a:rPr lang="en-GB" dirty="0"/>
              <a:t>Scorpions have 2 eyes on the top of their heads and some have up to 5 pairs of eyes on each side of their heads.</a:t>
            </a:r>
          </a:p>
          <a:p>
            <a:endParaRPr lang="en-GB" dirty="0"/>
          </a:p>
          <a:p>
            <a:r>
              <a:rPr lang="en-GB" dirty="0"/>
              <a:t>They catch their prey with their pincers and crush it.</a:t>
            </a:r>
          </a:p>
          <a:p>
            <a:endParaRPr lang="en-GB" dirty="0"/>
          </a:p>
          <a:p>
            <a:r>
              <a:rPr lang="en-GB" dirty="0"/>
              <a:t>All scorpions are poisonous. 25 species of scorpion are deadly to humans.</a:t>
            </a:r>
          </a:p>
        </p:txBody>
      </p:sp>
      <p:sp>
        <p:nvSpPr>
          <p:cNvPr id="3" name="Rectangle 2"/>
          <p:cNvSpPr/>
          <p:nvPr/>
        </p:nvSpPr>
        <p:spPr>
          <a:xfrm>
            <a:off x="1008949" y="4831029"/>
            <a:ext cx="7049460" cy="923330"/>
          </a:xfrm>
          <a:prstGeom prst="rect">
            <a:avLst/>
          </a:prstGeom>
        </p:spPr>
        <p:txBody>
          <a:bodyPr wrap="square">
            <a:spAutoFit/>
          </a:bodyPr>
          <a:lstStyle/>
          <a:p>
            <a:r>
              <a:rPr lang="en-GB" dirty="0"/>
              <a:t>They have an exoskeleton (a skeleton on the outside of their body) which helps them keep water in their bodies in order to survive in the harsh temperatures.</a:t>
            </a:r>
          </a:p>
        </p:txBody>
      </p:sp>
      <p:sp>
        <p:nvSpPr>
          <p:cNvPr id="8" name="Rectangle: Rounded Corners 7"/>
          <p:cNvSpPr/>
          <p:nvPr/>
        </p:nvSpPr>
        <p:spPr>
          <a:xfrm>
            <a:off x="4102217" y="2466363"/>
            <a:ext cx="3831143" cy="2239977"/>
          </a:xfrm>
          <a:prstGeom prst="roundRect">
            <a:avLst>
              <a:gd name="adj" fmla="val 838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9649" y="1711354"/>
            <a:ext cx="3452004" cy="2739714"/>
          </a:xfrm>
          <a:prstGeom prst="rect">
            <a:avLst/>
          </a:prstGeom>
        </p:spPr>
      </p:pic>
      <p:grpSp>
        <p:nvGrpSpPr>
          <p:cNvPr id="15" name="Group 14"/>
          <p:cNvGrpSpPr/>
          <p:nvPr/>
        </p:nvGrpSpPr>
        <p:grpSpPr>
          <a:xfrm>
            <a:off x="7256493" y="5807076"/>
            <a:ext cx="1429173" cy="501649"/>
            <a:chOff x="5599179" y="549275"/>
            <a:chExt cx="615088" cy="215900"/>
          </a:xfrm>
          <a:solidFill>
            <a:srgbClr val="F1884C"/>
          </a:solidFill>
        </p:grpSpPr>
        <p:sp>
          <p:nvSpPr>
            <p:cNvPr id="16" name="Oval 15"/>
            <p:cNvSpPr/>
            <p:nvPr/>
          </p:nvSpPr>
          <p:spPr>
            <a:xfrm>
              <a:off x="5599179" y="549275"/>
              <a:ext cx="215900" cy="215900"/>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715000" y="549275"/>
              <a:ext cx="499267" cy="215900"/>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17"/>
          <p:cNvPicPr>
            <a:picLocks noChangeAspect="1"/>
          </p:cNvPicPr>
          <p:nvPr/>
        </p:nvPicPr>
        <p:blipFill rotWithShape="1">
          <a:blip r:embed="rId3"/>
          <a:srcRect r="52210"/>
          <a:stretch/>
        </p:blipFill>
        <p:spPr>
          <a:xfrm>
            <a:off x="7311264" y="5838402"/>
            <a:ext cx="446876" cy="428057"/>
          </a:xfrm>
          <a:prstGeom prst="rect">
            <a:avLst/>
          </a:prstGeom>
        </p:spPr>
      </p:pic>
      <p:sp>
        <p:nvSpPr>
          <p:cNvPr id="19" name="Rectangle 18"/>
          <p:cNvSpPr/>
          <p:nvPr/>
        </p:nvSpPr>
        <p:spPr>
          <a:xfrm>
            <a:off x="7834809" y="5838402"/>
            <a:ext cx="850853" cy="422405"/>
          </a:xfrm>
          <a:prstGeom prst="rect">
            <a:avLst/>
          </a:prstGeom>
        </p:spPr>
        <p:txBody>
          <a:bodyPr wrap="square" lIns="0" tIns="72000" rIns="0" bIns="72000">
            <a:spAutoFit/>
          </a:bodyPr>
          <a:lstStyle/>
          <a:p>
            <a:r>
              <a:rPr lang="en-GB" b="1" dirty="0">
                <a:solidFill>
                  <a:schemeClr val="bg1"/>
                </a:solidFill>
              </a:rPr>
              <a:t>Back</a:t>
            </a:r>
          </a:p>
        </p:txBody>
      </p:sp>
      <p:sp>
        <p:nvSpPr>
          <p:cNvPr id="20" name="Rectangle 19">
            <a:hlinkClick r:id="rId4" action="ppaction://hlinksldjump"/>
          </p:cNvPr>
          <p:cNvSpPr/>
          <p:nvPr/>
        </p:nvSpPr>
        <p:spPr>
          <a:xfrm>
            <a:off x="7256493" y="5812714"/>
            <a:ext cx="1429169" cy="50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07030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Camel</a:t>
            </a:r>
          </a:p>
        </p:txBody>
      </p:sp>
      <p:sp>
        <p:nvSpPr>
          <p:cNvPr id="5" name="Rectangle 4"/>
          <p:cNvSpPr/>
          <p:nvPr/>
        </p:nvSpPr>
        <p:spPr>
          <a:xfrm>
            <a:off x="4748168" y="1513946"/>
            <a:ext cx="3397541" cy="3746392"/>
          </a:xfrm>
          <a:prstGeom prst="rect">
            <a:avLst/>
          </a:prstGeom>
        </p:spPr>
        <p:txBody>
          <a:bodyPr wrap="square" lIns="0" tIns="72000" rIns="0" bIns="72000">
            <a:spAutoFit/>
          </a:bodyPr>
          <a:lstStyle/>
          <a:p>
            <a:r>
              <a:rPr lang="en-GB" dirty="0"/>
              <a:t>Camels eat grass, seeds, grains and some plants with thorns.</a:t>
            </a:r>
          </a:p>
          <a:p>
            <a:endParaRPr lang="en-GB" dirty="0"/>
          </a:p>
          <a:p>
            <a:r>
              <a:rPr lang="en-GB" dirty="0"/>
              <a:t>They can grow up to 7ft tall.</a:t>
            </a:r>
          </a:p>
          <a:p>
            <a:endParaRPr lang="en-GB" dirty="0"/>
          </a:p>
          <a:p>
            <a:r>
              <a:rPr lang="en-GB" dirty="0"/>
              <a:t>Their hair reflects the sun, which helps to keep them cool.</a:t>
            </a:r>
          </a:p>
          <a:p>
            <a:endParaRPr lang="en-GB" dirty="0"/>
          </a:p>
          <a:p>
            <a:r>
              <a:rPr lang="en-GB" dirty="0"/>
              <a:t>They are used to transport people and goods across the desert.</a:t>
            </a:r>
          </a:p>
          <a:p>
            <a:endParaRPr lang="en-GB" dirty="0"/>
          </a:p>
          <a:p>
            <a:r>
              <a:rPr lang="en-GB" dirty="0"/>
              <a:t>They do not store water in    their humps.</a:t>
            </a:r>
          </a:p>
        </p:txBody>
      </p:sp>
      <p:sp>
        <p:nvSpPr>
          <p:cNvPr id="7" name="Rectangle: Rounded Corners 6"/>
          <p:cNvSpPr/>
          <p:nvPr/>
        </p:nvSpPr>
        <p:spPr>
          <a:xfrm>
            <a:off x="885275" y="3003259"/>
            <a:ext cx="3710603" cy="2149392"/>
          </a:xfrm>
          <a:prstGeom prst="roundRect">
            <a:avLst>
              <a:gd name="adj" fmla="val 838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110" y="1652631"/>
            <a:ext cx="1953382" cy="3309852"/>
          </a:xfrm>
          <a:prstGeom prst="rect">
            <a:avLst/>
          </a:prstGeom>
        </p:spPr>
      </p:pic>
      <p:grpSp>
        <p:nvGrpSpPr>
          <p:cNvPr id="14" name="Group 13"/>
          <p:cNvGrpSpPr/>
          <p:nvPr/>
        </p:nvGrpSpPr>
        <p:grpSpPr>
          <a:xfrm>
            <a:off x="7256493" y="5807076"/>
            <a:ext cx="1429173" cy="501649"/>
            <a:chOff x="5599179" y="549275"/>
            <a:chExt cx="615088" cy="215900"/>
          </a:xfrm>
          <a:solidFill>
            <a:srgbClr val="F1884C"/>
          </a:solidFill>
        </p:grpSpPr>
        <p:sp>
          <p:nvSpPr>
            <p:cNvPr id="15" name="Oval 14"/>
            <p:cNvSpPr/>
            <p:nvPr/>
          </p:nvSpPr>
          <p:spPr>
            <a:xfrm>
              <a:off x="5599179" y="549275"/>
              <a:ext cx="215900" cy="215900"/>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715000" y="549275"/>
              <a:ext cx="499267" cy="215900"/>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16"/>
          <p:cNvPicPr>
            <a:picLocks noChangeAspect="1"/>
          </p:cNvPicPr>
          <p:nvPr/>
        </p:nvPicPr>
        <p:blipFill rotWithShape="1">
          <a:blip r:embed="rId3"/>
          <a:srcRect r="52210"/>
          <a:stretch/>
        </p:blipFill>
        <p:spPr>
          <a:xfrm>
            <a:off x="7311264" y="5838402"/>
            <a:ext cx="446876" cy="428057"/>
          </a:xfrm>
          <a:prstGeom prst="rect">
            <a:avLst/>
          </a:prstGeom>
        </p:spPr>
      </p:pic>
      <p:sp>
        <p:nvSpPr>
          <p:cNvPr id="18" name="Rectangle 17"/>
          <p:cNvSpPr/>
          <p:nvPr/>
        </p:nvSpPr>
        <p:spPr>
          <a:xfrm>
            <a:off x="7834809" y="5838402"/>
            <a:ext cx="850853" cy="422405"/>
          </a:xfrm>
          <a:prstGeom prst="rect">
            <a:avLst/>
          </a:prstGeom>
        </p:spPr>
        <p:txBody>
          <a:bodyPr wrap="square" lIns="0" tIns="72000" rIns="0" bIns="72000">
            <a:spAutoFit/>
          </a:bodyPr>
          <a:lstStyle/>
          <a:p>
            <a:r>
              <a:rPr lang="en-GB" b="1" dirty="0">
                <a:solidFill>
                  <a:schemeClr val="bg1"/>
                </a:solidFill>
              </a:rPr>
              <a:t>Back</a:t>
            </a:r>
          </a:p>
        </p:txBody>
      </p:sp>
      <p:sp>
        <p:nvSpPr>
          <p:cNvPr id="19" name="Rectangle 18">
            <a:hlinkClick r:id="rId4" action="ppaction://hlinksldjump"/>
          </p:cNvPr>
          <p:cNvSpPr/>
          <p:nvPr/>
        </p:nvSpPr>
        <p:spPr>
          <a:xfrm>
            <a:off x="7256493" y="5812714"/>
            <a:ext cx="1429169" cy="50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4986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4156934" y="2567031"/>
            <a:ext cx="3552550" cy="1982720"/>
          </a:xfrm>
          <a:prstGeom prst="roundRect">
            <a:avLst>
              <a:gd name="adj" fmla="val 838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t>Vulture</a:t>
            </a:r>
          </a:p>
        </p:txBody>
      </p:sp>
      <p:sp>
        <p:nvSpPr>
          <p:cNvPr id="5" name="Rectangle 4"/>
          <p:cNvSpPr/>
          <p:nvPr/>
        </p:nvSpPr>
        <p:spPr>
          <a:xfrm>
            <a:off x="880844" y="1513946"/>
            <a:ext cx="3007492" cy="3337800"/>
          </a:xfrm>
          <a:prstGeom prst="rect">
            <a:avLst/>
          </a:prstGeom>
          <a:noFill/>
        </p:spPr>
        <p:txBody>
          <a:bodyPr wrap="square" lIns="144000" tIns="144000" rIns="144000" bIns="144000">
            <a:spAutoFit/>
          </a:bodyPr>
          <a:lstStyle/>
          <a:p>
            <a:r>
              <a:rPr lang="en-GB" dirty="0"/>
              <a:t>There are 23 different species of vulture.</a:t>
            </a:r>
          </a:p>
          <a:p>
            <a:endParaRPr lang="en-GB" dirty="0"/>
          </a:p>
          <a:p>
            <a:r>
              <a:rPr lang="en-GB" dirty="0"/>
              <a:t>They save energy in the hot desert by soaring with their huge wings, rather than flapping.</a:t>
            </a:r>
          </a:p>
          <a:p>
            <a:endParaRPr lang="en-GB" dirty="0"/>
          </a:p>
          <a:p>
            <a:r>
              <a:rPr lang="en-GB" dirty="0"/>
              <a:t>Their wingspan is between 2m and 2.5m.</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2171" y="1765961"/>
            <a:ext cx="2562076" cy="2718722"/>
          </a:xfrm>
          <a:prstGeom prst="rect">
            <a:avLst/>
          </a:prstGeom>
        </p:spPr>
      </p:pic>
      <p:sp>
        <p:nvSpPr>
          <p:cNvPr id="2" name="Rectangle 1"/>
          <p:cNvSpPr/>
          <p:nvPr/>
        </p:nvSpPr>
        <p:spPr>
          <a:xfrm>
            <a:off x="880843" y="4537933"/>
            <a:ext cx="6988029" cy="1398808"/>
          </a:xfrm>
          <a:prstGeom prst="rect">
            <a:avLst/>
          </a:prstGeom>
          <a:noFill/>
        </p:spPr>
        <p:txBody>
          <a:bodyPr wrap="square" lIns="144000" tIns="144000" rIns="144000" bIns="144000">
            <a:spAutoFit/>
          </a:bodyPr>
          <a:lstStyle/>
          <a:p>
            <a:r>
              <a:rPr lang="en-GB" dirty="0"/>
              <a:t>They are scavengers which means they do not kill their own food but eat the leftovers of other dead animals.</a:t>
            </a:r>
          </a:p>
          <a:p>
            <a:endParaRPr lang="en-GB" dirty="0"/>
          </a:p>
          <a:p>
            <a:r>
              <a:rPr lang="en-GB" dirty="0"/>
              <a:t>They have very good eyesight and a strong sense of smell.</a:t>
            </a:r>
          </a:p>
        </p:txBody>
      </p:sp>
      <p:grpSp>
        <p:nvGrpSpPr>
          <p:cNvPr id="7" name="Group 6"/>
          <p:cNvGrpSpPr/>
          <p:nvPr/>
        </p:nvGrpSpPr>
        <p:grpSpPr>
          <a:xfrm>
            <a:off x="7256493" y="5807076"/>
            <a:ext cx="1429173" cy="501649"/>
            <a:chOff x="5599179" y="549275"/>
            <a:chExt cx="615088" cy="215900"/>
          </a:xfrm>
          <a:solidFill>
            <a:srgbClr val="F1884C"/>
          </a:solidFill>
        </p:grpSpPr>
        <p:sp>
          <p:nvSpPr>
            <p:cNvPr id="9" name="Oval 8"/>
            <p:cNvSpPr/>
            <p:nvPr/>
          </p:nvSpPr>
          <p:spPr>
            <a:xfrm>
              <a:off x="5599179" y="549275"/>
              <a:ext cx="215900" cy="215900"/>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715000" y="549275"/>
              <a:ext cx="499267" cy="215900"/>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p:cNvPicPr>
            <a:picLocks noChangeAspect="1"/>
          </p:cNvPicPr>
          <p:nvPr/>
        </p:nvPicPr>
        <p:blipFill rotWithShape="1">
          <a:blip r:embed="rId3"/>
          <a:srcRect r="52210"/>
          <a:stretch/>
        </p:blipFill>
        <p:spPr>
          <a:xfrm>
            <a:off x="7311264" y="5838402"/>
            <a:ext cx="446876" cy="428057"/>
          </a:xfrm>
          <a:prstGeom prst="rect">
            <a:avLst/>
          </a:prstGeom>
        </p:spPr>
      </p:pic>
      <p:sp>
        <p:nvSpPr>
          <p:cNvPr id="12" name="Rectangle 11"/>
          <p:cNvSpPr/>
          <p:nvPr/>
        </p:nvSpPr>
        <p:spPr>
          <a:xfrm>
            <a:off x="7834809" y="5838402"/>
            <a:ext cx="850853" cy="422405"/>
          </a:xfrm>
          <a:prstGeom prst="rect">
            <a:avLst/>
          </a:prstGeom>
        </p:spPr>
        <p:txBody>
          <a:bodyPr wrap="square" lIns="0" tIns="72000" rIns="0" bIns="72000">
            <a:spAutoFit/>
          </a:bodyPr>
          <a:lstStyle/>
          <a:p>
            <a:r>
              <a:rPr lang="en-GB" b="1" dirty="0">
                <a:solidFill>
                  <a:schemeClr val="bg1"/>
                </a:solidFill>
              </a:rPr>
              <a:t>Back</a:t>
            </a:r>
          </a:p>
        </p:txBody>
      </p:sp>
      <p:sp>
        <p:nvSpPr>
          <p:cNvPr id="13" name="Rectangle 12">
            <a:hlinkClick r:id="rId4" action="ppaction://hlinksldjump"/>
          </p:cNvPr>
          <p:cNvSpPr/>
          <p:nvPr/>
        </p:nvSpPr>
        <p:spPr>
          <a:xfrm>
            <a:off x="7256493" y="5812714"/>
            <a:ext cx="1429169" cy="50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1086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1155011" y="2595010"/>
            <a:ext cx="3710603" cy="2733810"/>
          </a:xfrm>
          <a:prstGeom prst="roundRect">
            <a:avLst>
              <a:gd name="adj" fmla="val 838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p:txBody>
          <a:bodyPr/>
          <a:lstStyle/>
          <a:p>
            <a:r>
              <a:rPr lang="en-GB" sz="3600" dirty="0"/>
              <a:t>Tortoise </a:t>
            </a:r>
          </a:p>
        </p:txBody>
      </p:sp>
      <p:sp>
        <p:nvSpPr>
          <p:cNvPr id="5" name="Rectangle 4"/>
          <p:cNvSpPr/>
          <p:nvPr/>
        </p:nvSpPr>
        <p:spPr>
          <a:xfrm>
            <a:off x="4865615" y="2545017"/>
            <a:ext cx="3246538" cy="2783803"/>
          </a:xfrm>
          <a:prstGeom prst="rect">
            <a:avLst/>
          </a:prstGeom>
          <a:noFill/>
        </p:spPr>
        <p:txBody>
          <a:bodyPr wrap="square" lIns="144000" tIns="144000" rIns="144000" bIns="144000">
            <a:spAutoFit/>
          </a:bodyPr>
          <a:lstStyle/>
          <a:p>
            <a:r>
              <a:rPr lang="en-GB" dirty="0"/>
              <a:t>They have heavily scaled legs with sharp claws to dig underground and find shade.</a:t>
            </a:r>
          </a:p>
          <a:p>
            <a:endParaRPr lang="en-GB" dirty="0"/>
          </a:p>
          <a:p>
            <a:r>
              <a:rPr lang="en-GB" dirty="0"/>
              <a:t>They can survive temperatures up to 60°C.</a:t>
            </a:r>
          </a:p>
          <a:p>
            <a:endParaRPr lang="en-GB" dirty="0"/>
          </a:p>
          <a:p>
            <a:r>
              <a:rPr lang="en-GB" dirty="0"/>
              <a:t>They can survive without water for a year!</a:t>
            </a:r>
          </a:p>
        </p:txBody>
      </p:sp>
      <p:sp>
        <p:nvSpPr>
          <p:cNvPr id="4" name="Rectangle 3"/>
          <p:cNvSpPr/>
          <p:nvPr/>
        </p:nvSpPr>
        <p:spPr>
          <a:xfrm>
            <a:off x="1155012" y="1473201"/>
            <a:ext cx="6957142" cy="1121809"/>
          </a:xfrm>
          <a:prstGeom prst="rect">
            <a:avLst/>
          </a:prstGeom>
          <a:noFill/>
        </p:spPr>
        <p:txBody>
          <a:bodyPr wrap="square" lIns="144000" tIns="144000" rIns="144000" bIns="144000">
            <a:spAutoFit/>
          </a:bodyPr>
          <a:lstStyle/>
          <a:p>
            <a:r>
              <a:rPr lang="en-GB" dirty="0"/>
              <a:t>The desert tortoise can be found in California, Mexico, Nevada and Utah. They are protected from the sun by their scaly head and a hard, domed shell.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3240" y="3349163"/>
            <a:ext cx="3034146" cy="1683128"/>
          </a:xfrm>
          <a:prstGeom prst="rect">
            <a:avLst/>
          </a:prstGeom>
        </p:spPr>
      </p:pic>
      <p:grpSp>
        <p:nvGrpSpPr>
          <p:cNvPr id="7" name="Group 6"/>
          <p:cNvGrpSpPr/>
          <p:nvPr/>
        </p:nvGrpSpPr>
        <p:grpSpPr>
          <a:xfrm>
            <a:off x="7256493" y="5807076"/>
            <a:ext cx="1429173" cy="501649"/>
            <a:chOff x="5599179" y="549275"/>
            <a:chExt cx="615088" cy="215900"/>
          </a:xfrm>
          <a:solidFill>
            <a:srgbClr val="F1884C"/>
          </a:solidFill>
        </p:grpSpPr>
        <p:sp>
          <p:nvSpPr>
            <p:cNvPr id="9" name="Oval 8"/>
            <p:cNvSpPr/>
            <p:nvPr/>
          </p:nvSpPr>
          <p:spPr>
            <a:xfrm>
              <a:off x="5599179" y="549275"/>
              <a:ext cx="215900" cy="215900"/>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715000" y="549275"/>
              <a:ext cx="499267" cy="215900"/>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p:cNvPicPr>
            <a:picLocks noChangeAspect="1"/>
          </p:cNvPicPr>
          <p:nvPr/>
        </p:nvPicPr>
        <p:blipFill rotWithShape="1">
          <a:blip r:embed="rId3"/>
          <a:srcRect r="52210"/>
          <a:stretch/>
        </p:blipFill>
        <p:spPr>
          <a:xfrm>
            <a:off x="7311264" y="5838402"/>
            <a:ext cx="446876" cy="428057"/>
          </a:xfrm>
          <a:prstGeom prst="rect">
            <a:avLst/>
          </a:prstGeom>
        </p:spPr>
      </p:pic>
      <p:sp>
        <p:nvSpPr>
          <p:cNvPr id="12" name="Rectangle 11"/>
          <p:cNvSpPr/>
          <p:nvPr/>
        </p:nvSpPr>
        <p:spPr>
          <a:xfrm>
            <a:off x="7834809" y="5838402"/>
            <a:ext cx="850853" cy="422405"/>
          </a:xfrm>
          <a:prstGeom prst="rect">
            <a:avLst/>
          </a:prstGeom>
        </p:spPr>
        <p:txBody>
          <a:bodyPr wrap="square" lIns="0" tIns="72000" rIns="0" bIns="72000">
            <a:spAutoFit/>
          </a:bodyPr>
          <a:lstStyle/>
          <a:p>
            <a:r>
              <a:rPr lang="en-GB" b="1" dirty="0">
                <a:solidFill>
                  <a:schemeClr val="bg1"/>
                </a:solidFill>
              </a:rPr>
              <a:t>Back</a:t>
            </a:r>
          </a:p>
        </p:txBody>
      </p:sp>
      <p:sp>
        <p:nvSpPr>
          <p:cNvPr id="13" name="Rectangle 12">
            <a:hlinkClick r:id="rId4" action="ppaction://hlinksldjump"/>
          </p:cNvPr>
          <p:cNvSpPr/>
          <p:nvPr/>
        </p:nvSpPr>
        <p:spPr>
          <a:xfrm>
            <a:off x="7256493" y="5812714"/>
            <a:ext cx="1429169" cy="50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9506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1458</TotalTime>
  <Words>797</Words>
  <Application>Microsoft Office PowerPoint</Application>
  <PresentationFormat>On-screen Show (4:3)</PresentationFormat>
  <Paragraphs>90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Twinkl SemiBold</vt:lpstr>
      <vt:lpstr>Twinkl</vt:lpstr>
      <vt:lpstr>Arial</vt:lpstr>
      <vt:lpstr>Office Theme</vt:lpstr>
      <vt:lpstr>PowerPoint Presentation</vt:lpstr>
      <vt:lpstr>Different Desert Animal Habitats</vt:lpstr>
      <vt:lpstr>Hot Desert Animal Habitats</vt:lpstr>
      <vt:lpstr>Lizard</vt:lpstr>
      <vt:lpstr>Tarantula</vt:lpstr>
      <vt:lpstr>Scorpion</vt:lpstr>
      <vt:lpstr>Camel</vt:lpstr>
      <vt:lpstr>Vulture</vt:lpstr>
      <vt:lpstr>Tortoise </vt:lpstr>
      <vt:lpstr>Cold Desert Animal Habitats</vt:lpstr>
      <vt:lpstr>Arctic Hare</vt:lpstr>
      <vt:lpstr>Arctic Fox</vt:lpstr>
      <vt:lpstr>Snow Leopards</vt:lpstr>
      <vt:lpstr>Llama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Gemma O'Reilly</cp:lastModifiedBy>
  <cp:revision>148</cp:revision>
  <dcterms:created xsi:type="dcterms:W3CDTF">2014-10-01T16:09:27Z</dcterms:created>
  <dcterms:modified xsi:type="dcterms:W3CDTF">2020-03-18T14:35:26Z</dcterms:modified>
</cp:coreProperties>
</file>