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handoutMasterIdLst>
    <p:handoutMasterId r:id="rId21"/>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3" r:id="rId18"/>
    <p:sldId id="267" r:id="rId19"/>
  </p:sldIdLst>
  <p:sldSz cx="9144000" cy="6858000" type="screen4x3"/>
  <p:notesSz cx="6858000" cy="9144000"/>
  <p:embeddedFontLst>
    <p:embeddedFont>
      <p:font typeface="Calibri" panose="020F0502020204030204" pitchFamily="34" charset="0"/>
      <p:regular r:id="rId22"/>
      <p:bold r:id="rId23"/>
      <p:italic r:id="rId24"/>
      <p:boldItalic r:id="rId25"/>
    </p:embeddedFont>
    <p:embeddedFont>
      <p:font typeface="Tuffy-TTF" panose="020B0603060100000000" charset="0"/>
      <p:regular r:id="rId26"/>
      <p:bold r:id="rId27"/>
      <p:italic r:id="rId28"/>
      <p:boldItalic r:id="rId29"/>
    </p:embeddedFont>
    <p:embeddedFont>
      <p:font typeface="Twinkl" panose="020B060402020202020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4549"/>
    <a:srgbClr val="4DB1E3"/>
    <a:srgbClr val="6D6D69"/>
    <a:srgbClr val="4EB1E5"/>
    <a:srgbClr val="EA4146"/>
    <a:srgbClr val="BC0105"/>
    <a:srgbClr val="FFEDAA"/>
    <a:srgbClr val="ED6C76"/>
    <a:srgbClr val="003F7D"/>
    <a:srgbClr val="F9B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087" autoAdjust="0"/>
  </p:normalViewPr>
  <p:slideViewPr>
    <p:cSldViewPr snapToGrid="0" showGuides="1">
      <p:cViewPr varScale="1">
        <p:scale>
          <a:sx n="81" d="100"/>
          <a:sy n="81" d="100"/>
        </p:scale>
        <p:origin x="1526"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18/03/2020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3</a:t>
            </a:fld>
            <a:endParaRPr lang="en-GB"/>
          </a:p>
        </p:txBody>
      </p:sp>
    </p:spTree>
    <p:extLst>
      <p:ext uri="{BB962C8B-B14F-4D97-AF65-F5344CB8AC3E}">
        <p14:creationId xmlns:p14="http://schemas.microsoft.com/office/powerpoint/2010/main" val="2120461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Esperanza_Station_anta0060.jpg" TargetMode="External"/><Relationship Id="rId7" Type="http://schemas.openxmlformats.org/officeDocument/2006/relationships/hyperlink" Target="https://commons.wikimedia.org/wiki/File:Iceberg_B-15A_weather_instrument.jpg" TargetMode="External"/><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hyperlink" Target="https://www.flickr.com/photos/tipsfortravellers/47337235161"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hyperlink" Target="https://commons.wikimedia.org/wiki/File:Iceberg_B-15A_weather_instrument.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s://so.m.wikipedia.org/wiki/File:Lynx_Canadensis.jpg" TargetMode="External"/><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hyperlink" Target="https://commons.wikimedia.org/wiki/File:Snowy_Owl_(240866707).jpeg" TargetMode="Externa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flickr.com/photos/cmichel67/11278910216" TargetMode="External"/><Relationship Id="rId1" Type="http://schemas.openxmlformats.org/officeDocument/2006/relationships/slideLayout" Target="../slideLayouts/slideLayout3.xml"/><Relationship Id="rId6" Type="http://schemas.openxmlformats.org/officeDocument/2006/relationships/hyperlink" Target="https://en.m.wikipedia.org/wiki/File:Killerwhales_jumping.jpg" TargetMode="Externa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hyperlink" Target="https://commons.wikimedia.org/wiki/File:DuskyDolphin.jpg" TargetMode="External"/><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hyperlink" Target="https://www.flickr.com/photos/blachswan/35294228751" TargetMode="External"/><Relationship Id="rId1" Type="http://schemas.openxmlformats.org/officeDocument/2006/relationships/slideLayout" Target="../slideLayouts/slideLayout3.xml"/><Relationship Id="rId6" Type="http://schemas.openxmlformats.org/officeDocument/2006/relationships/hyperlink" Target="https://commons.wikimedia.org/wiki/File:Krill_on_finger.jpg"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nasa_ice/8657025051/sizes/l/" TargetMode="External"/><Relationship Id="rId7" Type="http://schemas.openxmlformats.org/officeDocument/2006/relationships/image" Target="../media/image18.jpeg"/><Relationship Id="rId2" Type="http://schemas.openxmlformats.org/officeDocument/2006/relationships/hyperlink" Target="https://www.flickr.com/photos/usfwshq/" TargetMode="Externa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usfwshq/" TargetMode="External"/><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hyperlink" Target="https://www.flickr.com/photos/greenlandtravel/1496810759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32660" y="2683707"/>
            <a:ext cx="8018216" cy="2649939"/>
          </a:xfrm>
          <a:prstGeom prst="roundRect">
            <a:avLst>
              <a:gd name="adj" fmla="val 6535"/>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Humans in Antarctica</a:t>
            </a:r>
          </a:p>
        </p:txBody>
      </p:sp>
      <p:sp>
        <p:nvSpPr>
          <p:cNvPr id="3" name="Rectangle 2"/>
          <p:cNvSpPr/>
          <p:nvPr/>
        </p:nvSpPr>
        <p:spPr>
          <a:xfrm>
            <a:off x="718687" y="1359089"/>
            <a:ext cx="7697096" cy="1200329"/>
          </a:xfrm>
          <a:prstGeom prst="rect">
            <a:avLst/>
          </a:prstGeom>
        </p:spPr>
        <p:txBody>
          <a:bodyPr wrap="square">
            <a:spAutoFit/>
          </a:bodyPr>
          <a:lstStyle/>
          <a:p>
            <a:r>
              <a:rPr lang="en-GB" dirty="0"/>
              <a:t>No people permanently live in Antarctica because it is too cold for them to live there for a long time. Scientists take turns living there for short periods of time to study the ice and the animals. Tourists also sometimes visit in the summer. There are no towns or cities in Antarctica.</a:t>
            </a:r>
          </a:p>
        </p:txBody>
      </p:sp>
      <p:sp>
        <p:nvSpPr>
          <p:cNvPr id="4" name="Rounded Rectangle 3"/>
          <p:cNvSpPr/>
          <p:nvPr/>
        </p:nvSpPr>
        <p:spPr>
          <a:xfrm>
            <a:off x="650453" y="5770700"/>
            <a:ext cx="7900423" cy="547779"/>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What do you think it would be like to live in Antarctica?</a:t>
            </a:r>
          </a:p>
        </p:txBody>
      </p:sp>
      <p:grpSp>
        <p:nvGrpSpPr>
          <p:cNvPr id="14" name="Group 13"/>
          <p:cNvGrpSpPr/>
          <p:nvPr/>
        </p:nvGrpSpPr>
        <p:grpSpPr>
          <a:xfrm>
            <a:off x="650453" y="2708719"/>
            <a:ext cx="2507486" cy="2595265"/>
            <a:chOff x="650453" y="2708719"/>
            <a:chExt cx="2507486" cy="2595265"/>
          </a:xfrm>
        </p:grpSpPr>
        <p:pic>
          <p:nvPicPr>
            <p:cNvPr id="5" name="Picture 2">
              <a:extLst>
                <a:ext uri="{FF2B5EF4-FFF2-40B4-BE49-F238E27FC236}">
                  <a16:creationId xmlns:a16="http://schemas.microsoft.com/office/drawing/2014/main" id="{BFF4627F-EA74-42EF-9250-908525A114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050" y="3273112"/>
              <a:ext cx="2405785" cy="1730912"/>
            </a:xfrm>
            <a:prstGeom prst="roundRect">
              <a:avLst>
                <a:gd name="adj" fmla="val 6534"/>
              </a:avLst>
            </a:prstGeom>
            <a:noFill/>
            <a:ln w="28575">
              <a:solidFill>
                <a:srgbClr val="4DB1E3"/>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650453" y="2708719"/>
              <a:ext cx="2405786" cy="492443"/>
            </a:xfrm>
            <a:prstGeom prst="rect">
              <a:avLst/>
            </a:prstGeom>
          </p:spPr>
          <p:txBody>
            <a:bodyPr wrap="square" lIns="0" tIns="0" rIns="0" bIns="0">
              <a:spAutoFit/>
            </a:bodyPr>
            <a:lstStyle/>
            <a:p>
              <a:pPr algn="ctr"/>
              <a:r>
                <a:rPr lang="en-GB" sz="1600" dirty="0"/>
                <a:t>research stations for scientists to work in</a:t>
              </a:r>
            </a:p>
          </p:txBody>
        </p:sp>
        <p:sp>
          <p:nvSpPr>
            <p:cNvPr id="11" name="TextBox 21"/>
            <p:cNvSpPr txBox="1">
              <a:spLocks noChangeArrowheads="1"/>
            </p:cNvSpPr>
            <p:nvPr/>
          </p:nvSpPr>
          <p:spPr bwMode="auto">
            <a:xfrm>
              <a:off x="726050" y="4945605"/>
              <a:ext cx="2431889"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Esperanza Station anta0060</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NOAA Photo Library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grpSp>
      <p:grpSp>
        <p:nvGrpSpPr>
          <p:cNvPr id="19" name="Group 18"/>
          <p:cNvGrpSpPr/>
          <p:nvPr/>
        </p:nvGrpSpPr>
        <p:grpSpPr>
          <a:xfrm>
            <a:off x="3242730" y="2818146"/>
            <a:ext cx="2519710" cy="2524378"/>
            <a:chOff x="3242730" y="2818146"/>
            <a:chExt cx="2519710" cy="2524378"/>
          </a:xfrm>
        </p:grpSpPr>
        <p:pic>
          <p:nvPicPr>
            <p:cNvPr id="6" name="Picture 5">
              <a:extLst>
                <a:ext uri="{FF2B5EF4-FFF2-40B4-BE49-F238E27FC236}">
                  <a16:creationId xmlns:a16="http://schemas.microsoft.com/office/drawing/2014/main" id="{C3C0C784-AA53-4257-87D0-69A394665845}"/>
                </a:ext>
              </a:extLst>
            </p:cNvPr>
            <p:cNvPicPr>
              <a:picLocks noChangeAspect="1"/>
            </p:cNvPicPr>
            <p:nvPr/>
          </p:nvPicPr>
          <p:blipFill rotWithShape="1">
            <a:blip r:embed="rId4"/>
            <a:srcRect l="4943" r="3321"/>
            <a:stretch/>
          </p:blipFill>
          <p:spPr>
            <a:xfrm>
              <a:off x="3291260" y="3259748"/>
              <a:ext cx="2431889" cy="1744276"/>
            </a:xfrm>
            <a:prstGeom prst="roundRect">
              <a:avLst>
                <a:gd name="adj" fmla="val 5568"/>
              </a:avLst>
            </a:prstGeom>
            <a:ln w="28575">
              <a:solidFill>
                <a:srgbClr val="4DB1E3"/>
              </a:solidFill>
            </a:ln>
          </p:spPr>
        </p:pic>
        <p:sp>
          <p:nvSpPr>
            <p:cNvPr id="8" name="Rectangle 7"/>
            <p:cNvSpPr/>
            <p:nvPr/>
          </p:nvSpPr>
          <p:spPr>
            <a:xfrm>
              <a:off x="3356654" y="2818146"/>
              <a:ext cx="2405786" cy="246221"/>
            </a:xfrm>
            <a:prstGeom prst="rect">
              <a:avLst/>
            </a:prstGeom>
          </p:spPr>
          <p:txBody>
            <a:bodyPr wrap="square" lIns="0" tIns="0" rIns="0" bIns="0">
              <a:spAutoFit/>
            </a:bodyPr>
            <a:lstStyle/>
            <a:p>
              <a:pPr algn="ctr"/>
              <a:r>
                <a:rPr lang="en-GB" sz="1600" dirty="0"/>
                <a:t>an Antarctic cruise ship</a:t>
              </a:r>
            </a:p>
          </p:txBody>
        </p:sp>
        <p:sp>
          <p:nvSpPr>
            <p:cNvPr id="12" name="TextBox 21"/>
            <p:cNvSpPr txBox="1">
              <a:spLocks noChangeArrowheads="1"/>
            </p:cNvSpPr>
            <p:nvPr/>
          </p:nvSpPr>
          <p:spPr bwMode="auto">
            <a:xfrm>
              <a:off x="3242730" y="4984145"/>
              <a:ext cx="2512542"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Whalers Bay Deception Island Antarctica Fur Seal Silversea Silver Cloud 3 </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Gary </a:t>
              </a:r>
              <a:r>
                <a:rPr lang="en-GB" altLang="en-US" sz="500" b="1" dirty="0" err="1">
                  <a:latin typeface="Tuffy-TTF" panose="020B0603060100000000" pitchFamily="34" charset="0"/>
                  <a:ea typeface="Tuffy" panose="020B0603060100000000" pitchFamily="34" charset="0"/>
                  <a:cs typeface="Arial" panose="020B0604020202020204" pitchFamily="34" charset="0"/>
                </a:rPr>
                <a:t>Bembridge</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grpSp>
      <p:grpSp>
        <p:nvGrpSpPr>
          <p:cNvPr id="18" name="Group 17"/>
          <p:cNvGrpSpPr/>
          <p:nvPr/>
        </p:nvGrpSpPr>
        <p:grpSpPr>
          <a:xfrm>
            <a:off x="5793232" y="2815514"/>
            <a:ext cx="2554317" cy="2514089"/>
            <a:chOff x="5793232" y="2815514"/>
            <a:chExt cx="2554317" cy="2514089"/>
          </a:xfrm>
        </p:grpSpPr>
        <p:pic>
          <p:nvPicPr>
            <p:cNvPr id="7" name="Picture 4">
              <a:extLst>
                <a:ext uri="{FF2B5EF4-FFF2-40B4-BE49-F238E27FC236}">
                  <a16:creationId xmlns:a16="http://schemas.microsoft.com/office/drawing/2014/main" id="{C658B227-0187-4998-8F9A-FB3987B2511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26" r="8054"/>
            <a:stretch/>
          </p:blipFill>
          <p:spPr bwMode="auto">
            <a:xfrm>
              <a:off x="5915660" y="3273112"/>
              <a:ext cx="2431889" cy="1744276"/>
            </a:xfrm>
            <a:prstGeom prst="roundRect">
              <a:avLst>
                <a:gd name="adj" fmla="val 3638"/>
              </a:avLst>
            </a:prstGeom>
            <a:noFill/>
            <a:ln w="28575">
              <a:solidFill>
                <a:srgbClr val="4DB1E3"/>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5899117" y="2815514"/>
              <a:ext cx="2405786" cy="246221"/>
            </a:xfrm>
            <a:prstGeom prst="rect">
              <a:avLst/>
            </a:prstGeom>
          </p:spPr>
          <p:txBody>
            <a:bodyPr wrap="square" lIns="0" tIns="0" rIns="0" bIns="0">
              <a:spAutoFit/>
            </a:bodyPr>
            <a:lstStyle/>
            <a:p>
              <a:pPr algn="ctr"/>
              <a:r>
                <a:rPr lang="en-GB" sz="1600" dirty="0"/>
                <a:t>a weather experiment</a:t>
              </a:r>
            </a:p>
          </p:txBody>
        </p:sp>
        <p:sp>
          <p:nvSpPr>
            <p:cNvPr id="13" name="TextBox 21"/>
            <p:cNvSpPr txBox="1">
              <a:spLocks noChangeArrowheads="1"/>
            </p:cNvSpPr>
            <p:nvPr/>
          </p:nvSpPr>
          <p:spPr bwMode="auto">
            <a:xfrm>
              <a:off x="5793232" y="4971224"/>
              <a:ext cx="2554317"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Iceberg B-15A weather instrument</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NSF/Josh Landis, employee 1999-2001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7"/>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grpSp>
    </p:spTree>
    <p:extLst>
      <p:ext uri="{BB962C8B-B14F-4D97-AF65-F5344CB8AC3E}">
        <p14:creationId xmlns:p14="http://schemas.microsoft.com/office/powerpoint/2010/main" val="42390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Polar Adaptations</a:t>
            </a:r>
          </a:p>
        </p:txBody>
      </p:sp>
      <p:sp>
        <p:nvSpPr>
          <p:cNvPr id="3" name="Rectangle 2"/>
          <p:cNvSpPr/>
          <p:nvPr/>
        </p:nvSpPr>
        <p:spPr>
          <a:xfrm>
            <a:off x="909376" y="1422961"/>
            <a:ext cx="7265346" cy="923330"/>
          </a:xfrm>
          <a:prstGeom prst="rect">
            <a:avLst/>
          </a:prstGeom>
        </p:spPr>
        <p:txBody>
          <a:bodyPr wrap="square">
            <a:spAutoFit/>
          </a:bodyPr>
          <a:lstStyle/>
          <a:p>
            <a:r>
              <a:rPr lang="en-GB" dirty="0"/>
              <a:t>There are lots of different animals that live in the polar regions. They all have special adaptations (skills or features they have developed) which allow them to live in such cold temperatures. </a:t>
            </a:r>
          </a:p>
        </p:txBody>
      </p:sp>
      <p:sp>
        <p:nvSpPr>
          <p:cNvPr id="4" name="Rectangle 3"/>
          <p:cNvSpPr/>
          <p:nvPr/>
        </p:nvSpPr>
        <p:spPr>
          <a:xfrm>
            <a:off x="909376" y="2568170"/>
            <a:ext cx="4572000" cy="1477328"/>
          </a:xfrm>
          <a:prstGeom prst="rect">
            <a:avLst/>
          </a:prstGeom>
        </p:spPr>
        <p:txBody>
          <a:bodyPr>
            <a:spAutoFit/>
          </a:bodyPr>
          <a:lstStyle/>
          <a:p>
            <a:r>
              <a:rPr lang="en-GB" dirty="0"/>
              <a:t>Many of these animals, such as seals and penguins, have a special layer of fat under their skin, called blubber. This helps to insulate their bodies and keep the heat in. They may also have thicker layers of fur. </a:t>
            </a:r>
          </a:p>
        </p:txBody>
      </p:sp>
      <p:sp>
        <p:nvSpPr>
          <p:cNvPr id="5" name="Rectangle 4"/>
          <p:cNvSpPr/>
          <p:nvPr/>
        </p:nvSpPr>
        <p:spPr>
          <a:xfrm>
            <a:off x="909376" y="4283730"/>
            <a:ext cx="4572000" cy="1477328"/>
          </a:xfrm>
          <a:prstGeom prst="rect">
            <a:avLst/>
          </a:prstGeom>
        </p:spPr>
        <p:txBody>
          <a:bodyPr>
            <a:spAutoFit/>
          </a:bodyPr>
          <a:lstStyle/>
          <a:p>
            <a:r>
              <a:rPr lang="en-GB" dirty="0"/>
              <a:t>Some of them have special adaptations on their feet, such as fur or sharp claws, to help them grip the slippery ice. They may also have wide or webbed feet to keep them from sinking in the snow.</a:t>
            </a:r>
          </a:p>
        </p:txBody>
      </p:sp>
      <p:grpSp>
        <p:nvGrpSpPr>
          <p:cNvPr id="11" name="Group 10"/>
          <p:cNvGrpSpPr/>
          <p:nvPr/>
        </p:nvGrpSpPr>
        <p:grpSpPr>
          <a:xfrm>
            <a:off x="5940129" y="2417267"/>
            <a:ext cx="2405786" cy="1615117"/>
            <a:chOff x="5940129" y="2417267"/>
            <a:chExt cx="2405786" cy="1615117"/>
          </a:xfrm>
        </p:grpSpPr>
        <p:pic>
          <p:nvPicPr>
            <p:cNvPr id="6" name="Picture 2" descr="deer fur animal free pho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322" y="2665381"/>
              <a:ext cx="2063400" cy="1367003"/>
            </a:xfrm>
            <a:prstGeom prst="roundRect">
              <a:avLst>
                <a:gd name="adj" fmla="val 4447"/>
              </a:avLst>
            </a:prstGeom>
            <a:noFill/>
            <a:ln w="28575">
              <a:solidFill>
                <a:srgbClr val="4DB1E3"/>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940129" y="2417267"/>
              <a:ext cx="2405786" cy="215444"/>
            </a:xfrm>
            <a:prstGeom prst="rect">
              <a:avLst/>
            </a:prstGeom>
          </p:spPr>
          <p:txBody>
            <a:bodyPr wrap="square" lIns="0" tIns="0" rIns="0" bIns="0">
              <a:spAutoFit/>
            </a:bodyPr>
            <a:lstStyle/>
            <a:p>
              <a:pPr algn="ctr"/>
              <a:r>
                <a:rPr lang="en-GB" sz="1400" dirty="0"/>
                <a:t>a reindeer’s thick coat</a:t>
              </a:r>
            </a:p>
          </p:txBody>
        </p:sp>
      </p:grpSp>
      <p:grpSp>
        <p:nvGrpSpPr>
          <p:cNvPr id="12" name="Group 11"/>
          <p:cNvGrpSpPr/>
          <p:nvPr/>
        </p:nvGrpSpPr>
        <p:grpSpPr>
          <a:xfrm>
            <a:off x="5833373" y="4106501"/>
            <a:ext cx="2512542" cy="2132624"/>
            <a:chOff x="5833373" y="4281162"/>
            <a:chExt cx="2512542" cy="2132624"/>
          </a:xfrm>
        </p:grpSpPr>
        <p:pic>
          <p:nvPicPr>
            <p:cNvPr id="8" name="Picture 7"/>
            <p:cNvPicPr>
              <a:picLocks noChangeAspect="1"/>
            </p:cNvPicPr>
            <p:nvPr/>
          </p:nvPicPr>
          <p:blipFill>
            <a:blip r:embed="rId3"/>
            <a:stretch>
              <a:fillRect/>
            </a:stretch>
          </p:blipFill>
          <p:spPr>
            <a:xfrm>
              <a:off x="6111322" y="4751914"/>
              <a:ext cx="2076549" cy="1383697"/>
            </a:xfrm>
            <a:prstGeom prst="roundRect">
              <a:avLst>
                <a:gd name="adj" fmla="val 3959"/>
              </a:avLst>
            </a:prstGeom>
            <a:ln w="28575">
              <a:solidFill>
                <a:srgbClr val="4DB1E3"/>
              </a:solidFill>
            </a:ln>
          </p:spPr>
        </p:pic>
        <p:sp>
          <p:nvSpPr>
            <p:cNvPr id="9" name="Rectangle 8"/>
            <p:cNvSpPr/>
            <p:nvPr/>
          </p:nvSpPr>
          <p:spPr>
            <a:xfrm>
              <a:off x="6082744" y="4281162"/>
              <a:ext cx="2105127" cy="430887"/>
            </a:xfrm>
            <a:prstGeom prst="rect">
              <a:avLst/>
            </a:prstGeom>
          </p:spPr>
          <p:txBody>
            <a:bodyPr wrap="square" lIns="0" tIns="0" rIns="0" bIns="0">
              <a:spAutoFit/>
            </a:bodyPr>
            <a:lstStyle/>
            <a:p>
              <a:pPr algn="ctr"/>
              <a:r>
                <a:rPr lang="en-GB" sz="1400" dirty="0"/>
                <a:t>a penguin’s sharp claws and webbed feet</a:t>
              </a:r>
            </a:p>
          </p:txBody>
        </p:sp>
        <p:sp>
          <p:nvSpPr>
            <p:cNvPr id="10" name="TextBox 21"/>
            <p:cNvSpPr txBox="1">
              <a:spLocks noChangeArrowheads="1"/>
            </p:cNvSpPr>
            <p:nvPr/>
          </p:nvSpPr>
          <p:spPr bwMode="auto">
            <a:xfrm>
              <a:off x="5833373" y="6055407"/>
              <a:ext cx="2512542"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Penguin Feet</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Jon Rawlinson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grpSp>
    </p:spTree>
    <p:extLst>
      <p:ext uri="{BB962C8B-B14F-4D97-AF65-F5344CB8AC3E}">
        <p14:creationId xmlns:p14="http://schemas.microsoft.com/office/powerpoint/2010/main" val="415410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Arctic Animals</a:t>
            </a:r>
          </a:p>
        </p:txBody>
      </p:sp>
      <p:sp>
        <p:nvSpPr>
          <p:cNvPr id="3" name="Rectangle 2"/>
          <p:cNvSpPr/>
          <p:nvPr/>
        </p:nvSpPr>
        <p:spPr>
          <a:xfrm>
            <a:off x="774071" y="1192860"/>
            <a:ext cx="7609438" cy="584775"/>
          </a:xfrm>
          <a:prstGeom prst="rect">
            <a:avLst/>
          </a:prstGeom>
        </p:spPr>
        <p:txBody>
          <a:bodyPr wrap="square">
            <a:spAutoFit/>
          </a:bodyPr>
          <a:lstStyle/>
          <a:p>
            <a:r>
              <a:rPr lang="en-GB" sz="1600" dirty="0"/>
              <a:t>The Arctic covers area of Europe, North America and Asia. Because of this, there are lots of different types of animals here.</a:t>
            </a:r>
          </a:p>
        </p:txBody>
      </p:sp>
      <p:grpSp>
        <p:nvGrpSpPr>
          <p:cNvPr id="19" name="Group 18"/>
          <p:cNvGrpSpPr/>
          <p:nvPr/>
        </p:nvGrpSpPr>
        <p:grpSpPr>
          <a:xfrm>
            <a:off x="774071" y="1902561"/>
            <a:ext cx="2572774" cy="4404006"/>
            <a:chOff x="774071" y="1902561"/>
            <a:chExt cx="2572774" cy="4404006"/>
          </a:xfrm>
        </p:grpSpPr>
        <p:sp>
          <p:nvSpPr>
            <p:cNvPr id="16" name="Rounded Rectangle 15"/>
            <p:cNvSpPr/>
            <p:nvPr/>
          </p:nvSpPr>
          <p:spPr>
            <a:xfrm>
              <a:off x="774071" y="1902561"/>
              <a:ext cx="2572774" cy="44040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74071" y="1902563"/>
              <a:ext cx="2572774" cy="2554545"/>
            </a:xfrm>
            <a:prstGeom prst="rect">
              <a:avLst/>
            </a:prstGeom>
          </p:spPr>
          <p:txBody>
            <a:bodyPr wrap="square">
              <a:spAutoFit/>
            </a:bodyPr>
            <a:lstStyle/>
            <a:p>
              <a:r>
                <a:rPr lang="en-GB" sz="1600" b="1" dirty="0"/>
                <a:t>Arctic foxes</a:t>
              </a:r>
              <a:r>
                <a:rPr lang="en-GB" sz="1600" dirty="0"/>
                <a:t> have short ears and noses to limit how much of their body is exposed to the cold. They live in burrows underground to keep them warm. Their fur turns white in winter so they are camouflaged against the snow.</a:t>
              </a:r>
            </a:p>
          </p:txBody>
        </p:sp>
        <p:pic>
          <p:nvPicPr>
            <p:cNvPr id="7" name="Picture 2" descr="Norway, Fox, Arctic, Animal, Wildlife, Snow, Beautiful">
              <a:extLst>
                <a:ext uri="{FF2B5EF4-FFF2-40B4-BE49-F238E27FC236}">
                  <a16:creationId xmlns:a16="http://schemas.microsoft.com/office/drawing/2014/main" id="{2C24F3C7-D092-4D85-A740-E5ACAA5AEC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526" y="4601911"/>
              <a:ext cx="2341863" cy="1615701"/>
            </a:xfrm>
            <a:prstGeom prst="roundRect">
              <a:avLst>
                <a:gd name="adj" fmla="val 6855"/>
              </a:avLst>
            </a:prstGeom>
            <a:noFill/>
            <a:ln w="28575">
              <a:solidFill>
                <a:srgbClr val="4DB1E3"/>
              </a:solidFill>
            </a:ln>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3407038" y="1902561"/>
            <a:ext cx="2487561" cy="4404006"/>
            <a:chOff x="3407038" y="1902561"/>
            <a:chExt cx="2487561" cy="4404006"/>
          </a:xfrm>
        </p:grpSpPr>
        <p:sp>
          <p:nvSpPr>
            <p:cNvPr id="17" name="Rounded Rectangle 16"/>
            <p:cNvSpPr/>
            <p:nvPr/>
          </p:nvSpPr>
          <p:spPr>
            <a:xfrm>
              <a:off x="3407038" y="1902561"/>
              <a:ext cx="2478508" cy="44040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3470834" y="1912837"/>
              <a:ext cx="2423765" cy="4329375"/>
              <a:chOff x="3429299" y="1912837"/>
              <a:chExt cx="2423765" cy="4329375"/>
            </a:xfrm>
          </p:grpSpPr>
          <p:sp>
            <p:nvSpPr>
              <p:cNvPr id="5" name="Rectangle 4"/>
              <p:cNvSpPr/>
              <p:nvPr/>
            </p:nvSpPr>
            <p:spPr>
              <a:xfrm>
                <a:off x="3462950" y="1912837"/>
                <a:ext cx="2390114" cy="2308324"/>
              </a:xfrm>
              <a:prstGeom prst="rect">
                <a:avLst/>
              </a:prstGeom>
            </p:spPr>
            <p:txBody>
              <a:bodyPr wrap="square">
                <a:spAutoFit/>
              </a:bodyPr>
              <a:lstStyle/>
              <a:p>
                <a:r>
                  <a:rPr lang="en-GB" sz="1600" b="1" dirty="0"/>
                  <a:t>Polar bears </a:t>
                </a:r>
                <a:r>
                  <a:rPr lang="en-GB" sz="1600" dirty="0"/>
                  <a:t>have a thick coat and a layer of blubber to keep them insulated. They even have fur on their paws. This helps to protect them from cold surfaces and also lets them grip the ice.</a:t>
                </a:r>
                <a:endParaRPr lang="en-GB" sz="1600" b="1" dirty="0"/>
              </a:p>
            </p:txBody>
          </p:sp>
          <p:pic>
            <p:nvPicPr>
              <p:cNvPr id="8" name="Picture 4" descr="Polar Bear, Arctic, Ice, Landscape, Predator, Snow">
                <a:extLst>
                  <a:ext uri="{FF2B5EF4-FFF2-40B4-BE49-F238E27FC236}">
                    <a16:creationId xmlns:a16="http://schemas.microsoft.com/office/drawing/2014/main" id="{88B167B3-4022-452E-892E-CC12B79D69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00" t="14172" r="28578" b="22538"/>
              <a:stretch/>
            </p:blipFill>
            <p:spPr bwMode="auto">
              <a:xfrm>
                <a:off x="3429299" y="4600638"/>
                <a:ext cx="2350916" cy="1641574"/>
              </a:xfrm>
              <a:prstGeom prst="roundRect">
                <a:avLst>
                  <a:gd name="adj" fmla="val 8342"/>
                </a:avLst>
              </a:prstGeom>
              <a:noFill/>
              <a:ln w="28575">
                <a:solidFill>
                  <a:srgbClr val="4DB1E3"/>
                </a:solidFill>
              </a:ln>
              <a:extLst>
                <a:ext uri="{909E8E84-426E-40DD-AFC4-6F175D3DCCD1}">
                  <a14:hiddenFill xmlns:a14="http://schemas.microsoft.com/office/drawing/2010/main">
                    <a:solidFill>
                      <a:srgbClr val="FFFFFF"/>
                    </a:solidFill>
                  </a14:hiddenFill>
                </a:ext>
              </a:extLst>
            </p:spPr>
          </p:pic>
        </p:grpSp>
      </p:grpSp>
      <p:grpSp>
        <p:nvGrpSpPr>
          <p:cNvPr id="21" name="Group 20"/>
          <p:cNvGrpSpPr/>
          <p:nvPr/>
        </p:nvGrpSpPr>
        <p:grpSpPr>
          <a:xfrm>
            <a:off x="5945739" y="1902561"/>
            <a:ext cx="2572774" cy="4404006"/>
            <a:chOff x="6031992" y="1902561"/>
            <a:chExt cx="2572774" cy="4404006"/>
          </a:xfrm>
        </p:grpSpPr>
        <p:sp>
          <p:nvSpPr>
            <p:cNvPr id="18" name="Rounded Rectangle 17"/>
            <p:cNvSpPr/>
            <p:nvPr/>
          </p:nvSpPr>
          <p:spPr>
            <a:xfrm>
              <a:off x="6031992" y="1902561"/>
              <a:ext cx="2572774" cy="44040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6142921" y="1902562"/>
              <a:ext cx="2421654" cy="4334928"/>
              <a:chOff x="6007119" y="1902562"/>
              <a:chExt cx="2421654" cy="4334928"/>
            </a:xfrm>
          </p:grpSpPr>
          <p:sp>
            <p:nvSpPr>
              <p:cNvPr id="6" name="Rectangle 5"/>
              <p:cNvSpPr/>
              <p:nvPr/>
            </p:nvSpPr>
            <p:spPr>
              <a:xfrm>
                <a:off x="6025077" y="1902562"/>
                <a:ext cx="2403696" cy="2308324"/>
              </a:xfrm>
              <a:prstGeom prst="rect">
                <a:avLst/>
              </a:prstGeom>
            </p:spPr>
            <p:txBody>
              <a:bodyPr wrap="square">
                <a:spAutoFit/>
              </a:bodyPr>
              <a:lstStyle/>
              <a:p>
                <a:r>
                  <a:rPr lang="en-GB" sz="1600" b="1" dirty="0"/>
                  <a:t>Walruses </a:t>
                </a:r>
                <a:r>
                  <a:rPr lang="en-GB" sz="1600" dirty="0"/>
                  <a:t>have long tusks. They use them for pulling themselves out of the water and to break breathing holes in the ice when they are underwater. They also have a very thick layer of blubber.</a:t>
                </a:r>
                <a:endParaRPr lang="en-GB" sz="1600" b="1" dirty="0"/>
              </a:p>
            </p:txBody>
          </p:sp>
          <p:pic>
            <p:nvPicPr>
              <p:cNvPr id="9" name="Picture 6" descr="Walrus, Odobenidae, Odobenus, Tusks, Large, Blubber">
                <a:extLst>
                  <a:ext uri="{FF2B5EF4-FFF2-40B4-BE49-F238E27FC236}">
                    <a16:creationId xmlns:a16="http://schemas.microsoft.com/office/drawing/2014/main" id="{E56E6006-A4BD-4F0D-A0CB-22DD14D9495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505" r="9424" b="15400"/>
              <a:stretch/>
            </p:blipFill>
            <p:spPr bwMode="auto">
              <a:xfrm>
                <a:off x="6007119" y="4600638"/>
                <a:ext cx="2350916" cy="1636852"/>
              </a:xfrm>
              <a:prstGeom prst="roundRect">
                <a:avLst>
                  <a:gd name="adj" fmla="val 6154"/>
                </a:avLst>
              </a:prstGeom>
              <a:noFill/>
              <a:ln w="28575">
                <a:solidFill>
                  <a:srgbClr val="4DB1E3"/>
                </a:solidFill>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47100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Arctic Animals</a:t>
            </a:r>
          </a:p>
        </p:txBody>
      </p:sp>
      <p:grpSp>
        <p:nvGrpSpPr>
          <p:cNvPr id="30" name="Group 29"/>
          <p:cNvGrpSpPr/>
          <p:nvPr/>
        </p:nvGrpSpPr>
        <p:grpSpPr>
          <a:xfrm>
            <a:off x="515260" y="1473201"/>
            <a:ext cx="1965406" cy="4404006"/>
            <a:chOff x="496370" y="1902561"/>
            <a:chExt cx="1965406" cy="4404006"/>
          </a:xfrm>
        </p:grpSpPr>
        <p:sp>
          <p:nvSpPr>
            <p:cNvPr id="16" name="Rounded Rectangle 15"/>
            <p:cNvSpPr/>
            <p:nvPr/>
          </p:nvSpPr>
          <p:spPr>
            <a:xfrm>
              <a:off x="496370" y="1902561"/>
              <a:ext cx="1952080" cy="44040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568794" y="1926605"/>
              <a:ext cx="1892982" cy="2308324"/>
            </a:xfrm>
            <a:prstGeom prst="rect">
              <a:avLst/>
            </a:prstGeom>
          </p:spPr>
          <p:txBody>
            <a:bodyPr wrap="square">
              <a:spAutoFit/>
            </a:bodyPr>
            <a:lstStyle/>
            <a:p>
              <a:r>
                <a:rPr lang="en-GB" sz="1600" b="1" dirty="0"/>
                <a:t>Harp seals</a:t>
              </a:r>
              <a:r>
                <a:rPr lang="en-GB" sz="1600" dirty="0"/>
                <a:t> spend very little time on land and most of their time in the water. They can stay underwater for up to 15 minutes! They eat mostly fish.</a:t>
              </a:r>
              <a:endParaRPr lang="en-GB" sz="1600" b="1" dirty="0"/>
            </a:p>
          </p:txBody>
        </p:sp>
        <p:pic>
          <p:nvPicPr>
            <p:cNvPr id="24" name="Picture 2" descr="Sello">
              <a:extLst>
                <a:ext uri="{FF2B5EF4-FFF2-40B4-BE49-F238E27FC236}">
                  <a16:creationId xmlns:a16="http://schemas.microsoft.com/office/drawing/2014/main" id="{BEB484FF-9727-4657-BF44-47B2885375A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45" t="10181" r="8529" b="12693"/>
            <a:stretch/>
          </p:blipFill>
          <p:spPr bwMode="auto">
            <a:xfrm>
              <a:off x="613965" y="5019940"/>
              <a:ext cx="1716889" cy="1116085"/>
            </a:xfrm>
            <a:prstGeom prst="roundRect">
              <a:avLst>
                <a:gd name="adj" fmla="val 8001"/>
              </a:avLst>
            </a:prstGeom>
            <a:noFill/>
            <a:ln w="28575">
              <a:solidFill>
                <a:srgbClr val="4DB1E3"/>
              </a:solidFill>
            </a:ln>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4517403" y="1473201"/>
            <a:ext cx="1961133" cy="4404006"/>
            <a:chOff x="4517403" y="1902561"/>
            <a:chExt cx="1961133" cy="4404006"/>
          </a:xfrm>
        </p:grpSpPr>
        <p:sp>
          <p:nvSpPr>
            <p:cNvPr id="20" name="Rounded Rectangle 19"/>
            <p:cNvSpPr/>
            <p:nvPr/>
          </p:nvSpPr>
          <p:spPr>
            <a:xfrm>
              <a:off x="4526456" y="1902561"/>
              <a:ext cx="1952080" cy="44040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517403" y="1911615"/>
              <a:ext cx="1961133" cy="3046988"/>
            </a:xfrm>
            <a:prstGeom prst="rect">
              <a:avLst/>
            </a:prstGeom>
          </p:spPr>
          <p:txBody>
            <a:bodyPr wrap="square">
              <a:spAutoFit/>
            </a:bodyPr>
            <a:lstStyle/>
            <a:p>
              <a:r>
                <a:rPr lang="en-GB" sz="1600" b="1" dirty="0"/>
                <a:t>Reindeer </a:t>
              </a:r>
              <a:r>
                <a:rPr lang="en-GB" sz="1600" dirty="0"/>
                <a:t>have thick coats which keep them insulated. In fact, if a reindeer lies down, the snow underneath it won’t even melt! Their hooves also have fur on the bottom to keep them from slipping.</a:t>
              </a:r>
              <a:endParaRPr lang="en-GB" sz="1600" b="1" dirty="0"/>
            </a:p>
          </p:txBody>
        </p:sp>
        <p:pic>
          <p:nvPicPr>
            <p:cNvPr id="25" name="Picture 4" descr="Reindeer, The Herd, Pasture, The Horn Of Africa, Hoof">
              <a:extLst>
                <a:ext uri="{FF2B5EF4-FFF2-40B4-BE49-F238E27FC236}">
                  <a16:creationId xmlns:a16="http://schemas.microsoft.com/office/drawing/2014/main" id="{76520515-FFFF-4560-9E86-60F04CC36B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171" y="5014051"/>
              <a:ext cx="1685595" cy="1121974"/>
            </a:xfrm>
            <a:prstGeom prst="roundRect">
              <a:avLst>
                <a:gd name="adj" fmla="val 7808"/>
              </a:avLst>
            </a:prstGeom>
            <a:noFill/>
            <a:ln w="28575">
              <a:solidFill>
                <a:srgbClr val="4DB1E3"/>
              </a:solidFill>
            </a:ln>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2252876" y="1473201"/>
            <a:ext cx="2512542" cy="4489277"/>
            <a:chOff x="2252876" y="1902561"/>
            <a:chExt cx="2512542" cy="4489277"/>
          </a:xfrm>
        </p:grpSpPr>
        <p:sp>
          <p:nvSpPr>
            <p:cNvPr id="19" name="Rounded Rectangle 18"/>
            <p:cNvSpPr/>
            <p:nvPr/>
          </p:nvSpPr>
          <p:spPr>
            <a:xfrm>
              <a:off x="2512882" y="1902561"/>
              <a:ext cx="1952080" cy="44040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500891" y="1926606"/>
              <a:ext cx="2016512" cy="2554545"/>
            </a:xfrm>
            <a:prstGeom prst="rect">
              <a:avLst/>
            </a:prstGeom>
          </p:spPr>
          <p:txBody>
            <a:bodyPr wrap="square">
              <a:spAutoFit/>
            </a:bodyPr>
            <a:lstStyle/>
            <a:p>
              <a:r>
                <a:rPr lang="en-GB" sz="1600" b="1" dirty="0"/>
                <a:t>Snowy owls </a:t>
              </a:r>
              <a:r>
                <a:rPr lang="en-GB" sz="1600" dirty="0"/>
                <a:t>have very good eyesight and hearing. This helps them to spot their prey in the snow. They have mostly white feathers which help to camouflage them.</a:t>
              </a:r>
              <a:endParaRPr lang="en-GB" sz="1600" b="1" dirty="0"/>
            </a:p>
          </p:txBody>
        </p:sp>
        <p:pic>
          <p:nvPicPr>
            <p:cNvPr id="26" name="Picture 6">
              <a:extLst>
                <a:ext uri="{FF2B5EF4-FFF2-40B4-BE49-F238E27FC236}">
                  <a16:creationId xmlns:a16="http://schemas.microsoft.com/office/drawing/2014/main" id="{8C29026F-47B1-4C36-9CD4-64815986D1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12"/>
            <a:stretch/>
          </p:blipFill>
          <p:spPr bwMode="auto">
            <a:xfrm>
              <a:off x="2638482" y="5019626"/>
              <a:ext cx="1700880" cy="1116399"/>
            </a:xfrm>
            <a:prstGeom prst="roundRect">
              <a:avLst>
                <a:gd name="adj" fmla="val 7216"/>
              </a:avLst>
            </a:prstGeom>
            <a:noFill/>
            <a:ln w="28575">
              <a:solidFill>
                <a:srgbClr val="4DB1E3"/>
              </a:solidFill>
            </a:ln>
            <a:extLst>
              <a:ext uri="{909E8E84-426E-40DD-AFC4-6F175D3DCCD1}">
                <a14:hiddenFill xmlns:a14="http://schemas.microsoft.com/office/drawing/2010/main">
                  <a:solidFill>
                    <a:srgbClr val="FFFFFF"/>
                  </a:solidFill>
                </a14:hiddenFill>
              </a:ext>
            </a:extLst>
          </p:spPr>
        </p:pic>
        <p:sp>
          <p:nvSpPr>
            <p:cNvPr id="28" name="TextBox 21"/>
            <p:cNvSpPr txBox="1">
              <a:spLocks noChangeArrowheads="1"/>
            </p:cNvSpPr>
            <p:nvPr/>
          </p:nvSpPr>
          <p:spPr bwMode="auto">
            <a:xfrm>
              <a:off x="2252876" y="6033459"/>
              <a:ext cx="2512542"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Snowy Owl</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err="1">
                  <a:latin typeface="Tuffy-TTF" panose="020B0603060100000000" pitchFamily="34" charset="0"/>
                  <a:ea typeface="Tuffy" panose="020B0603060100000000" pitchFamily="34" charset="0"/>
                  <a:cs typeface="Arial" panose="020B0604020202020204" pitchFamily="34" charset="0"/>
                </a:rPr>
                <a:t>Jongsun</a:t>
              </a:r>
              <a:r>
                <a:rPr lang="en-GB" altLang="en-US" sz="500" b="1" dirty="0">
                  <a:latin typeface="Tuffy-TTF" panose="020B0603060100000000" pitchFamily="34" charset="0"/>
                  <a:ea typeface="Tuffy" panose="020B0603060100000000" pitchFamily="34" charset="0"/>
                  <a:cs typeface="Arial" panose="020B0604020202020204" pitchFamily="34" charset="0"/>
                </a:rPr>
                <a:t> Lee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grpSp>
      <p:grpSp>
        <p:nvGrpSpPr>
          <p:cNvPr id="33" name="Group 32"/>
          <p:cNvGrpSpPr/>
          <p:nvPr/>
        </p:nvGrpSpPr>
        <p:grpSpPr>
          <a:xfrm>
            <a:off x="6262737" y="1473201"/>
            <a:ext cx="2512542" cy="4537091"/>
            <a:chOff x="6262737" y="1902561"/>
            <a:chExt cx="2512542" cy="4537091"/>
          </a:xfrm>
        </p:grpSpPr>
        <p:sp>
          <p:nvSpPr>
            <p:cNvPr id="21" name="Rounded Rectangle 20"/>
            <p:cNvSpPr/>
            <p:nvPr/>
          </p:nvSpPr>
          <p:spPr>
            <a:xfrm>
              <a:off x="6542968" y="1902561"/>
              <a:ext cx="1952080" cy="44040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540030" y="1908500"/>
              <a:ext cx="1843479" cy="3046988"/>
            </a:xfrm>
            <a:prstGeom prst="rect">
              <a:avLst/>
            </a:prstGeom>
          </p:spPr>
          <p:txBody>
            <a:bodyPr wrap="square">
              <a:spAutoFit/>
            </a:bodyPr>
            <a:lstStyle/>
            <a:p>
              <a:r>
                <a:rPr lang="en-GB" sz="1600" b="1" dirty="0"/>
                <a:t>Lynxes </a:t>
              </a:r>
              <a:r>
                <a:rPr lang="en-GB" sz="1600" dirty="0"/>
                <a:t>have special paws. As they walk, their toes spread out, which stops them from sinking in deep snow. They have very good eyesight, which makes them excellent predators. </a:t>
              </a:r>
              <a:r>
                <a:rPr lang="en-GB" sz="1600" b="1" dirty="0"/>
                <a:t> </a:t>
              </a:r>
            </a:p>
          </p:txBody>
        </p:sp>
        <p:pic>
          <p:nvPicPr>
            <p:cNvPr id="27" name="Picture 8">
              <a:extLst>
                <a:ext uri="{FF2B5EF4-FFF2-40B4-BE49-F238E27FC236}">
                  <a16:creationId xmlns:a16="http://schemas.microsoft.com/office/drawing/2014/main" id="{F0608915-0252-4B41-8B15-6D8418B6FC6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285"/>
            <a:stretch/>
          </p:blipFill>
          <p:spPr bwMode="auto">
            <a:xfrm>
              <a:off x="6673354" y="5010936"/>
              <a:ext cx="1691308" cy="1120508"/>
            </a:xfrm>
            <a:prstGeom prst="roundRect">
              <a:avLst>
                <a:gd name="adj" fmla="val 8684"/>
              </a:avLst>
            </a:prstGeom>
            <a:noFill/>
            <a:ln w="28575">
              <a:solidFill>
                <a:srgbClr val="4DB1E3"/>
              </a:solidFill>
            </a:ln>
            <a:extLst>
              <a:ext uri="{909E8E84-426E-40DD-AFC4-6F175D3DCCD1}">
                <a14:hiddenFill xmlns:a14="http://schemas.microsoft.com/office/drawing/2010/main">
                  <a:solidFill>
                    <a:srgbClr val="FFFFFF"/>
                  </a:solidFill>
                </a14:hiddenFill>
              </a:ext>
            </a:extLst>
          </p:spPr>
        </p:pic>
        <p:sp>
          <p:nvSpPr>
            <p:cNvPr id="29" name="TextBox 21"/>
            <p:cNvSpPr txBox="1">
              <a:spLocks noChangeArrowheads="1"/>
            </p:cNvSpPr>
            <p:nvPr/>
          </p:nvSpPr>
          <p:spPr bwMode="auto">
            <a:xfrm>
              <a:off x="6262737" y="6081273"/>
              <a:ext cx="2512542"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Lynx Canadensis</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Keith Williams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7"/>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grpSp>
    </p:spTree>
    <p:extLst>
      <p:ext uri="{BB962C8B-B14F-4D97-AF65-F5344CB8AC3E}">
        <p14:creationId xmlns:p14="http://schemas.microsoft.com/office/powerpoint/2010/main" val="424642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Antarctic Animals</a:t>
            </a:r>
          </a:p>
        </p:txBody>
      </p:sp>
      <p:sp>
        <p:nvSpPr>
          <p:cNvPr id="3" name="Rectangle 2"/>
          <p:cNvSpPr/>
          <p:nvPr/>
        </p:nvSpPr>
        <p:spPr>
          <a:xfrm>
            <a:off x="774071" y="1220019"/>
            <a:ext cx="7609438" cy="338554"/>
          </a:xfrm>
          <a:prstGeom prst="rect">
            <a:avLst/>
          </a:prstGeom>
        </p:spPr>
        <p:txBody>
          <a:bodyPr wrap="square">
            <a:spAutoFit/>
          </a:bodyPr>
          <a:lstStyle/>
          <a:p>
            <a:r>
              <a:rPr lang="en-GB" sz="1600" dirty="0"/>
              <a:t>There are lots of different animals that live in Antarctica. </a:t>
            </a:r>
          </a:p>
        </p:txBody>
      </p:sp>
      <p:grpSp>
        <p:nvGrpSpPr>
          <p:cNvPr id="9" name="Group 8"/>
          <p:cNvGrpSpPr/>
          <p:nvPr/>
        </p:nvGrpSpPr>
        <p:grpSpPr>
          <a:xfrm>
            <a:off x="514586" y="1840916"/>
            <a:ext cx="2576537" cy="4477871"/>
            <a:chOff x="161179" y="1902561"/>
            <a:chExt cx="2576537" cy="4477871"/>
          </a:xfrm>
        </p:grpSpPr>
        <p:sp>
          <p:nvSpPr>
            <p:cNvPr id="16" name="Rounded Rectangle 15"/>
            <p:cNvSpPr/>
            <p:nvPr/>
          </p:nvSpPr>
          <p:spPr>
            <a:xfrm>
              <a:off x="161179" y="1902561"/>
              <a:ext cx="2576537" cy="44040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40169" y="1926605"/>
              <a:ext cx="2218556" cy="2308324"/>
            </a:xfrm>
            <a:prstGeom prst="rect">
              <a:avLst/>
            </a:prstGeom>
          </p:spPr>
          <p:txBody>
            <a:bodyPr wrap="square">
              <a:spAutoFit/>
            </a:bodyPr>
            <a:lstStyle/>
            <a:p>
              <a:r>
                <a:rPr lang="en-GB" sz="1600" b="1" dirty="0"/>
                <a:t>Emperor penguins</a:t>
              </a:r>
              <a:r>
                <a:rPr lang="en-GB" sz="1600" dirty="0"/>
                <a:t> are the biggest penguins in the world. They have a special flap of skin above their feet where they keep their egg (and then their chicks) warm and off of the cold ground.</a:t>
              </a:r>
              <a:endParaRPr lang="en-GB" sz="1600" b="1" dirty="0"/>
            </a:p>
          </p:txBody>
        </p:sp>
        <p:sp>
          <p:nvSpPr>
            <p:cNvPr id="28" name="TextBox 21"/>
            <p:cNvSpPr txBox="1">
              <a:spLocks noChangeArrowheads="1"/>
            </p:cNvSpPr>
            <p:nvPr/>
          </p:nvSpPr>
          <p:spPr bwMode="auto">
            <a:xfrm>
              <a:off x="692579" y="6022053"/>
              <a:ext cx="1601231"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Emperor Penguins</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Christopher Michel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2"/>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30" name="Picture 29">
              <a:extLst>
                <a:ext uri="{FF2B5EF4-FFF2-40B4-BE49-F238E27FC236}">
                  <a16:creationId xmlns:a16="http://schemas.microsoft.com/office/drawing/2014/main" id="{9915C080-29DC-4C28-9672-A64C908DBCAF}"/>
                </a:ext>
              </a:extLst>
            </p:cNvPr>
            <p:cNvPicPr>
              <a:picLocks noChangeAspect="1"/>
            </p:cNvPicPr>
            <p:nvPr/>
          </p:nvPicPr>
          <p:blipFill>
            <a:blip r:embed="rId3"/>
            <a:stretch>
              <a:fillRect/>
            </a:stretch>
          </p:blipFill>
          <p:spPr>
            <a:xfrm>
              <a:off x="260743" y="4419683"/>
              <a:ext cx="2371813" cy="1602370"/>
            </a:xfrm>
            <a:prstGeom prst="roundRect">
              <a:avLst>
                <a:gd name="adj" fmla="val 6003"/>
              </a:avLst>
            </a:prstGeom>
            <a:ln w="28575">
              <a:solidFill>
                <a:srgbClr val="4DB1E3"/>
              </a:solidFill>
            </a:ln>
          </p:spPr>
        </p:pic>
      </p:grpSp>
      <p:grpSp>
        <p:nvGrpSpPr>
          <p:cNvPr id="7" name="Group 6"/>
          <p:cNvGrpSpPr/>
          <p:nvPr/>
        </p:nvGrpSpPr>
        <p:grpSpPr>
          <a:xfrm>
            <a:off x="5862583" y="1840916"/>
            <a:ext cx="2713246" cy="4404006"/>
            <a:chOff x="4398245" y="1902561"/>
            <a:chExt cx="2713246" cy="4404006"/>
          </a:xfrm>
        </p:grpSpPr>
        <p:sp>
          <p:nvSpPr>
            <p:cNvPr id="20" name="Rounded Rectangle 19"/>
            <p:cNvSpPr/>
            <p:nvPr/>
          </p:nvSpPr>
          <p:spPr>
            <a:xfrm>
              <a:off x="4398245" y="1902561"/>
              <a:ext cx="2713246" cy="44040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548929" y="1926605"/>
              <a:ext cx="2434843" cy="1569660"/>
            </a:xfrm>
            <a:prstGeom prst="rect">
              <a:avLst/>
            </a:prstGeom>
          </p:spPr>
          <p:txBody>
            <a:bodyPr wrap="square">
              <a:spAutoFit/>
            </a:bodyPr>
            <a:lstStyle/>
            <a:p>
              <a:r>
                <a:rPr lang="en-GB" sz="1600" b="1" dirty="0"/>
                <a:t>Elephant seals </a:t>
              </a:r>
              <a:r>
                <a:rPr lang="en-GB" sz="1600" dirty="0"/>
                <a:t>are the largest of all the seals. They can dive over 4900 metres and can stay underwater for more than two hours. </a:t>
              </a:r>
            </a:p>
          </p:txBody>
        </p:sp>
        <p:pic>
          <p:nvPicPr>
            <p:cNvPr id="32" name="Picture 2" descr="Elephant Seal, Pup, California, Nature, Marine">
              <a:extLst>
                <a:ext uri="{FF2B5EF4-FFF2-40B4-BE49-F238E27FC236}">
                  <a16:creationId xmlns:a16="http://schemas.microsoft.com/office/drawing/2014/main" id="{4AF35C5A-AB36-4A7D-AA8E-6406388B83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8929" y="4419683"/>
              <a:ext cx="2434843" cy="1639303"/>
            </a:xfrm>
            <a:prstGeom prst="roundRect">
              <a:avLst>
                <a:gd name="adj" fmla="val 6087"/>
              </a:avLst>
            </a:prstGeom>
            <a:noFill/>
            <a:ln w="28575">
              <a:solidFill>
                <a:srgbClr val="4DB1E3"/>
              </a:solidFill>
            </a:ln>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3166588" y="1836944"/>
            <a:ext cx="2620529" cy="4481843"/>
            <a:chOff x="2325430" y="1902561"/>
            <a:chExt cx="2620529" cy="4481843"/>
          </a:xfrm>
        </p:grpSpPr>
        <p:sp>
          <p:nvSpPr>
            <p:cNvPr id="19" name="Rounded Rectangle 18"/>
            <p:cNvSpPr/>
            <p:nvPr/>
          </p:nvSpPr>
          <p:spPr>
            <a:xfrm>
              <a:off x="2325430" y="1902561"/>
              <a:ext cx="2620529" cy="44040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436481" y="1930577"/>
              <a:ext cx="2427408" cy="2308324"/>
            </a:xfrm>
            <a:prstGeom prst="rect">
              <a:avLst/>
            </a:prstGeom>
          </p:spPr>
          <p:txBody>
            <a:bodyPr wrap="square">
              <a:spAutoFit/>
            </a:bodyPr>
            <a:lstStyle/>
            <a:p>
              <a:r>
                <a:rPr lang="en-GB" sz="1600" b="1" dirty="0"/>
                <a:t>Orcas</a:t>
              </a:r>
              <a:r>
                <a:rPr lang="en-GB" sz="1600" dirty="0"/>
                <a:t> are one of the fiercest predators in the sea. They eat seals, sea lions, penguins, squid, sea turtles, whales and even sharks. They have a thick layer of blubber to protect them from the cold water.</a:t>
              </a:r>
            </a:p>
          </p:txBody>
        </p:sp>
        <p:pic>
          <p:nvPicPr>
            <p:cNvPr id="31" name="Picture 30">
              <a:extLst>
                <a:ext uri="{FF2B5EF4-FFF2-40B4-BE49-F238E27FC236}">
                  <a16:creationId xmlns:a16="http://schemas.microsoft.com/office/drawing/2014/main" id="{FEC22EB3-B62C-4943-86ED-F3AAB2030032}"/>
                </a:ext>
              </a:extLst>
            </p:cNvPr>
            <p:cNvPicPr/>
            <p:nvPr/>
          </p:nvPicPr>
          <p:blipFill rotWithShape="1">
            <a:blip r:embed="rId5" cstate="print">
              <a:extLst>
                <a:ext uri="{28A0092B-C50C-407E-A947-70E740481C1C}">
                  <a14:useLocalDpi xmlns:a14="http://schemas.microsoft.com/office/drawing/2010/main" val="0"/>
                </a:ext>
              </a:extLst>
            </a:blip>
            <a:srcRect r="15436"/>
            <a:stretch/>
          </p:blipFill>
          <p:spPr bwMode="auto">
            <a:xfrm>
              <a:off x="2466298" y="4423655"/>
              <a:ext cx="2346660" cy="1639303"/>
            </a:xfrm>
            <a:prstGeom prst="roundRect">
              <a:avLst>
                <a:gd name="adj" fmla="val 6765"/>
              </a:avLst>
            </a:prstGeom>
            <a:noFill/>
            <a:ln w="28575">
              <a:solidFill>
                <a:srgbClr val="4DB1E3"/>
              </a:solidFill>
            </a:ln>
            <a:extLst>
              <a:ext uri="{53640926-AAD7-44D8-BBD7-CCE9431645EC}">
                <a14:shadowObscured xmlns:a14="http://schemas.microsoft.com/office/drawing/2010/main"/>
              </a:ext>
            </a:extLst>
          </p:spPr>
        </p:pic>
        <p:sp>
          <p:nvSpPr>
            <p:cNvPr id="33" name="TextBox 21"/>
            <p:cNvSpPr txBox="1">
              <a:spLocks noChangeArrowheads="1"/>
            </p:cNvSpPr>
            <p:nvPr/>
          </p:nvSpPr>
          <p:spPr bwMode="auto">
            <a:xfrm>
              <a:off x="2825449" y="6026025"/>
              <a:ext cx="1601231"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err="1">
                  <a:latin typeface="Tuffy-TTF" panose="020B0603060100000000" pitchFamily="34" charset="0"/>
                  <a:ea typeface="Tuffy" panose="020B0603060100000000" pitchFamily="34" charset="0"/>
                  <a:cs typeface="Arial" panose="020B0604020202020204" pitchFamily="34" charset="0"/>
                </a:rPr>
                <a:t>Killerwhales</a:t>
              </a:r>
              <a:r>
                <a:rPr lang="en-GB" altLang="en-US" sz="500" b="1" dirty="0">
                  <a:latin typeface="Tuffy-TTF" panose="020B0603060100000000" pitchFamily="34" charset="0"/>
                  <a:ea typeface="Tuffy" panose="020B0603060100000000" pitchFamily="34" charset="0"/>
                  <a:cs typeface="Arial" panose="020B0604020202020204" pitchFamily="34" charset="0"/>
                </a:rPr>
                <a:t> jumping</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Robert Pittman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6"/>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grpSp>
    </p:spTree>
    <p:extLst>
      <p:ext uri="{BB962C8B-B14F-4D97-AF65-F5344CB8AC3E}">
        <p14:creationId xmlns:p14="http://schemas.microsoft.com/office/powerpoint/2010/main" val="361975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Antarctic Animals</a:t>
            </a:r>
          </a:p>
        </p:txBody>
      </p:sp>
      <p:grpSp>
        <p:nvGrpSpPr>
          <p:cNvPr id="12" name="Group 11"/>
          <p:cNvGrpSpPr/>
          <p:nvPr/>
        </p:nvGrpSpPr>
        <p:grpSpPr>
          <a:xfrm>
            <a:off x="592757" y="1547953"/>
            <a:ext cx="2041048" cy="4528299"/>
            <a:chOff x="601635" y="1840916"/>
            <a:chExt cx="2041048" cy="4528299"/>
          </a:xfrm>
        </p:grpSpPr>
        <p:grpSp>
          <p:nvGrpSpPr>
            <p:cNvPr id="9" name="Group 8"/>
            <p:cNvGrpSpPr/>
            <p:nvPr/>
          </p:nvGrpSpPr>
          <p:grpSpPr>
            <a:xfrm>
              <a:off x="601635" y="1840916"/>
              <a:ext cx="2041048" cy="4528299"/>
              <a:chOff x="502597" y="1902561"/>
              <a:chExt cx="2041048" cy="4528299"/>
            </a:xfrm>
          </p:grpSpPr>
          <p:sp>
            <p:nvSpPr>
              <p:cNvPr id="16" name="Rounded Rectangle 15"/>
              <p:cNvSpPr/>
              <p:nvPr/>
            </p:nvSpPr>
            <p:spPr>
              <a:xfrm>
                <a:off x="502597" y="1902561"/>
                <a:ext cx="2041048" cy="44435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568794" y="1906057"/>
                <a:ext cx="1892982" cy="3046988"/>
              </a:xfrm>
              <a:prstGeom prst="rect">
                <a:avLst/>
              </a:prstGeom>
            </p:spPr>
            <p:txBody>
              <a:bodyPr wrap="square">
                <a:spAutoFit/>
              </a:bodyPr>
              <a:lstStyle/>
              <a:p>
                <a:r>
                  <a:rPr lang="en-GB" sz="1600" b="1" dirty="0"/>
                  <a:t>Albatrosses </a:t>
                </a:r>
                <a:r>
                  <a:rPr lang="en-GB" sz="1600" dirty="0"/>
                  <a:t>have the largest wingspan of any bird in the world. Their wingspan can measure over three metres! They can soar through the air for several hours at a time without needing to flap their wings. </a:t>
                </a:r>
              </a:p>
            </p:txBody>
          </p:sp>
          <p:sp>
            <p:nvSpPr>
              <p:cNvPr id="28" name="TextBox 21"/>
              <p:cNvSpPr txBox="1">
                <a:spLocks noChangeArrowheads="1"/>
              </p:cNvSpPr>
              <p:nvPr/>
            </p:nvSpPr>
            <p:spPr bwMode="auto">
              <a:xfrm>
                <a:off x="682305" y="6072481"/>
                <a:ext cx="1601231"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Wandering Albatross</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Ed </a:t>
                </a:r>
                <a:r>
                  <a:rPr lang="en-GB" altLang="en-US" sz="500" b="1" dirty="0" err="1">
                    <a:latin typeface="Tuffy-TTF" panose="020B0603060100000000" pitchFamily="34" charset="0"/>
                    <a:ea typeface="Tuffy" panose="020B0603060100000000" pitchFamily="34" charset="0"/>
                    <a:cs typeface="Arial" panose="020B0604020202020204" pitchFamily="34" charset="0"/>
                  </a:rPr>
                  <a:t>Dunens</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2"/>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grpSp>
        <p:pic>
          <p:nvPicPr>
            <p:cNvPr id="24" name="Picture 23">
              <a:extLst>
                <a:ext uri="{FF2B5EF4-FFF2-40B4-BE49-F238E27FC236}">
                  <a16:creationId xmlns:a16="http://schemas.microsoft.com/office/drawing/2014/main" id="{306249AA-985B-48E3-9530-3A6C28A44904}"/>
                </a:ext>
              </a:extLst>
            </p:cNvPr>
            <p:cNvPicPr>
              <a:picLocks noChangeAspect="1"/>
            </p:cNvPicPr>
            <p:nvPr/>
          </p:nvPicPr>
          <p:blipFill rotWithShape="1">
            <a:blip r:embed="rId3"/>
            <a:srcRect l="9661" t="11835" r="12889"/>
            <a:stretch/>
          </p:blipFill>
          <p:spPr>
            <a:xfrm>
              <a:off x="743497" y="4900773"/>
              <a:ext cx="1749809" cy="1180782"/>
            </a:xfrm>
            <a:prstGeom prst="roundRect">
              <a:avLst>
                <a:gd name="adj" fmla="val 6242"/>
              </a:avLst>
            </a:prstGeom>
            <a:ln w="28575">
              <a:solidFill>
                <a:srgbClr val="4DB1E3"/>
              </a:solidFill>
            </a:ln>
          </p:spPr>
        </p:pic>
      </p:grpSp>
      <p:grpSp>
        <p:nvGrpSpPr>
          <p:cNvPr id="10" name="Group 9"/>
          <p:cNvGrpSpPr/>
          <p:nvPr/>
        </p:nvGrpSpPr>
        <p:grpSpPr>
          <a:xfrm>
            <a:off x="6715794" y="1547953"/>
            <a:ext cx="1843976" cy="4404006"/>
            <a:chOff x="6724672" y="1840916"/>
            <a:chExt cx="1843976" cy="4404006"/>
          </a:xfrm>
        </p:grpSpPr>
        <p:grpSp>
          <p:nvGrpSpPr>
            <p:cNvPr id="18" name="Group 17"/>
            <p:cNvGrpSpPr/>
            <p:nvPr/>
          </p:nvGrpSpPr>
          <p:grpSpPr>
            <a:xfrm>
              <a:off x="6724672" y="1840916"/>
              <a:ext cx="1843976" cy="4404006"/>
              <a:chOff x="4398246" y="1902561"/>
              <a:chExt cx="1843976" cy="4404006"/>
            </a:xfrm>
          </p:grpSpPr>
          <p:sp>
            <p:nvSpPr>
              <p:cNvPr id="21" name="Rounded Rectangle 20"/>
              <p:cNvSpPr/>
              <p:nvPr/>
            </p:nvSpPr>
            <p:spPr>
              <a:xfrm>
                <a:off x="4398246" y="1902561"/>
                <a:ext cx="1843976" cy="44040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416060" y="1952711"/>
                <a:ext cx="1817284" cy="2062103"/>
              </a:xfrm>
              <a:prstGeom prst="rect">
                <a:avLst/>
              </a:prstGeom>
            </p:spPr>
            <p:txBody>
              <a:bodyPr wrap="square">
                <a:spAutoFit/>
              </a:bodyPr>
              <a:lstStyle/>
              <a:p>
                <a:r>
                  <a:rPr lang="en-GB" sz="1600" b="1" dirty="0"/>
                  <a:t>Leopard seals </a:t>
                </a:r>
                <a:r>
                  <a:rPr lang="en-GB" sz="1600" dirty="0"/>
                  <a:t>have a thick layer of fat to keep them insulated in cold water. They can dive underwater for up to 15 minutes.</a:t>
                </a:r>
                <a:endParaRPr lang="en-GB" sz="1600" b="1" dirty="0"/>
              </a:p>
            </p:txBody>
          </p:sp>
        </p:grpSp>
        <p:pic>
          <p:nvPicPr>
            <p:cNvPr id="34" name="Picture 2" descr="Snow, Winter, Cold, Ice, Nature, Seal, Mammal, Polar">
              <a:extLst>
                <a:ext uri="{FF2B5EF4-FFF2-40B4-BE49-F238E27FC236}">
                  <a16:creationId xmlns:a16="http://schemas.microsoft.com/office/drawing/2014/main" id="{DC654C5B-935B-4B6B-901C-F3313C40ED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0503"/>
            <a:stretch/>
          </p:blipFill>
          <p:spPr bwMode="auto">
            <a:xfrm>
              <a:off x="6827113" y="4860436"/>
              <a:ext cx="1655665" cy="1190155"/>
            </a:xfrm>
            <a:prstGeom prst="roundRect">
              <a:avLst>
                <a:gd name="adj" fmla="val 3898"/>
              </a:avLst>
            </a:prstGeom>
            <a:noFill/>
            <a:ln w="28575">
              <a:solidFill>
                <a:srgbClr val="4DB1E3"/>
              </a:solidFill>
            </a:ln>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690548" y="1547953"/>
            <a:ext cx="1984330" cy="4533549"/>
            <a:chOff x="2699426" y="1840916"/>
            <a:chExt cx="1984330" cy="4533549"/>
          </a:xfrm>
        </p:grpSpPr>
        <p:grpSp>
          <p:nvGrpSpPr>
            <p:cNvPr id="8" name="Group 7"/>
            <p:cNvGrpSpPr/>
            <p:nvPr/>
          </p:nvGrpSpPr>
          <p:grpSpPr>
            <a:xfrm>
              <a:off x="2699426" y="1840916"/>
              <a:ext cx="1984330" cy="4443506"/>
              <a:chOff x="2325431" y="1902561"/>
              <a:chExt cx="1984330" cy="4443506"/>
            </a:xfrm>
          </p:grpSpPr>
          <p:sp>
            <p:nvSpPr>
              <p:cNvPr id="19" name="Rounded Rectangle 18"/>
              <p:cNvSpPr/>
              <p:nvPr/>
            </p:nvSpPr>
            <p:spPr>
              <a:xfrm>
                <a:off x="2325431" y="1902561"/>
                <a:ext cx="1984330" cy="44435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367329" y="1921181"/>
                <a:ext cx="1911610" cy="2554545"/>
              </a:xfrm>
              <a:prstGeom prst="rect">
                <a:avLst/>
              </a:prstGeom>
            </p:spPr>
            <p:txBody>
              <a:bodyPr wrap="square">
                <a:spAutoFit/>
              </a:bodyPr>
              <a:lstStyle/>
              <a:p>
                <a:r>
                  <a:rPr lang="en-GB" sz="1600" b="1" dirty="0"/>
                  <a:t>Krill</a:t>
                </a:r>
                <a:r>
                  <a:rPr lang="en-GB" sz="1600" dirty="0"/>
                  <a:t> are very small shrimp-like creatures. Krill are able to shrink their bodies and go for long periods of time without eating, which helps them survive the winter months.</a:t>
                </a:r>
              </a:p>
            </p:txBody>
          </p:sp>
        </p:grpSp>
        <p:pic>
          <p:nvPicPr>
            <p:cNvPr id="25" name="Picture 2" descr="File:Krill on finger.jpg">
              <a:extLst>
                <a:ext uri="{FF2B5EF4-FFF2-40B4-BE49-F238E27FC236}">
                  <a16:creationId xmlns:a16="http://schemas.microsoft.com/office/drawing/2014/main" id="{8615CFCE-1F81-447D-8E5F-509A3760E87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183"/>
            <a:stretch/>
          </p:blipFill>
          <p:spPr bwMode="auto">
            <a:xfrm>
              <a:off x="2819376" y="4844939"/>
              <a:ext cx="1786811" cy="1190119"/>
            </a:xfrm>
            <a:prstGeom prst="roundRect">
              <a:avLst>
                <a:gd name="adj" fmla="val 6456"/>
              </a:avLst>
            </a:prstGeom>
            <a:noFill/>
            <a:ln w="28575">
              <a:solidFill>
                <a:srgbClr val="4DB1E3"/>
              </a:solidFill>
            </a:ln>
            <a:extLst>
              <a:ext uri="{909E8E84-426E-40DD-AFC4-6F175D3DCCD1}">
                <a14:hiddenFill xmlns:a14="http://schemas.microsoft.com/office/drawing/2010/main">
                  <a:solidFill>
                    <a:srgbClr val="FFFFFF"/>
                  </a:solidFill>
                </a14:hiddenFill>
              </a:ext>
            </a:extLst>
          </p:spPr>
        </p:pic>
        <p:sp>
          <p:nvSpPr>
            <p:cNvPr id="35" name="TextBox 21"/>
            <p:cNvSpPr txBox="1">
              <a:spLocks noChangeArrowheads="1"/>
            </p:cNvSpPr>
            <p:nvPr/>
          </p:nvSpPr>
          <p:spPr bwMode="auto">
            <a:xfrm>
              <a:off x="2897836" y="6016086"/>
              <a:ext cx="1601231"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Krill</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Sophie Webb/NOAA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6"/>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grpSp>
      <p:grpSp>
        <p:nvGrpSpPr>
          <p:cNvPr id="4" name="Group 3"/>
          <p:cNvGrpSpPr/>
          <p:nvPr/>
        </p:nvGrpSpPr>
        <p:grpSpPr>
          <a:xfrm>
            <a:off x="4772717" y="1547953"/>
            <a:ext cx="1845237" cy="4533549"/>
            <a:chOff x="4781595" y="1840916"/>
            <a:chExt cx="1845237" cy="4533549"/>
          </a:xfrm>
        </p:grpSpPr>
        <p:grpSp>
          <p:nvGrpSpPr>
            <p:cNvPr id="7" name="Group 6"/>
            <p:cNvGrpSpPr/>
            <p:nvPr/>
          </p:nvGrpSpPr>
          <p:grpSpPr>
            <a:xfrm>
              <a:off x="4781595" y="1840916"/>
              <a:ext cx="1845237" cy="4443506"/>
              <a:chOff x="4398245" y="1902561"/>
              <a:chExt cx="1845237" cy="4443506"/>
            </a:xfrm>
          </p:grpSpPr>
          <p:sp>
            <p:nvSpPr>
              <p:cNvPr id="20" name="Rounded Rectangle 19"/>
              <p:cNvSpPr/>
              <p:nvPr/>
            </p:nvSpPr>
            <p:spPr>
              <a:xfrm>
                <a:off x="4398245" y="1902561"/>
                <a:ext cx="1845237" cy="4443506"/>
              </a:xfrm>
              <a:prstGeom prst="roundRect">
                <a:avLst>
                  <a:gd name="adj" fmla="val 6110"/>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424937" y="1952711"/>
                <a:ext cx="1818545" cy="2800767"/>
              </a:xfrm>
              <a:prstGeom prst="rect">
                <a:avLst/>
              </a:prstGeom>
            </p:spPr>
            <p:txBody>
              <a:bodyPr wrap="square">
                <a:spAutoFit/>
              </a:bodyPr>
              <a:lstStyle/>
              <a:p>
                <a:r>
                  <a:rPr lang="en-GB" sz="1600" b="1" dirty="0"/>
                  <a:t>Dusky dolphins </a:t>
                </a:r>
                <a:r>
                  <a:rPr lang="en-GB" sz="1600" dirty="0"/>
                  <a:t>are very social and playful. They have a curved dorsal fin (the fin on their back) which helps them to change direction quickly to swim away from predators.</a:t>
                </a:r>
              </a:p>
            </p:txBody>
          </p:sp>
        </p:grpSp>
        <p:pic>
          <p:nvPicPr>
            <p:cNvPr id="26" name="Picture 2" descr="File:DuskyDolphin.jpg">
              <a:extLst>
                <a:ext uri="{FF2B5EF4-FFF2-40B4-BE49-F238E27FC236}">
                  <a16:creationId xmlns:a16="http://schemas.microsoft.com/office/drawing/2014/main" id="{AEA350DD-D490-45D1-A00B-05DD5FDA227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896" r="10538"/>
            <a:stretch/>
          </p:blipFill>
          <p:spPr bwMode="auto">
            <a:xfrm>
              <a:off x="4862408" y="4860437"/>
              <a:ext cx="1702824" cy="1190155"/>
            </a:xfrm>
            <a:prstGeom prst="roundRect">
              <a:avLst>
                <a:gd name="adj" fmla="val 6324"/>
              </a:avLst>
            </a:prstGeom>
            <a:noFill/>
            <a:ln w="28575">
              <a:solidFill>
                <a:srgbClr val="4DB1E3"/>
              </a:solidFill>
            </a:ln>
            <a:extLst>
              <a:ext uri="{909E8E84-426E-40DD-AFC4-6F175D3DCCD1}">
                <a14:hiddenFill xmlns:a14="http://schemas.microsoft.com/office/drawing/2010/main">
                  <a:solidFill>
                    <a:srgbClr val="FFFFFF"/>
                  </a:solidFill>
                </a14:hiddenFill>
              </a:ext>
            </a:extLst>
          </p:spPr>
        </p:pic>
        <p:sp>
          <p:nvSpPr>
            <p:cNvPr id="36" name="TextBox 21"/>
            <p:cNvSpPr txBox="1">
              <a:spLocks noChangeArrowheads="1"/>
            </p:cNvSpPr>
            <p:nvPr/>
          </p:nvSpPr>
          <p:spPr bwMode="auto">
            <a:xfrm>
              <a:off x="4903597" y="6016086"/>
              <a:ext cx="1601231"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A wild dusky dolphin named "</a:t>
              </a:r>
              <a:r>
                <a:rPr lang="en-GB" altLang="en-US" sz="500" b="1" dirty="0" err="1">
                  <a:latin typeface="Tuffy-TTF" panose="020B0603060100000000" pitchFamily="34" charset="0"/>
                  <a:ea typeface="Tuffy" panose="020B0603060100000000" pitchFamily="34" charset="0"/>
                  <a:cs typeface="Arial" panose="020B0604020202020204" pitchFamily="34" charset="0"/>
                </a:rPr>
                <a:t>Nox</a:t>
              </a: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err="1">
                  <a:latin typeface="Tuffy-TTF" panose="020B0603060100000000" pitchFamily="34" charset="0"/>
                  <a:ea typeface="Tuffy" panose="020B0603060100000000" pitchFamily="34" charset="0"/>
                  <a:cs typeface="Arial" panose="020B0604020202020204" pitchFamily="34" charset="0"/>
                </a:rPr>
                <a:t>AllenMcC</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8"/>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grpSp>
    </p:spTree>
    <p:extLst>
      <p:ext uri="{BB962C8B-B14F-4D97-AF65-F5344CB8AC3E}">
        <p14:creationId xmlns:p14="http://schemas.microsoft.com/office/powerpoint/2010/main" val="298278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Facts About the Arctic</a:t>
            </a:r>
          </a:p>
        </p:txBody>
      </p:sp>
      <p:grpSp>
        <p:nvGrpSpPr>
          <p:cNvPr id="20" name="Group 19"/>
          <p:cNvGrpSpPr/>
          <p:nvPr/>
        </p:nvGrpSpPr>
        <p:grpSpPr>
          <a:xfrm>
            <a:off x="668496" y="1410179"/>
            <a:ext cx="1718922" cy="1657134"/>
            <a:chOff x="520016" y="1279885"/>
            <a:chExt cx="1718922" cy="1657134"/>
          </a:xfrm>
        </p:grpSpPr>
        <p:sp>
          <p:nvSpPr>
            <p:cNvPr id="9" name="Oval 8"/>
            <p:cNvSpPr/>
            <p:nvPr/>
          </p:nvSpPr>
          <p:spPr>
            <a:xfrm>
              <a:off x="559702" y="1279885"/>
              <a:ext cx="1657134" cy="1657134"/>
            </a:xfrm>
            <a:prstGeom prst="ellipse">
              <a:avLst/>
            </a:prstGeom>
            <a:solidFill>
              <a:srgbClr val="4E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20016" y="1605031"/>
              <a:ext cx="1718922" cy="923330"/>
            </a:xfrm>
            <a:prstGeom prst="rect">
              <a:avLst/>
            </a:prstGeom>
          </p:spPr>
          <p:txBody>
            <a:bodyPr wrap="square">
              <a:spAutoFit/>
            </a:bodyPr>
            <a:lstStyle/>
            <a:p>
              <a:pPr algn="ctr"/>
              <a:r>
                <a:rPr lang="en-GB" dirty="0"/>
                <a:t>There are about 10 cities in the Arctic.</a:t>
              </a:r>
            </a:p>
          </p:txBody>
        </p:sp>
      </p:grpSp>
      <p:grpSp>
        <p:nvGrpSpPr>
          <p:cNvPr id="18" name="Group 17"/>
          <p:cNvGrpSpPr/>
          <p:nvPr/>
        </p:nvGrpSpPr>
        <p:grpSpPr>
          <a:xfrm>
            <a:off x="2574501" y="1279400"/>
            <a:ext cx="2607636" cy="2607636"/>
            <a:chOff x="2827214" y="1197878"/>
            <a:chExt cx="2607636" cy="2607636"/>
          </a:xfrm>
        </p:grpSpPr>
        <p:sp>
          <p:nvSpPr>
            <p:cNvPr id="11" name="Oval 10"/>
            <p:cNvSpPr/>
            <p:nvPr/>
          </p:nvSpPr>
          <p:spPr>
            <a:xfrm>
              <a:off x="2827214" y="1197878"/>
              <a:ext cx="2607636" cy="2607636"/>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925932" y="1336628"/>
              <a:ext cx="2364229" cy="2308324"/>
            </a:xfrm>
            <a:prstGeom prst="rect">
              <a:avLst/>
            </a:prstGeom>
          </p:spPr>
          <p:txBody>
            <a:bodyPr wrap="square">
              <a:spAutoFit/>
            </a:bodyPr>
            <a:lstStyle/>
            <a:p>
              <a:pPr algn="ctr"/>
              <a:r>
                <a:rPr lang="en-GB" dirty="0"/>
                <a:t>Travel in the </a:t>
              </a:r>
            </a:p>
            <a:p>
              <a:pPr algn="ctr"/>
              <a:r>
                <a:rPr lang="en-GB" dirty="0"/>
                <a:t>Arctic relies on icebreakers. Icebreakers are giant powerful ships </a:t>
              </a:r>
            </a:p>
            <a:p>
              <a:pPr algn="ctr"/>
              <a:r>
                <a:rPr lang="en-GB" dirty="0"/>
                <a:t>which break up miles of sea ice, sometimes metres thick.</a:t>
              </a:r>
            </a:p>
          </p:txBody>
        </p:sp>
      </p:grpSp>
      <p:grpSp>
        <p:nvGrpSpPr>
          <p:cNvPr id="19" name="Group 18"/>
          <p:cNvGrpSpPr/>
          <p:nvPr/>
        </p:nvGrpSpPr>
        <p:grpSpPr>
          <a:xfrm>
            <a:off x="464004" y="3238173"/>
            <a:ext cx="2921034" cy="2921034"/>
            <a:chOff x="464004" y="3238173"/>
            <a:chExt cx="2921034" cy="2921034"/>
          </a:xfrm>
        </p:grpSpPr>
        <p:sp>
          <p:nvSpPr>
            <p:cNvPr id="12" name="Oval 11"/>
            <p:cNvSpPr/>
            <p:nvPr/>
          </p:nvSpPr>
          <p:spPr>
            <a:xfrm>
              <a:off x="464004" y="3238173"/>
              <a:ext cx="2921034" cy="2921034"/>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638830" y="3680023"/>
              <a:ext cx="2552775" cy="2308324"/>
            </a:xfrm>
            <a:prstGeom prst="rect">
              <a:avLst/>
            </a:prstGeom>
          </p:spPr>
          <p:txBody>
            <a:bodyPr wrap="square">
              <a:spAutoFit/>
            </a:bodyPr>
            <a:lstStyle/>
            <a:p>
              <a:pPr algn="ctr"/>
              <a:r>
                <a:rPr lang="en-GB" dirty="0"/>
                <a:t>In 1958, a submarine called the USS Nautilus sailed under the frozen ice of the Arctic Ocean. This was proof that the Arctic ice sits on water and not on land.</a:t>
              </a:r>
            </a:p>
          </p:txBody>
        </p:sp>
      </p:grpSp>
      <p:grpSp>
        <p:nvGrpSpPr>
          <p:cNvPr id="15" name="Group 14"/>
          <p:cNvGrpSpPr/>
          <p:nvPr/>
        </p:nvGrpSpPr>
        <p:grpSpPr>
          <a:xfrm>
            <a:off x="3536107" y="4487704"/>
            <a:ext cx="1671503" cy="1671503"/>
            <a:chOff x="6652814" y="4512540"/>
            <a:chExt cx="1671503" cy="1671503"/>
          </a:xfrm>
        </p:grpSpPr>
        <p:sp>
          <p:nvSpPr>
            <p:cNvPr id="13" name="Oval 12"/>
            <p:cNvSpPr/>
            <p:nvPr/>
          </p:nvSpPr>
          <p:spPr>
            <a:xfrm>
              <a:off x="6652814" y="4512540"/>
              <a:ext cx="1671503" cy="1671503"/>
            </a:xfrm>
            <a:prstGeom prst="ellipse">
              <a:avLst/>
            </a:prstGeom>
            <a:solidFill>
              <a:srgbClr val="4E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26331" y="4907436"/>
              <a:ext cx="1577219" cy="923330"/>
            </a:xfrm>
            <a:prstGeom prst="rect">
              <a:avLst/>
            </a:prstGeom>
          </p:spPr>
          <p:txBody>
            <a:bodyPr wrap="square">
              <a:spAutoFit/>
            </a:bodyPr>
            <a:lstStyle/>
            <a:p>
              <a:pPr algn="ctr"/>
              <a:r>
                <a:rPr lang="en-GB" dirty="0"/>
                <a:t>There are no penguins in the Arctic. </a:t>
              </a:r>
            </a:p>
          </p:txBody>
        </p:sp>
      </p:grpSp>
      <p:grpSp>
        <p:nvGrpSpPr>
          <p:cNvPr id="28" name="Group 27"/>
          <p:cNvGrpSpPr/>
          <p:nvPr/>
        </p:nvGrpSpPr>
        <p:grpSpPr>
          <a:xfrm>
            <a:off x="5136166" y="3393550"/>
            <a:ext cx="3098243" cy="2884761"/>
            <a:chOff x="5136166" y="3393550"/>
            <a:chExt cx="3098243" cy="2884761"/>
          </a:xfrm>
        </p:grpSpPr>
        <p:grpSp>
          <p:nvGrpSpPr>
            <p:cNvPr id="16" name="Group 15"/>
            <p:cNvGrpSpPr/>
            <p:nvPr/>
          </p:nvGrpSpPr>
          <p:grpSpPr>
            <a:xfrm>
              <a:off x="5136166" y="3393550"/>
              <a:ext cx="2296438" cy="2296438"/>
              <a:chOff x="4356376" y="2964275"/>
              <a:chExt cx="2296438" cy="2296438"/>
            </a:xfrm>
          </p:grpSpPr>
          <p:sp>
            <p:nvSpPr>
              <p:cNvPr id="10" name="Oval 9"/>
              <p:cNvSpPr/>
              <p:nvPr/>
            </p:nvSpPr>
            <p:spPr>
              <a:xfrm>
                <a:off x="4356376" y="2964275"/>
                <a:ext cx="2296438" cy="2296438"/>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543229" y="3241274"/>
                <a:ext cx="1902001" cy="1754326"/>
              </a:xfrm>
              <a:prstGeom prst="rect">
                <a:avLst/>
              </a:prstGeom>
            </p:spPr>
            <p:txBody>
              <a:bodyPr wrap="square">
                <a:spAutoFit/>
              </a:bodyPr>
              <a:lstStyle/>
              <a:p>
                <a:pPr algn="ctr"/>
                <a:r>
                  <a:rPr lang="en-GB" dirty="0"/>
                  <a:t>Grey whales travel 12,500 miles every year from the Arctic to Mexico during the winter.</a:t>
                </a:r>
              </a:p>
            </p:txBody>
          </p:sp>
        </p:gr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1532" y="5023895"/>
              <a:ext cx="2592877" cy="1254416"/>
            </a:xfrm>
            <a:prstGeom prst="rect">
              <a:avLst/>
            </a:prstGeom>
          </p:spPr>
        </p:pic>
      </p:grpSp>
      <p:grpSp>
        <p:nvGrpSpPr>
          <p:cNvPr id="27" name="Group 26"/>
          <p:cNvGrpSpPr/>
          <p:nvPr/>
        </p:nvGrpSpPr>
        <p:grpSpPr>
          <a:xfrm>
            <a:off x="5391963" y="1305075"/>
            <a:ext cx="3105878" cy="2226400"/>
            <a:chOff x="5391963" y="1305075"/>
            <a:chExt cx="3105878" cy="2226400"/>
          </a:xfrm>
        </p:grpSpPr>
        <p:grpSp>
          <p:nvGrpSpPr>
            <p:cNvPr id="17" name="Group 16"/>
            <p:cNvGrpSpPr/>
            <p:nvPr/>
          </p:nvGrpSpPr>
          <p:grpSpPr>
            <a:xfrm>
              <a:off x="6271441" y="1305075"/>
              <a:ext cx="2226400" cy="2226400"/>
              <a:chOff x="6322607" y="1337020"/>
              <a:chExt cx="2226400" cy="2226400"/>
            </a:xfrm>
          </p:grpSpPr>
          <p:sp>
            <p:nvSpPr>
              <p:cNvPr id="14" name="Oval 13"/>
              <p:cNvSpPr/>
              <p:nvPr/>
            </p:nvSpPr>
            <p:spPr>
              <a:xfrm>
                <a:off x="6322607" y="1337020"/>
                <a:ext cx="2226400" cy="2226400"/>
              </a:xfrm>
              <a:prstGeom prst="ellipse">
                <a:avLst/>
              </a:prstGeom>
              <a:solidFill>
                <a:srgbClr val="4E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409839" y="1642263"/>
                <a:ext cx="2078427" cy="1754326"/>
              </a:xfrm>
              <a:prstGeom prst="rect">
                <a:avLst/>
              </a:prstGeom>
            </p:spPr>
            <p:txBody>
              <a:bodyPr wrap="square">
                <a:spAutoFit/>
              </a:bodyPr>
              <a:lstStyle/>
              <a:p>
                <a:pPr algn="ctr"/>
                <a:r>
                  <a:rPr lang="en-GB" dirty="0"/>
                  <a:t>The Arctic Ocean is larger than the continent of Europe, but it is the smallest ocean in the world.</a:t>
                </a:r>
              </a:p>
            </p:txBody>
          </p:sp>
        </p:gr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5287" r="14827" b="1113"/>
            <a:stretch/>
          </p:blipFill>
          <p:spPr>
            <a:xfrm>
              <a:off x="5391963" y="1811470"/>
              <a:ext cx="1101256" cy="1101882"/>
            </a:xfrm>
            <a:prstGeom prst="ellipse">
              <a:avLst/>
            </a:prstGeom>
          </p:spPr>
        </p:pic>
      </p:grpSp>
    </p:spTree>
    <p:extLst>
      <p:ext uri="{BB962C8B-B14F-4D97-AF65-F5344CB8AC3E}">
        <p14:creationId xmlns:p14="http://schemas.microsoft.com/office/powerpoint/2010/main" val="205918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Facts About Antarctica</a:t>
            </a:r>
          </a:p>
        </p:txBody>
      </p:sp>
      <p:grpSp>
        <p:nvGrpSpPr>
          <p:cNvPr id="20" name="Group 19"/>
          <p:cNvGrpSpPr/>
          <p:nvPr/>
        </p:nvGrpSpPr>
        <p:grpSpPr>
          <a:xfrm>
            <a:off x="600434" y="1298769"/>
            <a:ext cx="2498223" cy="2498223"/>
            <a:chOff x="559701" y="1279884"/>
            <a:chExt cx="2498223" cy="2498223"/>
          </a:xfrm>
        </p:grpSpPr>
        <p:sp>
          <p:nvSpPr>
            <p:cNvPr id="9" name="Oval 8"/>
            <p:cNvSpPr/>
            <p:nvPr/>
          </p:nvSpPr>
          <p:spPr>
            <a:xfrm>
              <a:off x="559701" y="1279884"/>
              <a:ext cx="2498223" cy="2498223"/>
            </a:xfrm>
            <a:prstGeom prst="ellipse">
              <a:avLst/>
            </a:prstGeom>
            <a:solidFill>
              <a:srgbClr val="4E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802530" y="1637046"/>
              <a:ext cx="2065820" cy="1754326"/>
            </a:xfrm>
            <a:prstGeom prst="rect">
              <a:avLst/>
            </a:prstGeom>
          </p:spPr>
          <p:txBody>
            <a:bodyPr wrap="square">
              <a:spAutoFit/>
            </a:bodyPr>
            <a:lstStyle/>
            <a:p>
              <a:pPr algn="ctr"/>
              <a:r>
                <a:rPr lang="en-GB" dirty="0"/>
                <a:t>Antarctica is the fifth-largest continent in the world and is about 50 times the size of the UK.</a:t>
              </a:r>
            </a:p>
          </p:txBody>
        </p:sp>
      </p:grpSp>
      <p:grpSp>
        <p:nvGrpSpPr>
          <p:cNvPr id="28" name="Group 27"/>
          <p:cNvGrpSpPr/>
          <p:nvPr/>
        </p:nvGrpSpPr>
        <p:grpSpPr>
          <a:xfrm>
            <a:off x="5436986" y="1327697"/>
            <a:ext cx="3142635" cy="1894898"/>
            <a:chOff x="5436986" y="1327697"/>
            <a:chExt cx="3142635" cy="1894898"/>
          </a:xfrm>
        </p:grpSpPr>
        <p:grpSp>
          <p:nvGrpSpPr>
            <p:cNvPr id="17" name="Group 16"/>
            <p:cNvGrpSpPr/>
            <p:nvPr/>
          </p:nvGrpSpPr>
          <p:grpSpPr>
            <a:xfrm>
              <a:off x="6608173" y="1327697"/>
              <a:ext cx="1971448" cy="1894898"/>
              <a:chOff x="6561734" y="1319232"/>
              <a:chExt cx="1971448" cy="1894898"/>
            </a:xfrm>
          </p:grpSpPr>
          <p:sp>
            <p:nvSpPr>
              <p:cNvPr id="14" name="Oval 13"/>
              <p:cNvSpPr/>
              <p:nvPr/>
            </p:nvSpPr>
            <p:spPr>
              <a:xfrm>
                <a:off x="6591131" y="1319232"/>
                <a:ext cx="1894898" cy="1894898"/>
              </a:xfrm>
              <a:prstGeom prst="ellipse">
                <a:avLst/>
              </a:prstGeom>
              <a:solidFill>
                <a:srgbClr val="4E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561734" y="1822256"/>
                <a:ext cx="1971448" cy="1200329"/>
              </a:xfrm>
              <a:prstGeom prst="rect">
                <a:avLst/>
              </a:prstGeom>
            </p:spPr>
            <p:txBody>
              <a:bodyPr wrap="square">
                <a:spAutoFit/>
              </a:bodyPr>
              <a:lstStyle/>
              <a:p>
                <a:pPr algn="ctr"/>
                <a:r>
                  <a:rPr lang="en-GB" dirty="0"/>
                  <a:t>Antarctica is the only continent without any reptiles.</a:t>
                </a:r>
              </a:p>
            </p:txBody>
          </p:sp>
        </p:gr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986" y="1588003"/>
              <a:ext cx="1500326" cy="681816"/>
            </a:xfrm>
            <a:prstGeom prst="rect">
              <a:avLst/>
            </a:prstGeom>
          </p:spPr>
        </p:pic>
      </p:grpSp>
      <p:grpSp>
        <p:nvGrpSpPr>
          <p:cNvPr id="31" name="Group 30"/>
          <p:cNvGrpSpPr/>
          <p:nvPr/>
        </p:nvGrpSpPr>
        <p:grpSpPr>
          <a:xfrm>
            <a:off x="5004878" y="2731916"/>
            <a:ext cx="3482390" cy="2052463"/>
            <a:chOff x="5031512" y="2731916"/>
            <a:chExt cx="3482390" cy="2052463"/>
          </a:xfrm>
        </p:grpSpPr>
        <p:grpSp>
          <p:nvGrpSpPr>
            <p:cNvPr id="16" name="Group 15"/>
            <p:cNvGrpSpPr/>
            <p:nvPr/>
          </p:nvGrpSpPr>
          <p:grpSpPr>
            <a:xfrm>
              <a:off x="5031512" y="2731916"/>
              <a:ext cx="2052463" cy="2052463"/>
              <a:chOff x="4478362" y="3342480"/>
              <a:chExt cx="2052463" cy="2052463"/>
            </a:xfrm>
          </p:grpSpPr>
          <p:sp>
            <p:nvSpPr>
              <p:cNvPr id="10" name="Oval 9"/>
              <p:cNvSpPr/>
              <p:nvPr/>
            </p:nvSpPr>
            <p:spPr>
              <a:xfrm>
                <a:off x="4478362" y="3342480"/>
                <a:ext cx="2052463" cy="2052463"/>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553594" y="3700000"/>
                <a:ext cx="1902001" cy="1477328"/>
              </a:xfrm>
              <a:prstGeom prst="rect">
                <a:avLst/>
              </a:prstGeom>
            </p:spPr>
            <p:txBody>
              <a:bodyPr wrap="square">
                <a:spAutoFit/>
              </a:bodyPr>
              <a:lstStyle/>
              <a:p>
                <a:pPr algn="ctr"/>
                <a:r>
                  <a:rPr lang="en-GB" dirty="0"/>
                  <a:t>There are no polar bears in Antarctica. They only live in the Arctic.</a:t>
                </a:r>
              </a:p>
            </p:txBody>
          </p:sp>
        </p:gr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271" y="3340247"/>
              <a:ext cx="1756631" cy="1183996"/>
            </a:xfrm>
            <a:prstGeom prst="rect">
              <a:avLst/>
            </a:prstGeom>
          </p:spPr>
        </p:pic>
      </p:grpSp>
      <p:grpSp>
        <p:nvGrpSpPr>
          <p:cNvPr id="33" name="Group 32"/>
          <p:cNvGrpSpPr/>
          <p:nvPr/>
        </p:nvGrpSpPr>
        <p:grpSpPr>
          <a:xfrm>
            <a:off x="5763673" y="4485245"/>
            <a:ext cx="2798380" cy="1877300"/>
            <a:chOff x="5763673" y="4485245"/>
            <a:chExt cx="2798380" cy="1877300"/>
          </a:xfrm>
        </p:grpSpPr>
        <p:grpSp>
          <p:nvGrpSpPr>
            <p:cNvPr id="23" name="Group 22"/>
            <p:cNvGrpSpPr/>
            <p:nvPr/>
          </p:nvGrpSpPr>
          <p:grpSpPr>
            <a:xfrm>
              <a:off x="6719072" y="4485245"/>
              <a:ext cx="1842981" cy="1842981"/>
              <a:chOff x="7233252" y="4287897"/>
              <a:chExt cx="1842981" cy="1842981"/>
            </a:xfrm>
          </p:grpSpPr>
          <p:sp>
            <p:nvSpPr>
              <p:cNvPr id="22" name="Oval 21"/>
              <p:cNvSpPr/>
              <p:nvPr/>
            </p:nvSpPr>
            <p:spPr>
              <a:xfrm>
                <a:off x="7233252" y="4287897"/>
                <a:ext cx="1842981" cy="1842981"/>
              </a:xfrm>
              <a:prstGeom prst="ellipse">
                <a:avLst/>
              </a:prstGeom>
              <a:solidFill>
                <a:srgbClr val="4E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271451" y="4521775"/>
                <a:ext cx="1743567" cy="1477328"/>
              </a:xfrm>
              <a:prstGeom prst="rect">
                <a:avLst/>
              </a:prstGeom>
            </p:spPr>
            <p:txBody>
              <a:bodyPr wrap="square">
                <a:spAutoFit/>
              </a:bodyPr>
              <a:lstStyle/>
              <a:p>
                <a:pPr algn="ctr"/>
                <a:r>
                  <a:rPr lang="en-GB" dirty="0"/>
                  <a:t>Antarctica is called a desert. This is because it has very little rain.</a:t>
                </a:r>
              </a:p>
            </p:txBody>
          </p:sp>
        </p:gr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3673" y="5190119"/>
              <a:ext cx="1218438" cy="1172426"/>
            </a:xfrm>
            <a:prstGeom prst="rect">
              <a:avLst/>
            </a:prstGeom>
          </p:spPr>
        </p:pic>
      </p:grpSp>
      <p:grpSp>
        <p:nvGrpSpPr>
          <p:cNvPr id="35" name="Group 34"/>
          <p:cNvGrpSpPr/>
          <p:nvPr/>
        </p:nvGrpSpPr>
        <p:grpSpPr>
          <a:xfrm>
            <a:off x="3498343" y="3881478"/>
            <a:ext cx="2044601" cy="2387298"/>
            <a:chOff x="3498343" y="3881478"/>
            <a:chExt cx="2044601" cy="2387298"/>
          </a:xfrm>
        </p:grpSpPr>
        <p:grpSp>
          <p:nvGrpSpPr>
            <p:cNvPr id="15" name="Group 14"/>
            <p:cNvGrpSpPr/>
            <p:nvPr/>
          </p:nvGrpSpPr>
          <p:grpSpPr>
            <a:xfrm>
              <a:off x="3498343" y="4224175"/>
              <a:ext cx="2044601" cy="2044601"/>
              <a:chOff x="6345403" y="4397710"/>
              <a:chExt cx="2044601" cy="2044601"/>
            </a:xfrm>
          </p:grpSpPr>
          <p:sp>
            <p:nvSpPr>
              <p:cNvPr id="13" name="Oval 12"/>
              <p:cNvSpPr/>
              <p:nvPr/>
            </p:nvSpPr>
            <p:spPr>
              <a:xfrm>
                <a:off x="6345403" y="4397710"/>
                <a:ext cx="2044601" cy="2044601"/>
              </a:xfrm>
              <a:prstGeom prst="ellipse">
                <a:avLst/>
              </a:prstGeom>
              <a:solidFill>
                <a:srgbClr val="4E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503662" y="4608491"/>
                <a:ext cx="1709524" cy="1754326"/>
              </a:xfrm>
              <a:prstGeom prst="rect">
                <a:avLst/>
              </a:prstGeom>
            </p:spPr>
            <p:txBody>
              <a:bodyPr wrap="square">
                <a:spAutoFit/>
              </a:bodyPr>
              <a:lstStyle/>
              <a:p>
                <a:pPr algn="ctr"/>
                <a:r>
                  <a:rPr lang="en-GB" dirty="0"/>
                  <a:t>Antarctica is one of the few places on Earth where you won’t find any ants.</a:t>
                </a:r>
              </a:p>
            </p:txBody>
          </p:sp>
        </p:gr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3091" y="3881478"/>
              <a:ext cx="851843" cy="661549"/>
            </a:xfrm>
            <a:prstGeom prst="rect">
              <a:avLst/>
            </a:prstGeom>
          </p:spPr>
        </p:pic>
      </p:grpSp>
      <p:grpSp>
        <p:nvGrpSpPr>
          <p:cNvPr id="38" name="Group 37"/>
          <p:cNvGrpSpPr/>
          <p:nvPr/>
        </p:nvGrpSpPr>
        <p:grpSpPr>
          <a:xfrm>
            <a:off x="3047379" y="1368317"/>
            <a:ext cx="2280376" cy="2702754"/>
            <a:chOff x="3047379" y="1368317"/>
            <a:chExt cx="2280376" cy="2702754"/>
          </a:xfrm>
        </p:grpSpPr>
        <p:grpSp>
          <p:nvGrpSpPr>
            <p:cNvPr id="19" name="Group 18"/>
            <p:cNvGrpSpPr/>
            <p:nvPr/>
          </p:nvGrpSpPr>
          <p:grpSpPr>
            <a:xfrm>
              <a:off x="3202620" y="1368317"/>
              <a:ext cx="2125135" cy="2125135"/>
              <a:chOff x="464004" y="3238173"/>
              <a:chExt cx="2125135" cy="2125135"/>
            </a:xfrm>
          </p:grpSpPr>
          <p:sp>
            <p:nvSpPr>
              <p:cNvPr id="12" name="Oval 11"/>
              <p:cNvSpPr/>
              <p:nvPr/>
            </p:nvSpPr>
            <p:spPr>
              <a:xfrm>
                <a:off x="464004" y="3238173"/>
                <a:ext cx="2125135" cy="2125135"/>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603659" y="3697607"/>
                <a:ext cx="1849393" cy="1200329"/>
              </a:xfrm>
              <a:prstGeom prst="rect">
                <a:avLst/>
              </a:prstGeom>
            </p:spPr>
            <p:txBody>
              <a:bodyPr wrap="square">
                <a:spAutoFit/>
              </a:bodyPr>
              <a:lstStyle/>
              <a:p>
                <a:pPr algn="ctr"/>
                <a:r>
                  <a:rPr lang="en-GB" dirty="0"/>
                  <a:t>70% of Earth’s freshwater and 90% of its ice is in Antarctica.</a:t>
                </a:r>
              </a:p>
            </p:txBody>
          </p:sp>
        </p:gr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7379" y="3054645"/>
              <a:ext cx="1017714" cy="1016426"/>
            </a:xfrm>
            <a:prstGeom prst="rect">
              <a:avLst/>
            </a:prstGeom>
          </p:spPr>
        </p:pic>
      </p:grpSp>
      <p:grpSp>
        <p:nvGrpSpPr>
          <p:cNvPr id="29" name="Group 28"/>
          <p:cNvGrpSpPr/>
          <p:nvPr/>
        </p:nvGrpSpPr>
        <p:grpSpPr>
          <a:xfrm>
            <a:off x="899772" y="3866398"/>
            <a:ext cx="2435728" cy="2439152"/>
            <a:chOff x="899772" y="3866398"/>
            <a:chExt cx="2435728" cy="2439152"/>
          </a:xfrm>
        </p:grpSpPr>
        <p:grpSp>
          <p:nvGrpSpPr>
            <p:cNvPr id="18" name="Group 17"/>
            <p:cNvGrpSpPr/>
            <p:nvPr/>
          </p:nvGrpSpPr>
          <p:grpSpPr>
            <a:xfrm>
              <a:off x="899772" y="3866398"/>
              <a:ext cx="2435728" cy="2435728"/>
              <a:chOff x="3071126" y="1490523"/>
              <a:chExt cx="2435728" cy="2435728"/>
            </a:xfrm>
          </p:grpSpPr>
          <p:sp>
            <p:nvSpPr>
              <p:cNvPr id="11" name="Oval 10"/>
              <p:cNvSpPr/>
              <p:nvPr/>
            </p:nvSpPr>
            <p:spPr>
              <a:xfrm>
                <a:off x="3071126" y="1490523"/>
                <a:ext cx="2435728" cy="2435728"/>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106123" y="2119842"/>
                <a:ext cx="2368379" cy="1200329"/>
              </a:xfrm>
              <a:prstGeom prst="rect">
                <a:avLst/>
              </a:prstGeom>
            </p:spPr>
            <p:txBody>
              <a:bodyPr wrap="square">
                <a:spAutoFit/>
              </a:bodyPr>
              <a:lstStyle/>
              <a:p>
                <a:pPr algn="ctr"/>
                <a:r>
                  <a:rPr lang="en-GB" dirty="0"/>
                  <a:t>The largest recorded iceberg in Antarctica was bigger than the size of Jamaica!</a:t>
                </a: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8119" t="-133971" r="-80333" b="43850"/>
            <a:stretch/>
          </p:blipFill>
          <p:spPr>
            <a:xfrm>
              <a:off x="946150" y="4102101"/>
              <a:ext cx="2368550" cy="2203449"/>
            </a:xfrm>
            <a:prstGeom prst="ellipse">
              <a:avLst/>
            </a:prstGeom>
          </p:spPr>
        </p:pic>
      </p:grpSp>
    </p:spTree>
    <p:extLst>
      <p:ext uri="{BB962C8B-B14F-4D97-AF65-F5344CB8AC3E}">
        <p14:creationId xmlns:p14="http://schemas.microsoft.com/office/powerpoint/2010/main" val="160701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627" y="1547233"/>
            <a:ext cx="6440346" cy="3678400"/>
          </a:xfrm>
          <a:prstGeom prst="rect">
            <a:avLst/>
          </a:prstGeom>
        </p:spPr>
      </p:pic>
      <p:sp>
        <p:nvSpPr>
          <p:cNvPr id="21" name="Title 20"/>
          <p:cNvSpPr>
            <a:spLocks noGrp="1"/>
          </p:cNvSpPr>
          <p:nvPr>
            <p:ph type="title"/>
          </p:nvPr>
        </p:nvSpPr>
        <p:spPr/>
        <p:txBody>
          <a:bodyPr/>
          <a:lstStyle/>
          <a:p>
            <a:r>
              <a:rPr lang="en-GB" sz="3600" dirty="0">
                <a:latin typeface="+mn-lt"/>
              </a:rPr>
              <a:t>Where Are the Polar Regions?</a:t>
            </a:r>
          </a:p>
        </p:txBody>
      </p:sp>
      <p:sp>
        <p:nvSpPr>
          <p:cNvPr id="6" name="Rounded Rectangle 5"/>
          <p:cNvSpPr/>
          <p:nvPr/>
        </p:nvSpPr>
        <p:spPr>
          <a:xfrm>
            <a:off x="2223798" y="5688507"/>
            <a:ext cx="6253391" cy="547779"/>
          </a:xfrm>
          <a:prstGeom prst="roundRect">
            <a:avLst/>
          </a:prstGeom>
          <a:solidFill>
            <a:srgbClr val="4EB1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Do you recognise any other places on the map?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85251" y="4582197"/>
            <a:ext cx="2958791" cy="2760397"/>
          </a:xfrm>
          <a:prstGeom prst="rect">
            <a:avLst/>
          </a:prstGeom>
        </p:spPr>
      </p:pic>
      <p:grpSp>
        <p:nvGrpSpPr>
          <p:cNvPr id="5" name="Group 4"/>
          <p:cNvGrpSpPr/>
          <p:nvPr/>
        </p:nvGrpSpPr>
        <p:grpSpPr>
          <a:xfrm>
            <a:off x="3790825" y="1495277"/>
            <a:ext cx="1559668" cy="3774507"/>
            <a:chOff x="3790825" y="1495277"/>
            <a:chExt cx="1559668" cy="3774507"/>
          </a:xfrm>
        </p:grpSpPr>
        <p:sp>
          <p:nvSpPr>
            <p:cNvPr id="7" name="TextBox 6"/>
            <p:cNvSpPr txBox="1"/>
            <p:nvPr/>
          </p:nvSpPr>
          <p:spPr>
            <a:xfrm>
              <a:off x="3808581" y="4895213"/>
              <a:ext cx="1541912" cy="374571"/>
            </a:xfrm>
            <a:prstGeom prst="roundRect">
              <a:avLst/>
            </a:prstGeom>
            <a:solidFill>
              <a:srgbClr val="4EB1E5"/>
            </a:solidFill>
            <a:ln w="19050">
              <a:noFill/>
            </a:ln>
          </p:spPr>
          <p:txBody>
            <a:bodyPr wrap="square" rtlCol="0">
              <a:spAutoFit/>
            </a:bodyPr>
            <a:lstStyle/>
            <a:p>
              <a:pPr algn="ctr"/>
              <a:r>
                <a:rPr lang="en-GB" sz="1600" b="1" dirty="0">
                  <a:solidFill>
                    <a:schemeClr val="bg1"/>
                  </a:solidFill>
                </a:rPr>
                <a:t>Antarctica</a:t>
              </a:r>
            </a:p>
          </p:txBody>
        </p:sp>
        <p:sp>
          <p:nvSpPr>
            <p:cNvPr id="8" name="TextBox 7"/>
            <p:cNvSpPr txBox="1"/>
            <p:nvPr/>
          </p:nvSpPr>
          <p:spPr>
            <a:xfrm>
              <a:off x="3790825" y="1495277"/>
              <a:ext cx="1541912" cy="374571"/>
            </a:xfrm>
            <a:prstGeom prst="roundRect">
              <a:avLst/>
            </a:prstGeom>
            <a:solidFill>
              <a:srgbClr val="4EB1E5"/>
            </a:solidFill>
            <a:ln w="19050">
              <a:noFill/>
            </a:ln>
          </p:spPr>
          <p:txBody>
            <a:bodyPr wrap="square" rtlCol="0">
              <a:spAutoFit/>
            </a:bodyPr>
            <a:lstStyle/>
            <a:p>
              <a:pPr algn="ctr"/>
              <a:r>
                <a:rPr lang="en-GB" sz="1600" b="1" dirty="0">
                  <a:solidFill>
                    <a:schemeClr val="bg1"/>
                  </a:solidFill>
                </a:rPr>
                <a:t>The Arctic</a:t>
              </a:r>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Arctic</a:t>
            </a:r>
          </a:p>
        </p:txBody>
      </p:sp>
      <p:sp>
        <p:nvSpPr>
          <p:cNvPr id="3" name="Rectangle 2"/>
          <p:cNvSpPr/>
          <p:nvPr/>
        </p:nvSpPr>
        <p:spPr>
          <a:xfrm>
            <a:off x="821265" y="1369536"/>
            <a:ext cx="7552267" cy="923330"/>
          </a:xfrm>
          <a:prstGeom prst="rect">
            <a:avLst/>
          </a:prstGeom>
        </p:spPr>
        <p:txBody>
          <a:bodyPr wrap="square">
            <a:spAutoFit/>
          </a:bodyPr>
          <a:lstStyle/>
          <a:p>
            <a:r>
              <a:rPr lang="en-GB" dirty="0"/>
              <a:t>The Arctic is at the very top of the Earth. It includes the areas around the North Pole. The Arctic isn’t a country or a continent. It is actually mostly a frozen ocean.</a:t>
            </a:r>
          </a:p>
        </p:txBody>
      </p:sp>
      <p:sp>
        <p:nvSpPr>
          <p:cNvPr id="4" name="Rectangle 3"/>
          <p:cNvSpPr/>
          <p:nvPr/>
        </p:nvSpPr>
        <p:spPr>
          <a:xfrm>
            <a:off x="4529666" y="2292866"/>
            <a:ext cx="3547533" cy="1754326"/>
          </a:xfrm>
          <a:prstGeom prst="rect">
            <a:avLst/>
          </a:prstGeom>
        </p:spPr>
        <p:txBody>
          <a:bodyPr wrap="square">
            <a:spAutoFit/>
          </a:bodyPr>
          <a:lstStyle/>
          <a:p>
            <a:r>
              <a:rPr lang="en-GB" dirty="0"/>
              <a:t>The Arctic includes parts of lots of different countries. These include Norway, Finland, Sweden, Russia, the USA, Canada, Denmark and Iceland. It also includes the Arctic Ocean. </a:t>
            </a:r>
          </a:p>
        </p:txBody>
      </p:sp>
      <p:sp>
        <p:nvSpPr>
          <p:cNvPr id="6" name="Rectangle 5"/>
          <p:cNvSpPr/>
          <p:nvPr/>
        </p:nvSpPr>
        <p:spPr>
          <a:xfrm>
            <a:off x="4529666" y="4375835"/>
            <a:ext cx="3843866" cy="646331"/>
          </a:xfrm>
          <a:prstGeom prst="rect">
            <a:avLst/>
          </a:prstGeom>
        </p:spPr>
        <p:txBody>
          <a:bodyPr wrap="square">
            <a:spAutoFit/>
          </a:bodyPr>
          <a:lstStyle/>
          <a:p>
            <a:r>
              <a:rPr lang="en-GB" dirty="0"/>
              <a:t>This whole area is known as the </a:t>
            </a:r>
            <a:r>
              <a:rPr lang="en-GB" b="1" dirty="0"/>
              <a:t>Arctic Circle</a:t>
            </a:r>
            <a:r>
              <a:rPr lang="en-GB" dirty="0"/>
              <a:t>.</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4953" r="14757" b="606"/>
          <a:stretch/>
        </p:blipFill>
        <p:spPr>
          <a:xfrm>
            <a:off x="742885" y="2359611"/>
            <a:ext cx="3660395" cy="3659962"/>
          </a:xfrm>
          <a:prstGeom prst="ellipse">
            <a:avLst/>
          </a:prstGeom>
        </p:spPr>
      </p:pic>
      <p:grpSp>
        <p:nvGrpSpPr>
          <p:cNvPr id="56" name="Group 55"/>
          <p:cNvGrpSpPr/>
          <p:nvPr/>
        </p:nvGrpSpPr>
        <p:grpSpPr>
          <a:xfrm>
            <a:off x="-14870" y="2359612"/>
            <a:ext cx="5175904" cy="3659961"/>
            <a:chOff x="1471731" y="-934717"/>
            <a:chExt cx="5175904" cy="3659961"/>
          </a:xfrm>
        </p:grpSpPr>
        <p:grpSp>
          <p:nvGrpSpPr>
            <p:cNvPr id="17" name="Group 16"/>
            <p:cNvGrpSpPr/>
            <p:nvPr/>
          </p:nvGrpSpPr>
          <p:grpSpPr>
            <a:xfrm>
              <a:off x="1471731" y="-934717"/>
              <a:ext cx="5175904" cy="3659961"/>
              <a:chOff x="1415652" y="-669124"/>
              <a:chExt cx="5175904" cy="3659961"/>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652" y="-669124"/>
                <a:ext cx="5175904" cy="3659961"/>
              </a:xfrm>
              <a:prstGeom prst="ellipse">
                <a:avLst/>
              </a:prstGeom>
            </p:spPr>
          </p:pic>
          <p:sp>
            <p:nvSpPr>
              <p:cNvPr id="10" name="TextBox 9"/>
              <p:cNvSpPr txBox="1"/>
              <p:nvPr/>
            </p:nvSpPr>
            <p:spPr>
              <a:xfrm>
                <a:off x="3789356" y="1201541"/>
                <a:ext cx="710214" cy="400110"/>
              </a:xfrm>
              <a:prstGeom prst="rect">
                <a:avLst/>
              </a:prstGeom>
              <a:noFill/>
            </p:spPr>
            <p:txBody>
              <a:bodyPr wrap="square" rtlCol="0">
                <a:spAutoFit/>
              </a:bodyPr>
              <a:lstStyle/>
              <a:p>
                <a:pPr algn="ctr"/>
                <a:r>
                  <a:rPr lang="en-GB" sz="1000" b="1" dirty="0"/>
                  <a:t>NORTH POLE</a:t>
                </a:r>
              </a:p>
            </p:txBody>
          </p:sp>
        </p:grpSp>
        <p:sp>
          <p:nvSpPr>
            <p:cNvPr id="20" name="TextBox 19"/>
            <p:cNvSpPr txBox="1"/>
            <p:nvPr/>
          </p:nvSpPr>
          <p:spPr>
            <a:xfrm>
              <a:off x="4576953" y="253572"/>
              <a:ext cx="1243736" cy="246221"/>
            </a:xfrm>
            <a:prstGeom prst="rect">
              <a:avLst/>
            </a:prstGeom>
            <a:noFill/>
          </p:spPr>
          <p:txBody>
            <a:bodyPr wrap="square" rtlCol="0">
              <a:spAutoFit/>
            </a:bodyPr>
            <a:lstStyle/>
            <a:p>
              <a:r>
                <a:rPr lang="en-GB" sz="1000" b="1" dirty="0">
                  <a:solidFill>
                    <a:srgbClr val="E74549"/>
                  </a:solidFill>
                </a:rPr>
                <a:t>ARCTIC CIRCLE</a:t>
              </a:r>
            </a:p>
          </p:txBody>
        </p:sp>
        <p:cxnSp>
          <p:nvCxnSpPr>
            <p:cNvPr id="39" name="Straight Arrow Connector 38"/>
            <p:cNvCxnSpPr/>
            <p:nvPr/>
          </p:nvCxnSpPr>
          <p:spPr>
            <a:xfrm flipH="1" flipV="1">
              <a:off x="3990845" y="847250"/>
              <a:ext cx="155486" cy="150755"/>
            </a:xfrm>
            <a:prstGeom prst="straightConnector1">
              <a:avLst/>
            </a:prstGeom>
            <a:ln w="28575">
              <a:solidFill>
                <a:srgbClr val="EA414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072863" y="3605540"/>
            <a:ext cx="3247653" cy="2093686"/>
            <a:chOff x="1072863" y="3605540"/>
            <a:chExt cx="3247653" cy="2093686"/>
          </a:xfrm>
        </p:grpSpPr>
        <p:sp>
          <p:nvSpPr>
            <p:cNvPr id="18" name="TextBox 17"/>
            <p:cNvSpPr txBox="1"/>
            <p:nvPr/>
          </p:nvSpPr>
          <p:spPr>
            <a:xfrm>
              <a:off x="2095417" y="3605540"/>
              <a:ext cx="710214" cy="400110"/>
            </a:xfrm>
            <a:prstGeom prst="rect">
              <a:avLst/>
            </a:prstGeom>
            <a:noFill/>
          </p:spPr>
          <p:txBody>
            <a:bodyPr wrap="square" rtlCol="0">
              <a:spAutoFit/>
            </a:bodyPr>
            <a:lstStyle/>
            <a:p>
              <a:r>
                <a:rPr lang="en-GB" sz="1000" dirty="0"/>
                <a:t>Arctic Ocean </a:t>
              </a:r>
            </a:p>
          </p:txBody>
        </p:sp>
        <p:sp>
          <p:nvSpPr>
            <p:cNvPr id="22" name="TextBox 21"/>
            <p:cNvSpPr txBox="1"/>
            <p:nvPr/>
          </p:nvSpPr>
          <p:spPr>
            <a:xfrm rot="20590493">
              <a:off x="3326016" y="4523227"/>
              <a:ext cx="710214" cy="246221"/>
            </a:xfrm>
            <a:prstGeom prst="rect">
              <a:avLst/>
            </a:prstGeom>
            <a:noFill/>
          </p:spPr>
          <p:txBody>
            <a:bodyPr wrap="square" rtlCol="0">
              <a:spAutoFit/>
            </a:bodyPr>
            <a:lstStyle/>
            <a:p>
              <a:r>
                <a:rPr lang="en-GB" sz="1000" dirty="0"/>
                <a:t>Sweden </a:t>
              </a:r>
            </a:p>
          </p:txBody>
        </p:sp>
        <p:sp>
          <p:nvSpPr>
            <p:cNvPr id="23" name="TextBox 22"/>
            <p:cNvSpPr txBox="1"/>
            <p:nvPr/>
          </p:nvSpPr>
          <p:spPr>
            <a:xfrm>
              <a:off x="3209223" y="4323197"/>
              <a:ext cx="710214" cy="246221"/>
            </a:xfrm>
            <a:prstGeom prst="rect">
              <a:avLst/>
            </a:prstGeom>
            <a:noFill/>
          </p:spPr>
          <p:txBody>
            <a:bodyPr wrap="square" rtlCol="0">
              <a:spAutoFit/>
            </a:bodyPr>
            <a:lstStyle/>
            <a:p>
              <a:r>
                <a:rPr lang="en-GB" sz="1000" dirty="0"/>
                <a:t>Finland</a:t>
              </a:r>
            </a:p>
          </p:txBody>
        </p:sp>
        <p:sp>
          <p:nvSpPr>
            <p:cNvPr id="26" name="TextBox 25"/>
            <p:cNvSpPr txBox="1"/>
            <p:nvPr/>
          </p:nvSpPr>
          <p:spPr>
            <a:xfrm rot="19050425">
              <a:off x="3058878" y="4692183"/>
              <a:ext cx="909745" cy="246221"/>
            </a:xfrm>
            <a:prstGeom prst="rect">
              <a:avLst/>
            </a:prstGeom>
            <a:noFill/>
          </p:spPr>
          <p:txBody>
            <a:bodyPr wrap="square" rtlCol="0">
              <a:spAutoFit/>
            </a:bodyPr>
            <a:lstStyle/>
            <a:p>
              <a:r>
                <a:rPr lang="en-GB" sz="1000" dirty="0"/>
                <a:t>Norway </a:t>
              </a:r>
            </a:p>
          </p:txBody>
        </p:sp>
        <p:sp>
          <p:nvSpPr>
            <p:cNvPr id="27" name="TextBox 26"/>
            <p:cNvSpPr txBox="1"/>
            <p:nvPr/>
          </p:nvSpPr>
          <p:spPr>
            <a:xfrm>
              <a:off x="3410771" y="3977991"/>
              <a:ext cx="909745" cy="246221"/>
            </a:xfrm>
            <a:prstGeom prst="rect">
              <a:avLst/>
            </a:prstGeom>
            <a:noFill/>
          </p:spPr>
          <p:txBody>
            <a:bodyPr wrap="square" rtlCol="0">
              <a:spAutoFit/>
            </a:bodyPr>
            <a:lstStyle/>
            <a:p>
              <a:r>
                <a:rPr lang="en-GB" sz="1000" dirty="0"/>
                <a:t>Russia </a:t>
              </a:r>
            </a:p>
          </p:txBody>
        </p:sp>
        <p:cxnSp>
          <p:nvCxnSpPr>
            <p:cNvPr id="29" name="Straight Arrow Connector 28"/>
            <p:cNvCxnSpPr/>
            <p:nvPr/>
          </p:nvCxnSpPr>
          <p:spPr>
            <a:xfrm flipH="1">
              <a:off x="3084971" y="4725896"/>
              <a:ext cx="335208" cy="0"/>
            </a:xfrm>
            <a:prstGeom prst="straightConnector1">
              <a:avLst/>
            </a:prstGeom>
            <a:ln w="28575">
              <a:solidFill>
                <a:srgbClr val="E74549"/>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3034067" y="4856977"/>
              <a:ext cx="309467" cy="5865"/>
            </a:xfrm>
            <a:prstGeom prst="straightConnector1">
              <a:avLst/>
            </a:prstGeom>
            <a:ln w="28575">
              <a:solidFill>
                <a:srgbClr val="E74549"/>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rot="1615849">
              <a:off x="1455782" y="4834190"/>
              <a:ext cx="636713" cy="246221"/>
            </a:xfrm>
            <a:prstGeom prst="rect">
              <a:avLst/>
            </a:prstGeom>
          </p:spPr>
          <p:txBody>
            <a:bodyPr wrap="none">
              <a:spAutoFit/>
            </a:bodyPr>
            <a:lstStyle/>
            <a:p>
              <a:r>
                <a:rPr lang="en-GB" sz="1000" dirty="0"/>
                <a:t>the USA</a:t>
              </a:r>
            </a:p>
          </p:txBody>
        </p:sp>
        <p:sp>
          <p:nvSpPr>
            <p:cNvPr id="9" name="Rectangle 8"/>
            <p:cNvSpPr/>
            <p:nvPr/>
          </p:nvSpPr>
          <p:spPr>
            <a:xfrm>
              <a:off x="1072863" y="4033421"/>
              <a:ext cx="619080" cy="246221"/>
            </a:xfrm>
            <a:prstGeom prst="rect">
              <a:avLst/>
            </a:prstGeom>
          </p:spPr>
          <p:txBody>
            <a:bodyPr wrap="none">
              <a:spAutoFit/>
            </a:bodyPr>
            <a:lstStyle/>
            <a:p>
              <a:r>
                <a:rPr lang="en-GB" sz="1000" dirty="0"/>
                <a:t>Canada</a:t>
              </a:r>
            </a:p>
          </p:txBody>
        </p:sp>
        <p:sp>
          <p:nvSpPr>
            <p:cNvPr id="11" name="Rectangle 10"/>
            <p:cNvSpPr/>
            <p:nvPr/>
          </p:nvSpPr>
          <p:spPr>
            <a:xfrm rot="19746599">
              <a:off x="3071482" y="5453005"/>
              <a:ext cx="697627" cy="246221"/>
            </a:xfrm>
            <a:prstGeom prst="rect">
              <a:avLst/>
            </a:prstGeom>
          </p:spPr>
          <p:txBody>
            <a:bodyPr wrap="none">
              <a:spAutoFit/>
            </a:bodyPr>
            <a:lstStyle/>
            <a:p>
              <a:r>
                <a:rPr lang="en-GB" sz="1000" dirty="0"/>
                <a:t>Denmark</a:t>
              </a:r>
            </a:p>
          </p:txBody>
        </p:sp>
        <p:sp>
          <p:nvSpPr>
            <p:cNvPr id="12" name="Rectangle 11"/>
            <p:cNvSpPr/>
            <p:nvPr/>
          </p:nvSpPr>
          <p:spPr>
            <a:xfrm>
              <a:off x="2298262" y="5344284"/>
              <a:ext cx="643125" cy="246221"/>
            </a:xfrm>
            <a:prstGeom prst="rect">
              <a:avLst/>
            </a:prstGeom>
          </p:spPr>
          <p:txBody>
            <a:bodyPr wrap="none">
              <a:spAutoFit/>
            </a:bodyPr>
            <a:lstStyle/>
            <a:p>
              <a:r>
                <a:rPr lang="en-GB" sz="1000" dirty="0"/>
                <a:t>Iceland </a:t>
              </a:r>
            </a:p>
          </p:txBody>
        </p:sp>
        <p:cxnSp>
          <p:nvCxnSpPr>
            <p:cNvPr id="44" name="Straight Arrow Connector 43"/>
            <p:cNvCxnSpPr/>
            <p:nvPr/>
          </p:nvCxnSpPr>
          <p:spPr>
            <a:xfrm flipH="1">
              <a:off x="3181117" y="4538792"/>
              <a:ext cx="229654" cy="115914"/>
            </a:xfrm>
            <a:prstGeom prst="straightConnector1">
              <a:avLst/>
            </a:prstGeom>
            <a:ln w="28575">
              <a:solidFill>
                <a:srgbClr val="E74549"/>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623869" y="4935923"/>
              <a:ext cx="42943" cy="482685"/>
            </a:xfrm>
            <a:prstGeom prst="straightConnector1">
              <a:avLst/>
            </a:prstGeom>
            <a:ln w="28575">
              <a:solidFill>
                <a:srgbClr val="E74549"/>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1" idx="0"/>
            </p:cNvCxnSpPr>
            <p:nvPr/>
          </p:nvCxnSpPr>
          <p:spPr>
            <a:xfrm flipH="1" flipV="1">
              <a:off x="3151044" y="5026311"/>
              <a:ext cx="206048" cy="444156"/>
            </a:xfrm>
            <a:prstGeom prst="straightConnector1">
              <a:avLst/>
            </a:prstGeom>
            <a:ln w="28575">
              <a:solidFill>
                <a:srgbClr val="E74549"/>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27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793786" y="2545957"/>
            <a:ext cx="3561061" cy="3547070"/>
            <a:chOff x="7722198" y="2405599"/>
            <a:chExt cx="3561061" cy="3547070"/>
          </a:xfrm>
        </p:grpSpPr>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15610" t="6626" r="22317" b="5935"/>
            <a:stretch/>
          </p:blipFill>
          <p:spPr>
            <a:xfrm>
              <a:off x="7722198" y="2405599"/>
              <a:ext cx="3561061" cy="3547070"/>
            </a:xfrm>
            <a:prstGeom prst="ellipse">
              <a:avLst/>
            </a:prstGeom>
          </p:spPr>
        </p:pic>
        <p:sp>
          <p:nvSpPr>
            <p:cNvPr id="23" name="TextBox 22"/>
            <p:cNvSpPr txBox="1"/>
            <p:nvPr/>
          </p:nvSpPr>
          <p:spPr>
            <a:xfrm>
              <a:off x="8944835" y="3949726"/>
              <a:ext cx="1242874" cy="369332"/>
            </a:xfrm>
            <a:prstGeom prst="rect">
              <a:avLst/>
            </a:prstGeom>
            <a:noFill/>
          </p:spPr>
          <p:txBody>
            <a:bodyPr wrap="square" rtlCol="0">
              <a:spAutoFit/>
            </a:bodyPr>
            <a:lstStyle/>
            <a:p>
              <a:r>
                <a:rPr lang="en-GB" dirty="0"/>
                <a:t>Antarctica </a:t>
              </a:r>
            </a:p>
          </p:txBody>
        </p:sp>
        <p:sp>
          <p:nvSpPr>
            <p:cNvPr id="24" name="TextBox 23"/>
            <p:cNvSpPr txBox="1"/>
            <p:nvPr/>
          </p:nvSpPr>
          <p:spPr>
            <a:xfrm>
              <a:off x="8492073" y="3327525"/>
              <a:ext cx="710214" cy="400110"/>
            </a:xfrm>
            <a:prstGeom prst="rect">
              <a:avLst/>
            </a:prstGeom>
            <a:noFill/>
          </p:spPr>
          <p:txBody>
            <a:bodyPr wrap="square" rtlCol="0">
              <a:spAutoFit/>
            </a:bodyPr>
            <a:lstStyle/>
            <a:p>
              <a:r>
                <a:rPr lang="en-GB" sz="1000" dirty="0"/>
                <a:t>Falkland</a:t>
              </a:r>
            </a:p>
            <a:p>
              <a:r>
                <a:rPr lang="en-GB" sz="1000" dirty="0"/>
                <a:t>Islands </a:t>
              </a:r>
            </a:p>
          </p:txBody>
        </p:sp>
        <p:sp>
          <p:nvSpPr>
            <p:cNvPr id="25" name="TextBox 24"/>
            <p:cNvSpPr txBox="1"/>
            <p:nvPr/>
          </p:nvSpPr>
          <p:spPr>
            <a:xfrm>
              <a:off x="9035091" y="5157804"/>
              <a:ext cx="710214" cy="400110"/>
            </a:xfrm>
            <a:prstGeom prst="rect">
              <a:avLst/>
            </a:prstGeom>
            <a:noFill/>
          </p:spPr>
          <p:txBody>
            <a:bodyPr wrap="square" rtlCol="0">
              <a:spAutoFit/>
            </a:bodyPr>
            <a:lstStyle/>
            <a:p>
              <a:r>
                <a:rPr lang="en-GB" sz="1000" dirty="0"/>
                <a:t>New Zealand</a:t>
              </a:r>
            </a:p>
          </p:txBody>
        </p:sp>
        <p:sp>
          <p:nvSpPr>
            <p:cNvPr id="26" name="TextBox 25"/>
            <p:cNvSpPr txBox="1"/>
            <p:nvPr/>
          </p:nvSpPr>
          <p:spPr>
            <a:xfrm>
              <a:off x="9868112" y="5007903"/>
              <a:ext cx="843379" cy="246221"/>
            </a:xfrm>
            <a:prstGeom prst="rect">
              <a:avLst/>
            </a:prstGeom>
            <a:noFill/>
          </p:spPr>
          <p:txBody>
            <a:bodyPr wrap="square" rtlCol="0">
              <a:spAutoFit/>
            </a:bodyPr>
            <a:lstStyle/>
            <a:p>
              <a:r>
                <a:rPr lang="en-GB" sz="1000" dirty="0"/>
                <a:t>Tasmania </a:t>
              </a:r>
            </a:p>
          </p:txBody>
        </p:sp>
        <p:sp>
          <p:nvSpPr>
            <p:cNvPr id="27" name="TextBox 26"/>
            <p:cNvSpPr txBox="1"/>
            <p:nvPr/>
          </p:nvSpPr>
          <p:spPr>
            <a:xfrm>
              <a:off x="10098931" y="3028517"/>
              <a:ext cx="923280" cy="246221"/>
            </a:xfrm>
            <a:prstGeom prst="rect">
              <a:avLst/>
            </a:prstGeom>
            <a:noFill/>
          </p:spPr>
          <p:txBody>
            <a:bodyPr wrap="square" rtlCol="0">
              <a:spAutoFit/>
            </a:bodyPr>
            <a:lstStyle/>
            <a:p>
              <a:r>
                <a:rPr lang="en-GB" sz="1000" dirty="0"/>
                <a:t>Madagascar </a:t>
              </a:r>
            </a:p>
          </p:txBody>
        </p:sp>
      </p:grpSp>
      <p:sp>
        <p:nvSpPr>
          <p:cNvPr id="2" name="Title 1"/>
          <p:cNvSpPr>
            <a:spLocks noGrp="1"/>
          </p:cNvSpPr>
          <p:nvPr>
            <p:ph type="title"/>
          </p:nvPr>
        </p:nvSpPr>
        <p:spPr/>
        <p:txBody>
          <a:bodyPr/>
          <a:lstStyle/>
          <a:p>
            <a:r>
              <a:rPr lang="en-GB" dirty="0"/>
              <a:t>Antarctica</a:t>
            </a:r>
          </a:p>
        </p:txBody>
      </p:sp>
      <p:sp>
        <p:nvSpPr>
          <p:cNvPr id="3" name="Rectangle 2"/>
          <p:cNvSpPr/>
          <p:nvPr/>
        </p:nvSpPr>
        <p:spPr>
          <a:xfrm>
            <a:off x="782635" y="1318735"/>
            <a:ext cx="7794098" cy="923330"/>
          </a:xfrm>
          <a:prstGeom prst="rect">
            <a:avLst/>
          </a:prstGeom>
        </p:spPr>
        <p:txBody>
          <a:bodyPr wrap="square">
            <a:spAutoFit/>
          </a:bodyPr>
          <a:lstStyle/>
          <a:p>
            <a:r>
              <a:rPr lang="en-GB" dirty="0"/>
              <a:t>Antarctica is at the bottom of the Earth. It includes the areas around the South Pole. Unlike the Arctic, Antarctica is actually a continent. This is because Antarctica is an area of land, covered in ice.</a:t>
            </a:r>
          </a:p>
        </p:txBody>
      </p:sp>
      <p:sp>
        <p:nvSpPr>
          <p:cNvPr id="4" name="Rectangle 3"/>
          <p:cNvSpPr/>
          <p:nvPr/>
        </p:nvSpPr>
        <p:spPr>
          <a:xfrm>
            <a:off x="4829701" y="2354741"/>
            <a:ext cx="3429000" cy="1200329"/>
          </a:xfrm>
          <a:prstGeom prst="rect">
            <a:avLst/>
          </a:prstGeom>
        </p:spPr>
        <p:txBody>
          <a:bodyPr wrap="square">
            <a:spAutoFit/>
          </a:bodyPr>
          <a:lstStyle/>
          <a:p>
            <a:r>
              <a:rPr lang="en-GB" dirty="0"/>
              <a:t>Antarctica isn’t officially owned by anyone, so it is not called a country. It has no government and no towns or cities. </a:t>
            </a:r>
          </a:p>
        </p:txBody>
      </p:sp>
      <p:sp>
        <p:nvSpPr>
          <p:cNvPr id="5" name="Rectangle 4"/>
          <p:cNvSpPr/>
          <p:nvPr/>
        </p:nvSpPr>
        <p:spPr>
          <a:xfrm>
            <a:off x="4829701" y="3641004"/>
            <a:ext cx="3412067" cy="2585323"/>
          </a:xfrm>
          <a:prstGeom prst="rect">
            <a:avLst/>
          </a:prstGeom>
        </p:spPr>
        <p:txBody>
          <a:bodyPr wrap="square">
            <a:spAutoFit/>
          </a:bodyPr>
          <a:lstStyle/>
          <a:p>
            <a:r>
              <a:rPr lang="en-GB" dirty="0"/>
              <a:t>It is looked after by a special agreement called </a:t>
            </a:r>
            <a:r>
              <a:rPr lang="en-GB" b="1" dirty="0"/>
              <a:t>The Antarctic Treaty</a:t>
            </a:r>
            <a:r>
              <a:rPr lang="en-GB" dirty="0"/>
              <a:t>. This means that the environment is protected and Antarctica can only be used for peaceful purposes. More than 50 countries have agreed to the treaty, including Russia, China, the UK and the USA.</a:t>
            </a:r>
          </a:p>
        </p:txBody>
      </p:sp>
      <p:sp>
        <p:nvSpPr>
          <p:cNvPr id="20" name="TextBox 19"/>
          <p:cNvSpPr txBox="1"/>
          <p:nvPr/>
        </p:nvSpPr>
        <p:spPr>
          <a:xfrm rot="18587858">
            <a:off x="3367592" y="5187911"/>
            <a:ext cx="923280" cy="246221"/>
          </a:xfrm>
          <a:prstGeom prst="rect">
            <a:avLst/>
          </a:prstGeom>
          <a:noFill/>
        </p:spPr>
        <p:txBody>
          <a:bodyPr wrap="square" rtlCol="0">
            <a:spAutoFit/>
          </a:bodyPr>
          <a:lstStyle/>
          <a:p>
            <a:r>
              <a:rPr lang="en-GB" sz="1000" dirty="0"/>
              <a:t>Australia</a:t>
            </a:r>
          </a:p>
        </p:txBody>
      </p:sp>
      <p:grpSp>
        <p:nvGrpSpPr>
          <p:cNvPr id="37" name="Group 36"/>
          <p:cNvGrpSpPr/>
          <p:nvPr/>
        </p:nvGrpSpPr>
        <p:grpSpPr>
          <a:xfrm>
            <a:off x="770111" y="2563771"/>
            <a:ext cx="3573719" cy="3529256"/>
            <a:chOff x="4748874" y="2545957"/>
            <a:chExt cx="3573719" cy="3529256"/>
          </a:xfrm>
        </p:grpSpPr>
        <p:grpSp>
          <p:nvGrpSpPr>
            <p:cNvPr id="34" name="Group 33"/>
            <p:cNvGrpSpPr/>
            <p:nvPr/>
          </p:nvGrpSpPr>
          <p:grpSpPr>
            <a:xfrm>
              <a:off x="4748874" y="2545957"/>
              <a:ext cx="3573719" cy="3529256"/>
              <a:chOff x="782635" y="2545957"/>
              <a:chExt cx="3573719" cy="3529256"/>
            </a:xfrm>
          </p:grpSpPr>
          <p:grpSp>
            <p:nvGrpSpPr>
              <p:cNvPr id="18" name="Group 17"/>
              <p:cNvGrpSpPr/>
              <p:nvPr/>
            </p:nvGrpSpPr>
            <p:grpSpPr>
              <a:xfrm>
                <a:off x="782635" y="2545957"/>
                <a:ext cx="3573719" cy="3529256"/>
                <a:chOff x="4811512" y="2545957"/>
                <a:chExt cx="3573719" cy="3529256"/>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5437" t="6717" r="22136" b="6098"/>
                <a:stretch/>
              </p:blipFill>
              <p:spPr>
                <a:xfrm>
                  <a:off x="4811512" y="2545957"/>
                  <a:ext cx="3573719" cy="3529256"/>
                </a:xfrm>
                <a:prstGeom prst="ellipse">
                  <a:avLst/>
                </a:prstGeom>
              </p:spPr>
            </p:pic>
            <p:sp>
              <p:nvSpPr>
                <p:cNvPr id="10" name="TextBox 9"/>
                <p:cNvSpPr txBox="1"/>
                <p:nvPr/>
              </p:nvSpPr>
              <p:spPr>
                <a:xfrm>
                  <a:off x="6061309" y="4085187"/>
                  <a:ext cx="1242874" cy="369332"/>
                </a:xfrm>
                <a:prstGeom prst="rect">
                  <a:avLst/>
                </a:prstGeom>
                <a:noFill/>
              </p:spPr>
              <p:txBody>
                <a:bodyPr wrap="square" rtlCol="0">
                  <a:spAutoFit/>
                </a:bodyPr>
                <a:lstStyle/>
                <a:p>
                  <a:r>
                    <a:rPr lang="en-GB" dirty="0"/>
                    <a:t>Antarctica </a:t>
                  </a:r>
                </a:p>
              </p:txBody>
            </p:sp>
            <p:sp>
              <p:nvSpPr>
                <p:cNvPr id="11" name="TextBox 10"/>
                <p:cNvSpPr txBox="1"/>
                <p:nvPr/>
              </p:nvSpPr>
              <p:spPr>
                <a:xfrm>
                  <a:off x="5619564" y="3462986"/>
                  <a:ext cx="710214" cy="400110"/>
                </a:xfrm>
                <a:prstGeom prst="rect">
                  <a:avLst/>
                </a:prstGeom>
                <a:noFill/>
              </p:spPr>
              <p:txBody>
                <a:bodyPr wrap="square" rtlCol="0">
                  <a:spAutoFit/>
                </a:bodyPr>
                <a:lstStyle/>
                <a:p>
                  <a:r>
                    <a:rPr lang="en-GB" sz="1000" dirty="0"/>
                    <a:t>Falkland</a:t>
                  </a:r>
                </a:p>
                <a:p>
                  <a:r>
                    <a:rPr lang="en-GB" sz="1000" dirty="0"/>
                    <a:t>Islands </a:t>
                  </a:r>
                </a:p>
              </p:txBody>
            </p:sp>
            <p:sp>
              <p:nvSpPr>
                <p:cNvPr id="12" name="TextBox 11"/>
                <p:cNvSpPr txBox="1"/>
                <p:nvPr/>
              </p:nvSpPr>
              <p:spPr>
                <a:xfrm>
                  <a:off x="6162582" y="5293265"/>
                  <a:ext cx="710214" cy="400110"/>
                </a:xfrm>
                <a:prstGeom prst="rect">
                  <a:avLst/>
                </a:prstGeom>
                <a:noFill/>
              </p:spPr>
              <p:txBody>
                <a:bodyPr wrap="square" rtlCol="0">
                  <a:spAutoFit/>
                </a:bodyPr>
                <a:lstStyle/>
                <a:p>
                  <a:r>
                    <a:rPr lang="en-GB" sz="1000" dirty="0"/>
                    <a:t>New Zealand</a:t>
                  </a:r>
                </a:p>
              </p:txBody>
            </p:sp>
            <p:sp>
              <p:nvSpPr>
                <p:cNvPr id="13" name="TextBox 12"/>
                <p:cNvSpPr txBox="1"/>
                <p:nvPr/>
              </p:nvSpPr>
              <p:spPr>
                <a:xfrm>
                  <a:off x="6995603" y="5143364"/>
                  <a:ext cx="843379" cy="246221"/>
                </a:xfrm>
                <a:prstGeom prst="rect">
                  <a:avLst/>
                </a:prstGeom>
                <a:noFill/>
              </p:spPr>
              <p:txBody>
                <a:bodyPr wrap="square" rtlCol="0">
                  <a:spAutoFit/>
                </a:bodyPr>
                <a:lstStyle/>
                <a:p>
                  <a:r>
                    <a:rPr lang="en-GB" sz="1000" dirty="0"/>
                    <a:t>Tasmania </a:t>
                  </a:r>
                </a:p>
              </p:txBody>
            </p:sp>
            <p:sp>
              <p:nvSpPr>
                <p:cNvPr id="14" name="TextBox 13"/>
                <p:cNvSpPr txBox="1"/>
                <p:nvPr/>
              </p:nvSpPr>
              <p:spPr>
                <a:xfrm>
                  <a:off x="7226422" y="3163978"/>
                  <a:ext cx="923280" cy="246221"/>
                </a:xfrm>
                <a:prstGeom prst="rect">
                  <a:avLst/>
                </a:prstGeom>
                <a:noFill/>
              </p:spPr>
              <p:txBody>
                <a:bodyPr wrap="square" rtlCol="0">
                  <a:spAutoFit/>
                </a:bodyPr>
                <a:lstStyle/>
                <a:p>
                  <a:r>
                    <a:rPr lang="en-GB" sz="1000" dirty="0"/>
                    <a:t>Madagascar </a:t>
                  </a:r>
                </a:p>
              </p:txBody>
            </p:sp>
            <p:sp>
              <p:nvSpPr>
                <p:cNvPr id="16" name="TextBox 15"/>
                <p:cNvSpPr txBox="1"/>
                <p:nvPr/>
              </p:nvSpPr>
              <p:spPr>
                <a:xfrm>
                  <a:off x="5933311" y="3287088"/>
                  <a:ext cx="1418792" cy="246221"/>
                </a:xfrm>
                <a:prstGeom prst="rect">
                  <a:avLst/>
                </a:prstGeom>
                <a:noFill/>
              </p:spPr>
              <p:txBody>
                <a:bodyPr wrap="square" rtlCol="0">
                  <a:spAutoFit/>
                </a:bodyPr>
                <a:lstStyle/>
                <a:p>
                  <a:r>
                    <a:rPr lang="en-GB" sz="1000" b="1" dirty="0">
                      <a:solidFill>
                        <a:srgbClr val="E74549"/>
                      </a:solidFill>
                    </a:rPr>
                    <a:t>ANTARCTIC CIRCLE</a:t>
                  </a:r>
                </a:p>
              </p:txBody>
            </p:sp>
          </p:grpSp>
          <p:sp>
            <p:nvSpPr>
              <p:cNvPr id="32" name="TextBox 31"/>
              <p:cNvSpPr txBox="1"/>
              <p:nvPr/>
            </p:nvSpPr>
            <p:spPr>
              <a:xfrm>
                <a:off x="2562596" y="4481452"/>
                <a:ext cx="710214" cy="400110"/>
              </a:xfrm>
              <a:prstGeom prst="rect">
                <a:avLst/>
              </a:prstGeom>
              <a:noFill/>
            </p:spPr>
            <p:txBody>
              <a:bodyPr wrap="square" rtlCol="0">
                <a:spAutoFit/>
              </a:bodyPr>
              <a:lstStyle/>
              <a:p>
                <a:pPr algn="ctr"/>
                <a:r>
                  <a:rPr lang="en-GB" sz="1000" b="1" dirty="0"/>
                  <a:t>SOUTH</a:t>
                </a:r>
              </a:p>
              <a:p>
                <a:pPr algn="ctr"/>
                <a:r>
                  <a:rPr lang="en-GB" sz="1000" b="1" dirty="0"/>
                  <a:t>POLE</a:t>
                </a:r>
              </a:p>
            </p:txBody>
          </p:sp>
          <p:cxnSp>
            <p:nvCxnSpPr>
              <p:cNvPr id="33" name="Straight Arrow Connector 32"/>
              <p:cNvCxnSpPr/>
              <p:nvPr/>
            </p:nvCxnSpPr>
            <p:spPr>
              <a:xfrm flipH="1" flipV="1">
                <a:off x="2720705" y="4384288"/>
                <a:ext cx="155486" cy="150755"/>
              </a:xfrm>
              <a:prstGeom prst="straightConnector1">
                <a:avLst/>
              </a:prstGeom>
              <a:ln w="28575">
                <a:solidFill>
                  <a:srgbClr val="EA4146"/>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rot="18587858">
              <a:off x="7345167" y="5181171"/>
              <a:ext cx="923280" cy="246221"/>
            </a:xfrm>
            <a:prstGeom prst="rect">
              <a:avLst/>
            </a:prstGeom>
            <a:noFill/>
          </p:spPr>
          <p:txBody>
            <a:bodyPr wrap="square" rtlCol="0">
              <a:spAutoFit/>
            </a:bodyPr>
            <a:lstStyle/>
            <a:p>
              <a:r>
                <a:rPr lang="en-GB" sz="1000" dirty="0"/>
                <a:t>Australia</a:t>
              </a:r>
            </a:p>
          </p:txBody>
        </p:sp>
      </p:grpSp>
    </p:spTree>
    <p:extLst>
      <p:ext uri="{BB962C8B-B14F-4D97-AF65-F5344CB8AC3E}">
        <p14:creationId xmlns:p14="http://schemas.microsoft.com/office/powerpoint/2010/main" val="152343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50452" y="2195198"/>
            <a:ext cx="7900423" cy="3445438"/>
          </a:xfrm>
          <a:prstGeom prst="roundRect">
            <a:avLst>
              <a:gd name="adj" fmla="val 4297"/>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Climate in the Arctic</a:t>
            </a:r>
          </a:p>
        </p:txBody>
      </p:sp>
      <p:sp>
        <p:nvSpPr>
          <p:cNvPr id="3" name="Rectangle 2"/>
          <p:cNvSpPr/>
          <p:nvPr/>
        </p:nvSpPr>
        <p:spPr>
          <a:xfrm>
            <a:off x="736599" y="1473201"/>
            <a:ext cx="7679268" cy="646331"/>
          </a:xfrm>
          <a:prstGeom prst="rect">
            <a:avLst/>
          </a:prstGeom>
        </p:spPr>
        <p:txBody>
          <a:bodyPr wrap="square">
            <a:spAutoFit/>
          </a:bodyPr>
          <a:lstStyle/>
          <a:p>
            <a:r>
              <a:rPr lang="en-GB" dirty="0"/>
              <a:t>The Arctic only has two seasons. It has long, cold winters and short, cool summers. The winters last for about 8 months. </a:t>
            </a:r>
          </a:p>
        </p:txBody>
      </p:sp>
      <p:sp>
        <p:nvSpPr>
          <p:cNvPr id="4" name="Rectangle 3"/>
          <p:cNvSpPr/>
          <p:nvPr/>
        </p:nvSpPr>
        <p:spPr>
          <a:xfrm>
            <a:off x="3341579" y="2626639"/>
            <a:ext cx="5074288" cy="923330"/>
          </a:xfrm>
          <a:prstGeom prst="rect">
            <a:avLst/>
          </a:prstGeom>
        </p:spPr>
        <p:txBody>
          <a:bodyPr wrap="square">
            <a:spAutoFit/>
          </a:bodyPr>
          <a:lstStyle/>
          <a:p>
            <a:r>
              <a:rPr lang="en-GB" dirty="0"/>
              <a:t>In the winter, the sun is so far away from the Arctic that it doesn’t rise at all. This means it can be cold and dark for months.</a:t>
            </a:r>
          </a:p>
        </p:txBody>
      </p:sp>
      <p:sp>
        <p:nvSpPr>
          <p:cNvPr id="5" name="Rectangle 4"/>
          <p:cNvSpPr/>
          <p:nvPr/>
        </p:nvSpPr>
        <p:spPr>
          <a:xfrm>
            <a:off x="3399709" y="4133637"/>
            <a:ext cx="5016158" cy="923330"/>
          </a:xfrm>
          <a:prstGeom prst="rect">
            <a:avLst/>
          </a:prstGeom>
        </p:spPr>
        <p:txBody>
          <a:bodyPr wrap="square">
            <a:spAutoFit/>
          </a:bodyPr>
          <a:lstStyle/>
          <a:p>
            <a:r>
              <a:rPr lang="en-GB" dirty="0"/>
              <a:t>The average temperatures in the Arctic range from about 12ºC in the summer to about -34ºC in the winter.</a:t>
            </a:r>
          </a:p>
        </p:txBody>
      </p:sp>
      <p:sp>
        <p:nvSpPr>
          <p:cNvPr id="6" name="Rounded Rectangle 5"/>
          <p:cNvSpPr/>
          <p:nvPr/>
        </p:nvSpPr>
        <p:spPr>
          <a:xfrm>
            <a:off x="650453" y="5770700"/>
            <a:ext cx="7900423" cy="547779"/>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What do you think it would be like if you didn’t see the sun for months?</a:t>
            </a:r>
          </a:p>
        </p:txBody>
      </p:sp>
      <p:pic>
        <p:nvPicPr>
          <p:cNvPr id="7" name="Picture 2" descr="Lapland, Winter, Snow, Wintry, Finland, Cold, Snowy">
            <a:extLst>
              <a:ext uri="{FF2B5EF4-FFF2-40B4-BE49-F238E27FC236}">
                <a16:creationId xmlns:a16="http://schemas.microsoft.com/office/drawing/2014/main" id="{EDD81911-1D26-46D7-B385-2A3FCACADD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059" y="3969697"/>
            <a:ext cx="2348753" cy="1565835"/>
          </a:xfrm>
          <a:prstGeom prst="roundRect">
            <a:avLst>
              <a:gd name="adj" fmla="val 4875"/>
            </a:avLst>
          </a:prstGeom>
          <a:noFill/>
          <a:ln w="28575">
            <a:solidFill>
              <a:srgbClr val="4DB1E3"/>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968"/>
          <a:stretch/>
        </p:blipFill>
        <p:spPr>
          <a:xfrm>
            <a:off x="874058" y="2315818"/>
            <a:ext cx="2348753" cy="1548396"/>
          </a:xfrm>
          <a:prstGeom prst="roundRect">
            <a:avLst>
              <a:gd name="adj" fmla="val 6787"/>
            </a:avLst>
          </a:prstGeom>
          <a:ln w="28575">
            <a:solidFill>
              <a:srgbClr val="4DB1E3"/>
            </a:solidFill>
          </a:ln>
        </p:spPr>
      </p:pic>
    </p:spTree>
    <p:extLst>
      <p:ext uri="{BB962C8B-B14F-4D97-AF65-F5344CB8AC3E}">
        <p14:creationId xmlns:p14="http://schemas.microsoft.com/office/powerpoint/2010/main" val="110813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Climate in Antarctica</a:t>
            </a:r>
          </a:p>
        </p:txBody>
      </p:sp>
      <p:sp>
        <p:nvSpPr>
          <p:cNvPr id="3" name="Rectangle 2"/>
          <p:cNvSpPr/>
          <p:nvPr/>
        </p:nvSpPr>
        <p:spPr>
          <a:xfrm>
            <a:off x="736598" y="1286934"/>
            <a:ext cx="7814277" cy="1200329"/>
          </a:xfrm>
          <a:prstGeom prst="rect">
            <a:avLst/>
          </a:prstGeom>
        </p:spPr>
        <p:txBody>
          <a:bodyPr wrap="square">
            <a:spAutoFit/>
          </a:bodyPr>
          <a:lstStyle/>
          <a:p>
            <a:r>
              <a:rPr lang="en-GB" dirty="0"/>
              <a:t>Antarctica is the coldest and windiest place on Earth. The lowest temperature ever recorded here was -89ºC! The average temperatures range from about 10ºC in the summer to -60ºC in the winter. Antarctica’s winter also lasts for 8 months.</a:t>
            </a:r>
          </a:p>
        </p:txBody>
      </p:sp>
      <p:sp>
        <p:nvSpPr>
          <p:cNvPr id="4" name="Rectangle 3"/>
          <p:cNvSpPr/>
          <p:nvPr/>
        </p:nvSpPr>
        <p:spPr>
          <a:xfrm>
            <a:off x="736598" y="4476956"/>
            <a:ext cx="7581687" cy="1200329"/>
          </a:xfrm>
          <a:prstGeom prst="rect">
            <a:avLst/>
          </a:prstGeom>
        </p:spPr>
        <p:txBody>
          <a:bodyPr wrap="square">
            <a:spAutoFit/>
          </a:bodyPr>
          <a:lstStyle/>
          <a:p>
            <a:r>
              <a:rPr lang="en-GB" dirty="0"/>
              <a:t>Because it is so cold, over 98% of Antarctica is permanently covered in ice. The average thickness of this ice is about one mile! Antarctica is also home to the driest place on Earth. There are places in Antarctica which haven’t had rain or snow in over 2 million years!</a:t>
            </a:r>
          </a:p>
        </p:txBody>
      </p:sp>
      <p:sp>
        <p:nvSpPr>
          <p:cNvPr id="9" name="Rounded Rectangle 8"/>
          <p:cNvSpPr/>
          <p:nvPr/>
        </p:nvSpPr>
        <p:spPr>
          <a:xfrm>
            <a:off x="650453" y="5770700"/>
            <a:ext cx="7900423" cy="547779"/>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What do you think -89ºC would feel like?</a:t>
            </a:r>
          </a:p>
        </p:txBody>
      </p:sp>
      <p:grpSp>
        <p:nvGrpSpPr>
          <p:cNvPr id="5" name="Group 4"/>
          <p:cNvGrpSpPr/>
          <p:nvPr/>
        </p:nvGrpSpPr>
        <p:grpSpPr>
          <a:xfrm>
            <a:off x="1811045" y="2558287"/>
            <a:ext cx="5486400" cy="1918669"/>
            <a:chOff x="1811045" y="2558287"/>
            <a:chExt cx="5486400" cy="1918669"/>
          </a:xfrm>
        </p:grpSpPr>
        <p:sp>
          <p:nvSpPr>
            <p:cNvPr id="8" name="Rounded Rectangle 7"/>
            <p:cNvSpPr/>
            <p:nvPr/>
          </p:nvSpPr>
          <p:spPr>
            <a:xfrm>
              <a:off x="1811045" y="2558287"/>
              <a:ext cx="5486400" cy="1918669"/>
            </a:xfrm>
            <a:prstGeom prst="roundRect">
              <a:avLst>
                <a:gd name="adj" fmla="val 6535"/>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4" descr="Mountains, Ice Bergs, Antarctica, Berg, Ice, Iceberg">
              <a:extLst>
                <a:ext uri="{FF2B5EF4-FFF2-40B4-BE49-F238E27FC236}">
                  <a16:creationId xmlns:a16="http://schemas.microsoft.com/office/drawing/2014/main" id="{83C208AF-F684-4686-81F0-DAAD17902D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8023" y="2675273"/>
              <a:ext cx="2535554" cy="1687729"/>
            </a:xfrm>
            <a:prstGeom prst="roundRect">
              <a:avLst>
                <a:gd name="adj" fmla="val 4685"/>
              </a:avLst>
            </a:prstGeom>
            <a:noFill/>
            <a:ln w="28575">
              <a:solidFill>
                <a:srgbClr val="4DB1E3"/>
              </a:solidFill>
            </a:ln>
            <a:extLst>
              <a:ext uri="{909E8E84-426E-40DD-AFC4-6F175D3DCCD1}">
                <a14:hiddenFill xmlns:a14="http://schemas.microsoft.com/office/drawing/2010/main">
                  <a:solidFill>
                    <a:srgbClr val="FFFFFF"/>
                  </a:solidFill>
                </a14:hiddenFill>
              </a:ext>
            </a:extLst>
          </p:spPr>
        </p:pic>
        <p:pic>
          <p:nvPicPr>
            <p:cNvPr id="11" name="Picture 6" descr="Fryxellsee, Antarctica, Blue Ice, Lake, Mountains">
              <a:extLst>
                <a:ext uri="{FF2B5EF4-FFF2-40B4-BE49-F238E27FC236}">
                  <a16:creationId xmlns:a16="http://schemas.microsoft.com/office/drawing/2014/main" id="{EB243FD3-CBE5-4567-9460-055A131D32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49" r="3513"/>
            <a:stretch/>
          </p:blipFill>
          <p:spPr bwMode="auto">
            <a:xfrm>
              <a:off x="4625023" y="2675273"/>
              <a:ext cx="2535554" cy="1680000"/>
            </a:xfrm>
            <a:prstGeom prst="roundRect">
              <a:avLst>
                <a:gd name="adj" fmla="val 3583"/>
              </a:avLst>
            </a:prstGeom>
            <a:noFill/>
            <a:ln w="28575">
              <a:solidFill>
                <a:srgbClr val="4DB1E3"/>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466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Physical Features in the Arctic</a:t>
            </a:r>
          </a:p>
        </p:txBody>
      </p:sp>
      <p:sp>
        <p:nvSpPr>
          <p:cNvPr id="3" name="Rectangle 2"/>
          <p:cNvSpPr/>
          <p:nvPr/>
        </p:nvSpPr>
        <p:spPr>
          <a:xfrm>
            <a:off x="685268" y="1418743"/>
            <a:ext cx="7763933" cy="369332"/>
          </a:xfrm>
          <a:prstGeom prst="rect">
            <a:avLst/>
          </a:prstGeom>
        </p:spPr>
        <p:txBody>
          <a:bodyPr wrap="square">
            <a:spAutoFit/>
          </a:bodyPr>
          <a:lstStyle/>
          <a:p>
            <a:r>
              <a:rPr lang="en-GB" dirty="0"/>
              <a:t>There are lots of different physical features in the Arctic. These include:</a:t>
            </a:r>
          </a:p>
        </p:txBody>
      </p:sp>
      <p:grpSp>
        <p:nvGrpSpPr>
          <p:cNvPr id="15" name="Group 14"/>
          <p:cNvGrpSpPr/>
          <p:nvPr/>
        </p:nvGrpSpPr>
        <p:grpSpPr>
          <a:xfrm>
            <a:off x="6614199" y="1915779"/>
            <a:ext cx="1969416" cy="4326636"/>
            <a:chOff x="6614199" y="1915779"/>
            <a:chExt cx="1969416" cy="4326636"/>
          </a:xfrm>
        </p:grpSpPr>
        <p:sp>
          <p:nvSpPr>
            <p:cNvPr id="20" name="Rounded Rectangle 19"/>
            <p:cNvSpPr/>
            <p:nvPr/>
          </p:nvSpPr>
          <p:spPr>
            <a:xfrm>
              <a:off x="6614199" y="1915779"/>
              <a:ext cx="1969416" cy="4326636"/>
            </a:xfrm>
            <a:prstGeom prst="roundRect">
              <a:avLst>
                <a:gd name="adj" fmla="val 6535"/>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666750" y="1947308"/>
              <a:ext cx="1835002" cy="3693319"/>
            </a:xfrm>
            <a:prstGeom prst="rect">
              <a:avLst/>
            </a:prstGeom>
          </p:spPr>
          <p:txBody>
            <a:bodyPr wrap="square">
              <a:spAutoFit/>
            </a:bodyPr>
            <a:lstStyle/>
            <a:p>
              <a:r>
                <a:rPr lang="en-GB" dirty="0"/>
                <a:t>Most of the Arctic, however, is covered by water and most of that water is frozen. Some of these physical features, such as glaciers and icebergs, help to make up 20% of Earth’s freshwater.</a:t>
              </a:r>
            </a:p>
          </p:txBody>
        </p:sp>
      </p:grpSp>
      <p:sp>
        <p:nvSpPr>
          <p:cNvPr id="14" name="TextBox 21"/>
          <p:cNvSpPr txBox="1">
            <a:spLocks noChangeArrowheads="1"/>
          </p:cNvSpPr>
          <p:nvPr/>
        </p:nvSpPr>
        <p:spPr bwMode="auto">
          <a:xfrm>
            <a:off x="-35328" y="6156259"/>
            <a:ext cx="7992005"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U.S. Fish and Wildlife Service Headquarters</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USFWS Headquarters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2"/>
              </a:rPr>
              <a:t>CC BY 2.0</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Baffin Island Davis Strait</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NASA ICE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CC BY 2.0</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err="1">
                <a:latin typeface="Tuffy-TTF" panose="020B0603060100000000" pitchFamily="34" charset="0"/>
                <a:ea typeface="Tuffy" panose="020B0603060100000000" pitchFamily="34" charset="0"/>
                <a:cs typeface="Arial" panose="020B0604020202020204" pitchFamily="34" charset="0"/>
              </a:rPr>
              <a:t>Putorana</a:t>
            </a:r>
            <a:r>
              <a:rPr lang="en-GB" altLang="en-US" sz="500" b="1" dirty="0">
                <a:latin typeface="Tuffy-TTF" panose="020B0603060100000000" pitchFamily="34" charset="0"/>
                <a:ea typeface="Tuffy" panose="020B0603060100000000" pitchFamily="34" charset="0"/>
                <a:cs typeface="Arial" panose="020B0604020202020204" pitchFamily="34" charset="0"/>
              </a:rPr>
              <a:t> Plateau</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err="1">
                <a:latin typeface="Tuffy-TTF" panose="020B0603060100000000" pitchFamily="34" charset="0"/>
                <a:ea typeface="Tuffy" panose="020B0603060100000000" pitchFamily="34" charset="0"/>
                <a:cs typeface="Arial" panose="020B0604020202020204" pitchFamily="34" charset="0"/>
              </a:rPr>
              <a:t>jxandreani</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3" name="Rounded Rectangle 12"/>
          <p:cNvSpPr/>
          <p:nvPr/>
        </p:nvSpPr>
        <p:spPr>
          <a:xfrm>
            <a:off x="861848" y="1915778"/>
            <a:ext cx="5623036" cy="4326636"/>
          </a:xfrm>
          <a:prstGeom prst="roundRect">
            <a:avLst>
              <a:gd name="adj" fmla="val 2891"/>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1231773" y="4154511"/>
            <a:ext cx="2405027" cy="1949523"/>
            <a:chOff x="4673538" y="2208254"/>
            <a:chExt cx="1932901" cy="1566815"/>
          </a:xfrm>
        </p:grpSpPr>
        <p:sp>
          <p:nvSpPr>
            <p:cNvPr id="6" name="Rectangle 5">
              <a:extLst>
                <a:ext uri="{FF2B5EF4-FFF2-40B4-BE49-F238E27FC236}">
                  <a16:creationId xmlns:a16="http://schemas.microsoft.com/office/drawing/2014/main" id="{AD89BE4A-D99B-487C-B327-DC13111FDB23}"/>
                </a:ext>
              </a:extLst>
            </p:cNvPr>
            <p:cNvSpPr/>
            <p:nvPr/>
          </p:nvSpPr>
          <p:spPr>
            <a:xfrm>
              <a:off x="5070926" y="2208254"/>
              <a:ext cx="1080431" cy="276999"/>
            </a:xfrm>
            <a:prstGeom prst="rect">
              <a:avLst/>
            </a:prstGeom>
          </p:spPr>
          <p:txBody>
            <a:bodyPr wrap="square" lIns="0" tIns="0" rIns="0" bIns="0">
              <a:spAutoFit/>
            </a:bodyPr>
            <a:lstStyle/>
            <a:p>
              <a:pPr algn="ctr"/>
              <a:r>
                <a:rPr lang="en-GB" dirty="0"/>
                <a:t>islands</a:t>
              </a:r>
            </a:p>
          </p:txBody>
        </p:sp>
        <p:pic>
          <p:nvPicPr>
            <p:cNvPr id="11" name="Picture 2" descr="Spitsbergen, Svalbard, Arctic, Landscape, Sea, Panoram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11" t="1" r="29795" b="2186"/>
            <a:stretch/>
          </p:blipFill>
          <p:spPr bwMode="auto">
            <a:xfrm>
              <a:off x="4673538" y="2509774"/>
              <a:ext cx="1932901" cy="1265295"/>
            </a:xfrm>
            <a:prstGeom prst="roundRect">
              <a:avLst>
                <a:gd name="adj" fmla="val 4433"/>
              </a:avLst>
            </a:prstGeom>
            <a:noFill/>
            <a:ln w="28575">
              <a:solidFill>
                <a:srgbClr val="4DB1E3"/>
              </a:solidFill>
            </a:ln>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240560" y="2016826"/>
            <a:ext cx="2384840" cy="2003556"/>
            <a:chOff x="603525" y="2486608"/>
            <a:chExt cx="1916677" cy="1610244"/>
          </a:xfrm>
        </p:grpSpPr>
        <p:sp>
          <p:nvSpPr>
            <p:cNvPr id="4" name="Rectangle 3">
              <a:extLst>
                <a:ext uri="{FF2B5EF4-FFF2-40B4-BE49-F238E27FC236}">
                  <a16:creationId xmlns:a16="http://schemas.microsoft.com/office/drawing/2014/main" id="{AD89BE4A-D99B-487C-B327-DC13111FDB23}"/>
                </a:ext>
              </a:extLst>
            </p:cNvPr>
            <p:cNvSpPr/>
            <p:nvPr/>
          </p:nvSpPr>
          <p:spPr>
            <a:xfrm>
              <a:off x="993852" y="2486608"/>
              <a:ext cx="1080431" cy="276999"/>
            </a:xfrm>
            <a:prstGeom prst="rect">
              <a:avLst/>
            </a:prstGeom>
          </p:spPr>
          <p:txBody>
            <a:bodyPr wrap="square" lIns="0" tIns="0" rIns="0" bIns="0">
              <a:spAutoFit/>
            </a:bodyPr>
            <a:lstStyle/>
            <a:p>
              <a:pPr algn="ctr"/>
              <a:r>
                <a:rPr lang="en-GB" dirty="0"/>
                <a:t>mountains </a:t>
              </a:r>
            </a:p>
          </p:txBody>
        </p:sp>
        <p:pic>
          <p:nvPicPr>
            <p:cNvPr id="9" name="Picture 8"/>
            <p:cNvPicPr>
              <a:picLocks noChangeAspect="1"/>
            </p:cNvPicPr>
            <p:nvPr/>
          </p:nvPicPr>
          <p:blipFill rotWithShape="1">
            <a:blip r:embed="rId5"/>
            <a:srcRect r="4156"/>
            <a:stretch/>
          </p:blipFill>
          <p:spPr>
            <a:xfrm>
              <a:off x="603525" y="2800919"/>
              <a:ext cx="1916677" cy="1295933"/>
            </a:xfrm>
            <a:prstGeom prst="roundRect">
              <a:avLst>
                <a:gd name="adj" fmla="val 5812"/>
              </a:avLst>
            </a:prstGeom>
            <a:ln w="28575">
              <a:solidFill>
                <a:srgbClr val="4DB1E3"/>
              </a:solidFill>
            </a:ln>
          </p:spPr>
        </p:pic>
      </p:grpSp>
      <p:grpSp>
        <p:nvGrpSpPr>
          <p:cNvPr id="23" name="Group 22"/>
          <p:cNvGrpSpPr/>
          <p:nvPr/>
        </p:nvGrpSpPr>
        <p:grpSpPr>
          <a:xfrm>
            <a:off x="3739167" y="2027146"/>
            <a:ext cx="2412995" cy="1993244"/>
            <a:chOff x="2954594" y="2494898"/>
            <a:chExt cx="1939305" cy="1601954"/>
          </a:xfrm>
        </p:grpSpPr>
        <p:sp>
          <p:nvSpPr>
            <p:cNvPr id="5" name="Rectangle 4">
              <a:extLst>
                <a:ext uri="{FF2B5EF4-FFF2-40B4-BE49-F238E27FC236}">
                  <a16:creationId xmlns:a16="http://schemas.microsoft.com/office/drawing/2014/main" id="{AD89BE4A-D99B-487C-B327-DC13111FDB23}"/>
                </a:ext>
              </a:extLst>
            </p:cNvPr>
            <p:cNvSpPr/>
            <p:nvPr/>
          </p:nvSpPr>
          <p:spPr>
            <a:xfrm>
              <a:off x="3424972" y="2494898"/>
              <a:ext cx="1080431" cy="222622"/>
            </a:xfrm>
            <a:prstGeom prst="rect">
              <a:avLst/>
            </a:prstGeom>
          </p:spPr>
          <p:txBody>
            <a:bodyPr wrap="square" lIns="0" tIns="0" rIns="0" bIns="0">
              <a:spAutoFit/>
            </a:bodyPr>
            <a:lstStyle/>
            <a:p>
              <a:pPr algn="ctr"/>
              <a:r>
                <a:rPr lang="en-GB" dirty="0"/>
                <a:t>fjords</a:t>
              </a:r>
            </a:p>
          </p:txBody>
        </p:sp>
        <p:pic>
          <p:nvPicPr>
            <p:cNvPr id="10" name="Picture 9"/>
            <p:cNvPicPr>
              <a:picLocks noChangeAspect="1"/>
            </p:cNvPicPr>
            <p:nvPr/>
          </p:nvPicPr>
          <p:blipFill>
            <a:blip r:embed="rId6"/>
            <a:stretch>
              <a:fillRect/>
            </a:stretch>
          </p:blipFill>
          <p:spPr>
            <a:xfrm>
              <a:off x="2954594" y="2809555"/>
              <a:ext cx="1939305" cy="1287297"/>
            </a:xfrm>
            <a:prstGeom prst="roundRect">
              <a:avLst>
                <a:gd name="adj" fmla="val 5792"/>
              </a:avLst>
            </a:prstGeom>
            <a:ln w="28575">
              <a:solidFill>
                <a:srgbClr val="4DB1E3"/>
              </a:solidFill>
            </a:ln>
          </p:spPr>
        </p:pic>
      </p:grpSp>
      <p:grpSp>
        <p:nvGrpSpPr>
          <p:cNvPr id="24" name="Group 23"/>
          <p:cNvGrpSpPr/>
          <p:nvPr/>
        </p:nvGrpSpPr>
        <p:grpSpPr>
          <a:xfrm>
            <a:off x="3747135" y="4154511"/>
            <a:ext cx="2405027" cy="1949519"/>
            <a:chOff x="6652397" y="2510786"/>
            <a:chExt cx="1932901" cy="1566813"/>
          </a:xfrm>
        </p:grpSpPr>
        <p:sp>
          <p:nvSpPr>
            <p:cNvPr id="7" name="Rectangle 6">
              <a:extLst>
                <a:ext uri="{FF2B5EF4-FFF2-40B4-BE49-F238E27FC236}">
                  <a16:creationId xmlns:a16="http://schemas.microsoft.com/office/drawing/2014/main" id="{AD89BE4A-D99B-487C-B327-DC13111FDB23}"/>
                </a:ext>
              </a:extLst>
            </p:cNvPr>
            <p:cNvSpPr/>
            <p:nvPr/>
          </p:nvSpPr>
          <p:spPr>
            <a:xfrm>
              <a:off x="7074138" y="2510786"/>
              <a:ext cx="1080431" cy="276999"/>
            </a:xfrm>
            <a:prstGeom prst="rect">
              <a:avLst/>
            </a:prstGeom>
          </p:spPr>
          <p:txBody>
            <a:bodyPr wrap="square" lIns="0" tIns="0" rIns="0" bIns="0">
              <a:spAutoFit/>
            </a:bodyPr>
            <a:lstStyle/>
            <a:p>
              <a:pPr algn="ctr"/>
              <a:r>
                <a:rPr lang="en-GB" dirty="0"/>
                <a:t>plateaus</a:t>
              </a:r>
            </a:p>
          </p:txBody>
        </p:sp>
        <p:pic>
          <p:nvPicPr>
            <p:cNvPr id="12" name="Picture 4" descr="File:Plato Putorana 0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08" r="17242" b="11956"/>
            <a:stretch/>
          </p:blipFill>
          <p:spPr bwMode="auto">
            <a:xfrm>
              <a:off x="6652397" y="2809555"/>
              <a:ext cx="1932901" cy="1268044"/>
            </a:xfrm>
            <a:prstGeom prst="roundRect">
              <a:avLst>
                <a:gd name="adj" fmla="val 3054"/>
              </a:avLst>
            </a:prstGeom>
            <a:noFill/>
            <a:ln w="28575">
              <a:solidFill>
                <a:srgbClr val="4DB1E3"/>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012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Physical Features in Antarctica</a:t>
            </a:r>
          </a:p>
        </p:txBody>
      </p:sp>
      <p:sp>
        <p:nvSpPr>
          <p:cNvPr id="3" name="Rectangle 2"/>
          <p:cNvSpPr/>
          <p:nvPr/>
        </p:nvSpPr>
        <p:spPr>
          <a:xfrm>
            <a:off x="627455" y="1420892"/>
            <a:ext cx="7538936" cy="369332"/>
          </a:xfrm>
          <a:prstGeom prst="rect">
            <a:avLst/>
          </a:prstGeom>
        </p:spPr>
        <p:txBody>
          <a:bodyPr wrap="square">
            <a:spAutoFit/>
          </a:bodyPr>
          <a:lstStyle/>
          <a:p>
            <a:r>
              <a:rPr lang="en-GB" dirty="0"/>
              <a:t>There are lots of different physical features in Antarctica. These include:</a:t>
            </a:r>
          </a:p>
        </p:txBody>
      </p:sp>
      <p:grpSp>
        <p:nvGrpSpPr>
          <p:cNvPr id="21" name="Group 20"/>
          <p:cNvGrpSpPr/>
          <p:nvPr/>
        </p:nvGrpSpPr>
        <p:grpSpPr>
          <a:xfrm>
            <a:off x="4887650" y="1898567"/>
            <a:ext cx="3691907" cy="4155069"/>
            <a:chOff x="4887650" y="2074672"/>
            <a:chExt cx="3691907" cy="4155069"/>
          </a:xfrm>
        </p:grpSpPr>
        <p:sp>
          <p:nvSpPr>
            <p:cNvPr id="20" name="Rounded Rectangle 19"/>
            <p:cNvSpPr/>
            <p:nvPr/>
          </p:nvSpPr>
          <p:spPr>
            <a:xfrm>
              <a:off x="4887650" y="2074672"/>
              <a:ext cx="3691907" cy="4155069"/>
            </a:xfrm>
            <a:prstGeom prst="roundRect">
              <a:avLst>
                <a:gd name="adj" fmla="val 6535"/>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5048130" y="4190498"/>
              <a:ext cx="3422389" cy="2031325"/>
            </a:xfrm>
            <a:prstGeom prst="rect">
              <a:avLst/>
            </a:prstGeom>
          </p:spPr>
          <p:txBody>
            <a:bodyPr wrap="square">
              <a:spAutoFit/>
            </a:bodyPr>
            <a:lstStyle/>
            <a:p>
              <a:r>
                <a:rPr lang="en-GB" dirty="0"/>
                <a:t>…and even volcanoes! There are 138 volcanoes in Antarctica. However, only two of them are currently active. The most active is called Mount Erebus and it has been active for about 1.3 million years.</a:t>
              </a:r>
            </a:p>
          </p:txBody>
        </p:sp>
        <p:pic>
          <p:nvPicPr>
            <p:cNvPr id="9" name="Picture 8">
              <a:extLst>
                <a:ext uri="{FF2B5EF4-FFF2-40B4-BE49-F238E27FC236}">
                  <a16:creationId xmlns:a16="http://schemas.microsoft.com/office/drawing/2014/main" id="{5771A392-B6FD-4B68-862A-0FD4D6373612}"/>
                </a:ext>
              </a:extLst>
            </p:cNvPr>
            <p:cNvPicPr/>
            <p:nvPr/>
          </p:nvPicPr>
          <p:blipFill rotWithShape="1">
            <a:blip r:embed="rId2" cstate="print">
              <a:extLst>
                <a:ext uri="{28A0092B-C50C-407E-A947-70E740481C1C}">
                  <a14:useLocalDpi xmlns:a14="http://schemas.microsoft.com/office/drawing/2010/main" val="0"/>
                </a:ext>
              </a:extLst>
            </a:blip>
            <a:srcRect l="6283" t="4735"/>
            <a:stretch/>
          </p:blipFill>
          <p:spPr bwMode="auto">
            <a:xfrm>
              <a:off x="5303695" y="2181769"/>
              <a:ext cx="2911261" cy="1942098"/>
            </a:xfrm>
            <a:prstGeom prst="roundRect">
              <a:avLst>
                <a:gd name="adj" fmla="val 6121"/>
              </a:avLst>
            </a:prstGeom>
            <a:noFill/>
            <a:ln w="28575">
              <a:solidFill>
                <a:srgbClr val="4DB1E3"/>
              </a:solidFill>
            </a:ln>
          </p:spPr>
        </p:pic>
      </p:grpSp>
      <p:sp>
        <p:nvSpPr>
          <p:cNvPr id="10" name="TextBox 21"/>
          <p:cNvSpPr txBox="1">
            <a:spLocks noChangeArrowheads="1"/>
          </p:cNvSpPr>
          <p:nvPr/>
        </p:nvSpPr>
        <p:spPr bwMode="auto">
          <a:xfrm>
            <a:off x="682695" y="6161980"/>
            <a:ext cx="7896861"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Don Juan Pond, South Fork, Upper Wright Valley, Antarctica</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Pierre </a:t>
            </a:r>
            <a:r>
              <a:rPr lang="en-GB" altLang="en-US" sz="500" b="1" dirty="0" err="1">
                <a:latin typeface="Tuffy-TTF" panose="020B0603060100000000" pitchFamily="34" charset="0"/>
                <a:ea typeface="Tuffy" panose="020B0603060100000000" pitchFamily="34" charset="0"/>
                <a:cs typeface="Arial" panose="020B0604020202020204" pitchFamily="34" charset="0"/>
              </a:rPr>
              <a:t>Roudier</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CC BY 2.0</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A close look at the shelf </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NASA ICE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CC BY 2.0</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Mount Erebus craters, Ross Island, Antarctica</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NSF/Josh Landis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 </a:t>
            </a:r>
          </a:p>
        </p:txBody>
      </p:sp>
      <p:sp>
        <p:nvSpPr>
          <p:cNvPr id="11" name="TextBox 21"/>
          <p:cNvSpPr txBox="1">
            <a:spLocks noChangeArrowheads="1"/>
          </p:cNvSpPr>
          <p:nvPr/>
        </p:nvSpPr>
        <p:spPr bwMode="auto">
          <a:xfrm>
            <a:off x="6793497" y="3459997"/>
            <a:ext cx="1354814"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2" name="TextBox 21"/>
          <p:cNvSpPr txBox="1">
            <a:spLocks noChangeArrowheads="1"/>
          </p:cNvSpPr>
          <p:nvPr/>
        </p:nvSpPr>
        <p:spPr bwMode="auto">
          <a:xfrm>
            <a:off x="6862836" y="5446463"/>
            <a:ext cx="1354814"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8" name="Rounded Rectangle 17"/>
          <p:cNvSpPr/>
          <p:nvPr/>
        </p:nvSpPr>
        <p:spPr>
          <a:xfrm>
            <a:off x="609920" y="1898568"/>
            <a:ext cx="4195829" cy="4147150"/>
          </a:xfrm>
          <a:prstGeom prst="roundRect">
            <a:avLst>
              <a:gd name="adj" fmla="val 6535"/>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p:cNvGrpSpPr/>
          <p:nvPr/>
        </p:nvGrpSpPr>
        <p:grpSpPr>
          <a:xfrm>
            <a:off x="754585" y="4070393"/>
            <a:ext cx="1860585" cy="1628653"/>
            <a:chOff x="754585" y="4070393"/>
            <a:chExt cx="1860585" cy="1628653"/>
          </a:xfrm>
        </p:grpSpPr>
        <p:pic>
          <p:nvPicPr>
            <p:cNvPr id="5" name="Picture 2" descr="Antarctica, Antarctica Peninsula, Weddell Sea, Ice">
              <a:extLst>
                <a:ext uri="{FF2B5EF4-FFF2-40B4-BE49-F238E27FC236}">
                  <a16:creationId xmlns:a16="http://schemas.microsoft.com/office/drawing/2014/main" id="{7BCA9C22-F543-4799-833F-4E99DCA6FC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94"/>
            <a:stretch/>
          </p:blipFill>
          <p:spPr bwMode="auto">
            <a:xfrm>
              <a:off x="754585" y="4361063"/>
              <a:ext cx="1860585" cy="1337983"/>
            </a:xfrm>
            <a:prstGeom prst="roundRect">
              <a:avLst>
                <a:gd name="adj" fmla="val 5496"/>
              </a:avLst>
            </a:prstGeom>
            <a:noFill/>
            <a:ln w="28575">
              <a:solidFill>
                <a:srgbClr val="4DB1E3"/>
              </a:solid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59FBD34-DF94-4A6B-A601-4D4CADD4B2DB}"/>
                </a:ext>
              </a:extLst>
            </p:cNvPr>
            <p:cNvSpPr/>
            <p:nvPr/>
          </p:nvSpPr>
          <p:spPr>
            <a:xfrm>
              <a:off x="1230174" y="4070393"/>
              <a:ext cx="909406" cy="276999"/>
            </a:xfrm>
            <a:prstGeom prst="rect">
              <a:avLst/>
            </a:prstGeom>
          </p:spPr>
          <p:txBody>
            <a:bodyPr wrap="square" lIns="0" tIns="0" rIns="0" bIns="0">
              <a:spAutoFit/>
            </a:bodyPr>
            <a:lstStyle/>
            <a:p>
              <a:pPr algn="ctr"/>
              <a:r>
                <a:rPr lang="en-GB" dirty="0"/>
                <a:t>seas </a:t>
              </a:r>
            </a:p>
          </p:txBody>
        </p:sp>
      </p:grpSp>
      <p:grpSp>
        <p:nvGrpSpPr>
          <p:cNvPr id="25" name="Group 24"/>
          <p:cNvGrpSpPr/>
          <p:nvPr/>
        </p:nvGrpSpPr>
        <p:grpSpPr>
          <a:xfrm>
            <a:off x="2709624" y="4066272"/>
            <a:ext cx="1860585" cy="1636440"/>
            <a:chOff x="2709624" y="4066272"/>
            <a:chExt cx="1860585" cy="1636440"/>
          </a:xfrm>
        </p:grpSpPr>
        <p:pic>
          <p:nvPicPr>
            <p:cNvPr id="6" name="Picture 4" descr="Antarctica, Glacier, Snow, Water, Winter, Ice, Mountain">
              <a:extLst>
                <a:ext uri="{FF2B5EF4-FFF2-40B4-BE49-F238E27FC236}">
                  <a16:creationId xmlns:a16="http://schemas.microsoft.com/office/drawing/2014/main" id="{B5C47E47-6750-4D1D-BCAB-79142F792C1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508" t="3090" r="10774"/>
            <a:stretch/>
          </p:blipFill>
          <p:spPr bwMode="auto">
            <a:xfrm>
              <a:off x="2709624" y="4363216"/>
              <a:ext cx="1860585" cy="1339496"/>
            </a:xfrm>
            <a:prstGeom prst="roundRect">
              <a:avLst>
                <a:gd name="adj" fmla="val 3730"/>
              </a:avLst>
            </a:prstGeom>
            <a:noFill/>
            <a:ln w="28575">
              <a:solidFill>
                <a:srgbClr val="4DB1E3"/>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D89BE4A-D99B-487C-B327-DC13111FDB23}"/>
                </a:ext>
              </a:extLst>
            </p:cNvPr>
            <p:cNvSpPr/>
            <p:nvPr/>
          </p:nvSpPr>
          <p:spPr>
            <a:xfrm>
              <a:off x="3169302" y="4066272"/>
              <a:ext cx="1080431" cy="276999"/>
            </a:xfrm>
            <a:prstGeom prst="rect">
              <a:avLst/>
            </a:prstGeom>
          </p:spPr>
          <p:txBody>
            <a:bodyPr wrap="square" lIns="0" tIns="0" rIns="0" bIns="0">
              <a:spAutoFit/>
            </a:bodyPr>
            <a:lstStyle/>
            <a:p>
              <a:pPr algn="ctr"/>
              <a:r>
                <a:rPr lang="en-GB" dirty="0"/>
                <a:t>mountains </a:t>
              </a:r>
            </a:p>
          </p:txBody>
        </p:sp>
      </p:grpSp>
      <p:grpSp>
        <p:nvGrpSpPr>
          <p:cNvPr id="22" name="Group 21"/>
          <p:cNvGrpSpPr/>
          <p:nvPr/>
        </p:nvGrpSpPr>
        <p:grpSpPr>
          <a:xfrm>
            <a:off x="754585" y="2012833"/>
            <a:ext cx="1860585" cy="1640559"/>
            <a:chOff x="754585" y="2012833"/>
            <a:chExt cx="1860585" cy="1640559"/>
          </a:xfrm>
        </p:grpSpPr>
        <p:pic>
          <p:nvPicPr>
            <p:cNvPr id="7" name="Picture 6">
              <a:extLst>
                <a:ext uri="{FF2B5EF4-FFF2-40B4-BE49-F238E27FC236}">
                  <a16:creationId xmlns:a16="http://schemas.microsoft.com/office/drawing/2014/main" id="{541A4E17-3FDF-44F6-A2C1-D9DABC101FE5}"/>
                </a:ext>
              </a:extLst>
            </p:cNvPr>
            <p:cNvPicPr>
              <a:picLocks noChangeAspect="1"/>
            </p:cNvPicPr>
            <p:nvPr/>
          </p:nvPicPr>
          <p:blipFill rotWithShape="1">
            <a:blip r:embed="rId6"/>
            <a:srcRect t="3452" b="-1"/>
            <a:stretch/>
          </p:blipFill>
          <p:spPr>
            <a:xfrm>
              <a:off x="754585" y="2311448"/>
              <a:ext cx="1860585" cy="1341944"/>
            </a:xfrm>
            <a:prstGeom prst="roundRect">
              <a:avLst>
                <a:gd name="adj" fmla="val 3563"/>
              </a:avLst>
            </a:prstGeom>
            <a:ln w="28575">
              <a:solidFill>
                <a:srgbClr val="4DB1E3"/>
              </a:solidFill>
            </a:ln>
          </p:spPr>
        </p:pic>
        <p:sp>
          <p:nvSpPr>
            <p:cNvPr id="16" name="Rectangle 15">
              <a:extLst>
                <a:ext uri="{FF2B5EF4-FFF2-40B4-BE49-F238E27FC236}">
                  <a16:creationId xmlns:a16="http://schemas.microsoft.com/office/drawing/2014/main" id="{90CFB825-32DD-40EA-8C4B-0348BA8684BA}"/>
                </a:ext>
              </a:extLst>
            </p:cNvPr>
            <p:cNvSpPr/>
            <p:nvPr/>
          </p:nvSpPr>
          <p:spPr>
            <a:xfrm>
              <a:off x="1230174" y="2012833"/>
              <a:ext cx="909406" cy="276999"/>
            </a:xfrm>
            <a:prstGeom prst="rect">
              <a:avLst/>
            </a:prstGeom>
          </p:spPr>
          <p:txBody>
            <a:bodyPr wrap="square" lIns="0" tIns="0" rIns="0" bIns="0">
              <a:spAutoFit/>
            </a:bodyPr>
            <a:lstStyle/>
            <a:p>
              <a:pPr algn="ctr"/>
              <a:r>
                <a:rPr lang="en-GB" dirty="0"/>
                <a:t>valleys </a:t>
              </a:r>
            </a:p>
          </p:txBody>
        </p:sp>
      </p:grpSp>
      <p:grpSp>
        <p:nvGrpSpPr>
          <p:cNvPr id="23" name="Group 22"/>
          <p:cNvGrpSpPr/>
          <p:nvPr/>
        </p:nvGrpSpPr>
        <p:grpSpPr>
          <a:xfrm>
            <a:off x="2707834" y="1992312"/>
            <a:ext cx="1864166" cy="1661080"/>
            <a:chOff x="2707834" y="1992312"/>
            <a:chExt cx="1864166" cy="1674688"/>
          </a:xfrm>
        </p:grpSpPr>
        <p:pic>
          <p:nvPicPr>
            <p:cNvPr id="8" name="Picture 6">
              <a:extLst>
                <a:ext uri="{FF2B5EF4-FFF2-40B4-BE49-F238E27FC236}">
                  <a16:creationId xmlns:a16="http://schemas.microsoft.com/office/drawing/2014/main" id="{FDD1FD66-CB87-445C-857A-78F67544A98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309" t="1826" r="14079"/>
            <a:stretch/>
          </p:blipFill>
          <p:spPr bwMode="auto">
            <a:xfrm>
              <a:off x="2707834" y="2308524"/>
              <a:ext cx="1864166" cy="1358476"/>
            </a:xfrm>
            <a:prstGeom prst="roundRect">
              <a:avLst>
                <a:gd name="adj" fmla="val 4456"/>
              </a:avLst>
            </a:prstGeom>
            <a:noFill/>
            <a:ln w="28575">
              <a:solidFill>
                <a:srgbClr val="4DB1E3"/>
              </a:solidFill>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42D58E4-EC78-490C-8D00-4DA37BD18517}"/>
                </a:ext>
              </a:extLst>
            </p:cNvPr>
            <p:cNvSpPr/>
            <p:nvPr/>
          </p:nvSpPr>
          <p:spPr>
            <a:xfrm>
              <a:off x="3240447" y="1992312"/>
              <a:ext cx="909406" cy="276999"/>
            </a:xfrm>
            <a:prstGeom prst="rect">
              <a:avLst/>
            </a:prstGeom>
          </p:spPr>
          <p:txBody>
            <a:bodyPr wrap="square" lIns="0" tIns="0" rIns="0" bIns="0">
              <a:spAutoFit/>
            </a:bodyPr>
            <a:lstStyle/>
            <a:p>
              <a:pPr algn="ctr"/>
              <a:r>
                <a:rPr lang="en-GB" dirty="0"/>
                <a:t>glaciers </a:t>
              </a:r>
            </a:p>
          </p:txBody>
        </p:sp>
      </p:grpSp>
    </p:spTree>
    <p:extLst>
      <p:ext uri="{BB962C8B-B14F-4D97-AF65-F5344CB8AC3E}">
        <p14:creationId xmlns:p14="http://schemas.microsoft.com/office/powerpoint/2010/main" val="424778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714580" y="2012106"/>
            <a:ext cx="2836296" cy="3723082"/>
          </a:xfrm>
          <a:prstGeom prst="roundRect">
            <a:avLst>
              <a:gd name="adj" fmla="val 6535"/>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Humans in the Arctic</a:t>
            </a:r>
          </a:p>
        </p:txBody>
      </p:sp>
      <p:sp>
        <p:nvSpPr>
          <p:cNvPr id="3" name="Rectangle 2"/>
          <p:cNvSpPr/>
          <p:nvPr/>
        </p:nvSpPr>
        <p:spPr>
          <a:xfrm>
            <a:off x="839037" y="1339549"/>
            <a:ext cx="7681964" cy="923330"/>
          </a:xfrm>
          <a:prstGeom prst="rect">
            <a:avLst/>
          </a:prstGeom>
        </p:spPr>
        <p:txBody>
          <a:bodyPr wrap="square">
            <a:spAutoFit/>
          </a:bodyPr>
          <a:lstStyle/>
          <a:p>
            <a:r>
              <a:rPr lang="en-GB" dirty="0"/>
              <a:t>People have lived in the Arctic for thousands of years. Only about 4 million people live and work in the Arctic at the moment (for comparison, there are 66 million in the UK). </a:t>
            </a:r>
          </a:p>
        </p:txBody>
      </p:sp>
      <p:sp>
        <p:nvSpPr>
          <p:cNvPr id="4" name="Rectangle 3"/>
          <p:cNvSpPr/>
          <p:nvPr/>
        </p:nvSpPr>
        <p:spPr>
          <a:xfrm>
            <a:off x="839037" y="2467507"/>
            <a:ext cx="4572000" cy="1754326"/>
          </a:xfrm>
          <a:prstGeom prst="rect">
            <a:avLst/>
          </a:prstGeom>
        </p:spPr>
        <p:txBody>
          <a:bodyPr>
            <a:spAutoFit/>
          </a:bodyPr>
          <a:lstStyle/>
          <a:p>
            <a:r>
              <a:rPr lang="en-GB" dirty="0"/>
              <a:t>In the winter, it can get so cold that it’s too dangerous to go outside without special clothing and equipment. Strong storms and blizzards can make travel very difficult and heating a home can be expensive without trees for a fire.</a:t>
            </a:r>
          </a:p>
        </p:txBody>
      </p:sp>
      <p:sp>
        <p:nvSpPr>
          <p:cNvPr id="5" name="Rectangle 4"/>
          <p:cNvSpPr/>
          <p:nvPr/>
        </p:nvSpPr>
        <p:spPr>
          <a:xfrm>
            <a:off x="839037" y="4452314"/>
            <a:ext cx="4572000" cy="646331"/>
          </a:xfrm>
          <a:prstGeom prst="rect">
            <a:avLst/>
          </a:prstGeom>
        </p:spPr>
        <p:txBody>
          <a:bodyPr>
            <a:spAutoFit/>
          </a:bodyPr>
          <a:lstStyle/>
          <a:p>
            <a:r>
              <a:rPr lang="en-GB" dirty="0"/>
              <a:t>Mining for oil and gas, and fishing are important activities in the Arctic.</a:t>
            </a:r>
          </a:p>
        </p:txBody>
      </p:sp>
      <p:sp>
        <p:nvSpPr>
          <p:cNvPr id="6" name="Rounded Rectangle 5"/>
          <p:cNvSpPr/>
          <p:nvPr/>
        </p:nvSpPr>
        <p:spPr>
          <a:xfrm>
            <a:off x="650453" y="5770700"/>
            <a:ext cx="7900423" cy="547779"/>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What do you think it would be like to live in the Arctic?</a:t>
            </a:r>
          </a:p>
        </p:txBody>
      </p:sp>
      <p:pic>
        <p:nvPicPr>
          <p:cNvPr id="8" name="Picture 4" descr="Moorage, Ships, Water, Lake, Mountain, Nordic, Reine">
            <a:extLst>
              <a:ext uri="{FF2B5EF4-FFF2-40B4-BE49-F238E27FC236}">
                <a16:creationId xmlns:a16="http://schemas.microsoft.com/office/drawing/2014/main" id="{6BAAF88C-CAAE-465E-888D-D2E4CAA76C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178" b="5966"/>
          <a:stretch/>
        </p:blipFill>
        <p:spPr bwMode="auto">
          <a:xfrm>
            <a:off x="5886941" y="3977933"/>
            <a:ext cx="2524405" cy="1662597"/>
          </a:xfrm>
          <a:prstGeom prst="roundRect">
            <a:avLst>
              <a:gd name="adj" fmla="val 7617"/>
            </a:avLst>
          </a:prstGeom>
          <a:noFill/>
          <a:ln w="28575">
            <a:solidFill>
              <a:srgbClr val="4DB1E3"/>
            </a:solidFill>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886941" y="2095452"/>
            <a:ext cx="2523529" cy="1900583"/>
            <a:chOff x="5886941" y="2095452"/>
            <a:chExt cx="2523529" cy="1900583"/>
          </a:xfrm>
        </p:grpSpPr>
        <p:pic>
          <p:nvPicPr>
            <p:cNvPr id="7" name="Picture 2">
              <a:extLst>
                <a:ext uri="{FF2B5EF4-FFF2-40B4-BE49-F238E27FC236}">
                  <a16:creationId xmlns:a16="http://schemas.microsoft.com/office/drawing/2014/main" id="{4BD87B5C-2A1B-470D-810F-76F08869F8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59" r="4179" b="3961"/>
            <a:stretch/>
          </p:blipFill>
          <p:spPr bwMode="auto">
            <a:xfrm>
              <a:off x="5886941" y="2095452"/>
              <a:ext cx="2523529" cy="1627834"/>
            </a:xfrm>
            <a:prstGeom prst="roundRect">
              <a:avLst>
                <a:gd name="adj" fmla="val 5865"/>
              </a:avLst>
            </a:prstGeom>
            <a:noFill/>
            <a:ln w="28575">
              <a:solidFill>
                <a:srgbClr val="4DB1E3"/>
              </a:solidFill>
            </a:ln>
            <a:extLst>
              <a:ext uri="{909E8E84-426E-40DD-AFC4-6F175D3DCCD1}">
                <a14:hiddenFill xmlns:a14="http://schemas.microsoft.com/office/drawing/2010/main">
                  <a:solidFill>
                    <a:srgbClr val="FFFFFF"/>
                  </a:solidFill>
                </a14:hiddenFill>
              </a:ext>
            </a:extLst>
          </p:spPr>
        </p:pic>
        <p:sp>
          <p:nvSpPr>
            <p:cNvPr id="9" name="TextBox 21"/>
            <p:cNvSpPr txBox="1">
              <a:spLocks noChangeArrowheads="1"/>
            </p:cNvSpPr>
            <p:nvPr/>
          </p:nvSpPr>
          <p:spPr bwMode="auto">
            <a:xfrm>
              <a:off x="5958484" y="3637656"/>
              <a:ext cx="2431889" cy="35837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Sisimiut </a:t>
              </a:r>
              <a:r>
                <a:rPr lang="en-GB" altLang="en-US" sz="500" b="1" dirty="0" err="1">
                  <a:latin typeface="Tuffy-TTF" panose="020B0603060100000000" pitchFamily="34" charset="0"/>
                  <a:ea typeface="Tuffy" panose="020B0603060100000000" pitchFamily="34" charset="0"/>
                  <a:cs typeface="Arial" panose="020B0604020202020204" pitchFamily="34" charset="0"/>
                </a:rPr>
                <a:t>vinter</a:t>
              </a:r>
              <a:r>
                <a:rPr lang="en-GB" altLang="en-US" sz="500" b="1" dirty="0">
                  <a:latin typeface="Tuffy-TTF" panose="020B0603060100000000" pitchFamily="34" charset="0"/>
                  <a:ea typeface="Tuffy" panose="020B0603060100000000" pitchFamily="34" charset="0"/>
                  <a:cs typeface="Arial" panose="020B0604020202020204" pitchFamily="34" charset="0"/>
                </a:rPr>
                <a:t> houses</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Greenland Travel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grpSp>
    </p:spTree>
    <p:extLst>
      <p:ext uri="{BB962C8B-B14F-4D97-AF65-F5344CB8AC3E}">
        <p14:creationId xmlns:p14="http://schemas.microsoft.com/office/powerpoint/2010/main" val="88012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676</TotalTime>
  <Words>1998</Words>
  <Application>Microsoft Office PowerPoint</Application>
  <PresentationFormat>On-screen Show (4:3)</PresentationFormat>
  <Paragraphs>133</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Tuffy-TTF</vt:lpstr>
      <vt:lpstr>Calibri</vt:lpstr>
      <vt:lpstr>Twinkl</vt:lpstr>
      <vt:lpstr>Arial</vt:lpstr>
      <vt:lpstr>Office Theme</vt:lpstr>
      <vt:lpstr>PowerPoint Presentation</vt:lpstr>
      <vt:lpstr>Where Are the Polar Regions?</vt:lpstr>
      <vt:lpstr>The Arctic</vt:lpstr>
      <vt:lpstr>Antarctica</vt:lpstr>
      <vt:lpstr>Climate in the Arctic</vt:lpstr>
      <vt:lpstr>Climate in Antarctica</vt:lpstr>
      <vt:lpstr>Physical Features in the Arctic</vt:lpstr>
      <vt:lpstr>Physical Features in Antarctica</vt:lpstr>
      <vt:lpstr>Humans in the Arctic</vt:lpstr>
      <vt:lpstr>Humans in Antarctica</vt:lpstr>
      <vt:lpstr>Polar Adaptations</vt:lpstr>
      <vt:lpstr>Arctic Animals</vt:lpstr>
      <vt:lpstr>Arctic Animals</vt:lpstr>
      <vt:lpstr>Antarctic Animals</vt:lpstr>
      <vt:lpstr>Antarctic Animals</vt:lpstr>
      <vt:lpstr>Quick Facts About the Arctic</vt:lpstr>
      <vt:lpstr>Quick Facts About Antarctica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Gemma O'Reilly</cp:lastModifiedBy>
  <cp:revision>51</cp:revision>
  <dcterms:created xsi:type="dcterms:W3CDTF">2019-12-02T10:09:51Z</dcterms:created>
  <dcterms:modified xsi:type="dcterms:W3CDTF">2020-03-18T14:45:08Z</dcterms:modified>
</cp:coreProperties>
</file>