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3"/>
  </p:sldMasterIdLst>
  <p:notesMasterIdLst>
    <p:notesMasterId r:id="rId13"/>
  </p:notesMasterIdLst>
  <p:handoutMasterIdLst>
    <p:handoutMasterId r:id="rId14"/>
  </p:handoutMasterIdLst>
  <p:sldIdLst>
    <p:sldId id="258" r:id="rId4"/>
    <p:sldId id="264" r:id="rId5"/>
    <p:sldId id="271" r:id="rId6"/>
    <p:sldId id="272" r:id="rId7"/>
    <p:sldId id="273" r:id="rId8"/>
    <p:sldId id="274" r:id="rId9"/>
    <p:sldId id="275" r:id="rId10"/>
    <p:sldId id="276"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
      <p:font typeface="Twinkl SemiBold" charset="0"/>
      <p:bold r:id="rId2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0"/>
    <a:srgbClr val="AFDEF9"/>
    <a:srgbClr val="DE1E5A"/>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4660"/>
  </p:normalViewPr>
  <p:slideViewPr>
    <p:cSldViewPr snapToGrid="0">
      <p:cViewPr varScale="1">
        <p:scale>
          <a:sx n="86" d="100"/>
          <a:sy n="86" d="100"/>
        </p:scale>
        <p:origin x="1382" y="5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Master" Target="slideMasters/slideMaster1.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273BB2-5AE5-4515-A632-E63B2DB1F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01C8432-C081-46C0-B117-15197DD85F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5520320-F01E-4799-A790-5035D034BE09}" type="datetimeFigureOut">
              <a:rPr lang="en-GB"/>
              <a:pPr>
                <a:defRPr/>
              </a:pPr>
              <a:t>18/03/2020</a:t>
            </a:fld>
            <a:endParaRPr lang="en-GB"/>
          </a:p>
        </p:txBody>
      </p:sp>
      <p:sp>
        <p:nvSpPr>
          <p:cNvPr id="4" name="Footer Placeholder 3">
            <a:extLst>
              <a:ext uri="{FF2B5EF4-FFF2-40B4-BE49-F238E27FC236}">
                <a16:creationId xmlns:a16="http://schemas.microsoft.com/office/drawing/2014/main" id="{B19329C4-715F-4A46-B3FA-942C69ED8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FD24256-45FA-43E0-A53D-BA7D83CD3C7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97F64BB-DC45-48D9-B5EE-AD73EEC07953}"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F1ADDD-23B2-4D89-B6CD-D82A0CC8F5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384D57FE-A498-4B75-A685-FA43F8879F6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C9886BC-ED8A-4DE5-97E4-9BDF7BEAEDE6}" type="datetimeFigureOut">
              <a:rPr lang="en-GB"/>
              <a:pPr>
                <a:defRPr/>
              </a:pPr>
              <a:t>18/03/2020</a:t>
            </a:fld>
            <a:endParaRPr lang="en-GB"/>
          </a:p>
        </p:txBody>
      </p:sp>
      <p:sp>
        <p:nvSpPr>
          <p:cNvPr id="4" name="Slide Image Placeholder 3">
            <a:extLst>
              <a:ext uri="{FF2B5EF4-FFF2-40B4-BE49-F238E27FC236}">
                <a16:creationId xmlns:a16="http://schemas.microsoft.com/office/drawing/2014/main" id="{3E9003E0-A3AA-40A4-A1B9-81657ADC9E3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82DAE01-517B-44B6-B807-77BCA7C166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892A71D-B360-4154-8112-232572519E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0D56CFD-C57D-4B85-8393-807390EAAC8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1327F23-1CF4-4698-BAC5-0D46E0ADB9A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B1CC846-A552-40B3-8674-2C4F3E3B79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03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D9A33DDF-F7D4-452F-B129-7759D2B54D1A}"/>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3D7D1312-95EA-4A3B-83E1-D1271BE749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19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4CEFFA3-4952-41C6-8B45-704118E7F57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8217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DF0140C3-40A2-4F2C-8F41-6092C5781E36}"/>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5C505206-7C1A-430A-A08C-EF052A42207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91EDC6E7-AB0B-4B89-8E43-72967E4A448D}"/>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1266E1BB-438E-4266-BF6C-6C04C77CB0A6}"/>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D3D548B7-365B-4336-AD5B-819BD0D2C575}"/>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5508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B7EAD82-5872-4094-930A-580BB24C9B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267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B5E1F1-66FF-4B9D-978C-39481F7284E7}"/>
              </a:ext>
            </a:extLst>
          </p:cNvPr>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A1E62A5-2A1C-461F-BC29-C37D3D784934}"/>
              </a:ext>
            </a:extLst>
          </p:cNvPr>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2CA47EE5-8790-40E9-9B54-EF42FC1B4FEC}"/>
              </a:ext>
            </a:extLst>
          </p:cNvPr>
          <p:cNvSpPr>
            <a:spLocks noGrp="1" noChangeArrowheads="1"/>
          </p:cNvSpPr>
          <p:nvPr>
            <p:ph type="title"/>
          </p:nvPr>
        </p:nvSpPr>
        <p:spPr>
          <a:xfrm>
            <a:off x="457200" y="479425"/>
            <a:ext cx="8220075" cy="993775"/>
          </a:xfrm>
        </p:spPr>
        <p:txBody>
          <a:bodyPr/>
          <a:lstStyle/>
          <a:p>
            <a:pPr eaLnBrk="1" hangingPunct="1"/>
            <a:r>
              <a:rPr lang="en-GB" altLang="en-US" sz="3600"/>
              <a:t>Travel in the Past</a:t>
            </a:r>
          </a:p>
        </p:txBody>
      </p:sp>
      <p:sp>
        <p:nvSpPr>
          <p:cNvPr id="5" name="Rectangle 4">
            <a:extLst>
              <a:ext uri="{FF2B5EF4-FFF2-40B4-BE49-F238E27FC236}">
                <a16:creationId xmlns:a16="http://schemas.microsoft.com/office/drawing/2014/main" id="{D9CD8EDE-A938-479B-BD73-03B8CAC731DF}"/>
              </a:ext>
            </a:extLst>
          </p:cNvPr>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Today, if you want to travel from the United Kingdom to the USA, the easiest way to get there is on an aeroplane. It takes around eight hours.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In the days before aeroplanes, people had to travel from the UK to the USA on ships. It would have taken around seven days, so people had rooms they slept in called cabins.</a:t>
            </a:r>
          </a:p>
        </p:txBody>
      </p:sp>
      <p:pic>
        <p:nvPicPr>
          <p:cNvPr id="9220" name="Picture 3">
            <a:extLst>
              <a:ext uri="{FF2B5EF4-FFF2-40B4-BE49-F238E27FC236}">
                <a16:creationId xmlns:a16="http://schemas.microsoft.com/office/drawing/2014/main" id="{ED083ED8-11B7-4C99-AB86-4A9B53285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588" y="3536950"/>
            <a:ext cx="47037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0E7688D-6047-4E13-9344-A46E98CE1C8E}"/>
              </a:ext>
            </a:extLst>
          </p:cNvPr>
          <p:cNvSpPr>
            <a:spLocks noChangeArrowheads="1"/>
          </p:cNvSpPr>
          <p:nvPr/>
        </p:nvSpPr>
        <p:spPr bwMode="auto">
          <a:xfrm>
            <a:off x="755650" y="3429000"/>
            <a:ext cx="27654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Because the journey took so long, the ships had lots of things to do; there were restaurants, hairdressers, libraries and sometimes even a swimming pool!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80FF89D9-2B14-4518-A2EF-AFF6806D5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2247900"/>
            <a:ext cx="712152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0">
            <a:extLst>
              <a:ext uri="{FF2B5EF4-FFF2-40B4-BE49-F238E27FC236}">
                <a16:creationId xmlns:a16="http://schemas.microsoft.com/office/drawing/2014/main" id="{FD4FE670-0240-4CBD-98C7-0F9F648FB035}"/>
              </a:ext>
            </a:extLst>
          </p:cNvPr>
          <p:cNvSpPr>
            <a:spLocks noGrp="1" noChangeArrowheads="1"/>
          </p:cNvSpPr>
          <p:nvPr>
            <p:ph type="title"/>
          </p:nvPr>
        </p:nvSpPr>
        <p:spPr>
          <a:xfrm>
            <a:off x="457200" y="479425"/>
            <a:ext cx="8220075" cy="993775"/>
          </a:xfrm>
        </p:spPr>
        <p:txBody>
          <a:bodyPr/>
          <a:lstStyle/>
          <a:p>
            <a:pPr eaLnBrk="1" hangingPunct="1"/>
            <a:r>
              <a:rPr lang="en-GB" altLang="en-US" sz="3600"/>
              <a:t>The Titanic</a:t>
            </a:r>
          </a:p>
        </p:txBody>
      </p:sp>
      <p:sp>
        <p:nvSpPr>
          <p:cNvPr id="10244" name="Rectangle 4">
            <a:extLst>
              <a:ext uri="{FF2B5EF4-FFF2-40B4-BE49-F238E27FC236}">
                <a16:creationId xmlns:a16="http://schemas.microsoft.com/office/drawing/2014/main" id="{520D4410-84EC-47AA-8364-F3AC718F253B}"/>
              </a:ext>
            </a:extLst>
          </p:cNvPr>
          <p:cNvSpPr>
            <a:spLocks noChangeArrowheads="1"/>
          </p:cNvSpPr>
          <p:nvPr/>
        </p:nvSpPr>
        <p:spPr bwMode="auto">
          <a:xfrm>
            <a:off x="1630363" y="1316038"/>
            <a:ext cx="588327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Titanic was the largest ship ever built, and it took three years to make. It was built at the Harland and Wolff shipyard in Belfast in Northern Ireland.</a:t>
            </a:r>
          </a:p>
        </p:txBody>
      </p:sp>
      <p:sp>
        <p:nvSpPr>
          <p:cNvPr id="7" name="Rectangle 6">
            <a:extLst>
              <a:ext uri="{FF2B5EF4-FFF2-40B4-BE49-F238E27FC236}">
                <a16:creationId xmlns:a16="http://schemas.microsoft.com/office/drawing/2014/main" id="{9B47246B-1815-4904-ACC4-5BF8DE387555}"/>
              </a:ext>
            </a:extLst>
          </p:cNvPr>
          <p:cNvSpPr>
            <a:spLocks noChangeArrowheads="1"/>
          </p:cNvSpPr>
          <p:nvPr/>
        </p:nvSpPr>
        <p:spPr bwMode="auto">
          <a:xfrm>
            <a:off x="2108200" y="3706813"/>
            <a:ext cx="49276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Titanic was as long as three football pitches and as high as a building with 17 storeys.</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It cost hundreds of millions of pounds to build.</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People said the Titanic was so amazing it </a:t>
            </a:r>
            <a:br>
              <a:rPr lang="en-GB" altLang="en-US">
                <a:solidFill>
                  <a:schemeClr val="tx1"/>
                </a:solidFill>
              </a:rPr>
            </a:br>
            <a:r>
              <a:rPr lang="en-GB" altLang="en-US">
                <a:solidFill>
                  <a:schemeClr val="tx1"/>
                </a:solidFill>
              </a:rPr>
              <a:t>would never sink.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55CCD87A-7CF1-4CB1-A16F-40C47D51202C}"/>
              </a:ext>
            </a:extLst>
          </p:cNvPr>
          <p:cNvSpPr>
            <a:spLocks noGrp="1" noChangeArrowheads="1"/>
          </p:cNvSpPr>
          <p:nvPr>
            <p:ph type="title"/>
          </p:nvPr>
        </p:nvSpPr>
        <p:spPr>
          <a:xfrm>
            <a:off x="457200" y="479425"/>
            <a:ext cx="8220075" cy="993775"/>
          </a:xfrm>
        </p:spPr>
        <p:txBody>
          <a:bodyPr/>
          <a:lstStyle/>
          <a:p>
            <a:pPr eaLnBrk="1" hangingPunct="1"/>
            <a:r>
              <a:rPr lang="en-GB" altLang="en-US" sz="3600"/>
              <a:t>1</a:t>
            </a:r>
            <a:r>
              <a:rPr lang="en-GB" altLang="en-US" sz="3600" baseline="30000"/>
              <a:t>st</a:t>
            </a:r>
            <a:r>
              <a:rPr lang="en-GB" altLang="en-US" sz="3600"/>
              <a:t>, 2</a:t>
            </a:r>
            <a:r>
              <a:rPr lang="en-GB" altLang="en-US" sz="3600" baseline="30000"/>
              <a:t>nd</a:t>
            </a:r>
            <a:r>
              <a:rPr lang="en-GB" altLang="en-US" sz="3600"/>
              <a:t> or 3</a:t>
            </a:r>
            <a:r>
              <a:rPr lang="en-GB" altLang="en-US" sz="3600" baseline="30000"/>
              <a:t>rd</a:t>
            </a:r>
            <a:r>
              <a:rPr lang="en-GB" altLang="en-US" sz="3600"/>
              <a:t>?</a:t>
            </a:r>
          </a:p>
        </p:txBody>
      </p:sp>
      <p:sp>
        <p:nvSpPr>
          <p:cNvPr id="5" name="Rectangle 4">
            <a:extLst>
              <a:ext uri="{FF2B5EF4-FFF2-40B4-BE49-F238E27FC236}">
                <a16:creationId xmlns:a16="http://schemas.microsoft.com/office/drawing/2014/main" id="{C85CD28B-C1CB-427A-808A-8D9FC6F3E627}"/>
              </a:ext>
            </a:extLst>
          </p:cNvPr>
          <p:cNvSpPr>
            <a:spLocks noChangeArrowheads="1"/>
          </p:cNvSpPr>
          <p:nvPr/>
        </p:nvSpPr>
        <p:spPr bwMode="auto">
          <a:xfrm>
            <a:off x="3554413" y="1514475"/>
            <a:ext cx="4833937"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Not all cabins on the Titanic were the same. People with lots of money travelled first class. This meant their rooms were very posh. Sometimes, meals in the first class restaurants had ten different parts!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Second class passengers had a library and </a:t>
            </a:r>
            <a:br>
              <a:rPr lang="en-GB" altLang="en-US">
                <a:solidFill>
                  <a:schemeClr val="tx1"/>
                </a:solidFill>
              </a:rPr>
            </a:br>
            <a:r>
              <a:rPr lang="en-GB" altLang="en-US">
                <a:solidFill>
                  <a:schemeClr val="tx1"/>
                </a:solidFill>
              </a:rPr>
              <a:t>their own walking areas on the ship called promenades. The cabins were quite nice.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People who travelled in third class usually didn’t have much money. The cabins were near the ship’s engines so could be noisy. There were only two baths between 700 people! Third class passengers weren’t allowed to go in the first or second class areas.</a:t>
            </a:r>
          </a:p>
        </p:txBody>
      </p:sp>
      <p:pic>
        <p:nvPicPr>
          <p:cNvPr id="11268" name="Picture 6">
            <a:extLst>
              <a:ext uri="{FF2B5EF4-FFF2-40B4-BE49-F238E27FC236}">
                <a16:creationId xmlns:a16="http://schemas.microsoft.com/office/drawing/2014/main" id="{42673CCC-B483-4396-AA5D-1B86B57FB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601788"/>
            <a:ext cx="2459038"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487B3BA-B3DC-4A17-9528-9EA09F605213}"/>
              </a:ext>
            </a:extLst>
          </p:cNvPr>
          <p:cNvSpPr/>
          <p:nvPr/>
        </p:nvSpPr>
        <p:spPr>
          <a:xfrm>
            <a:off x="755650" y="1558925"/>
            <a:ext cx="3816350" cy="4533900"/>
          </a:xfrm>
          <a:prstGeom prst="roundRect">
            <a:avLst>
              <a:gd name="adj" fmla="val 795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20">
            <a:extLst>
              <a:ext uri="{FF2B5EF4-FFF2-40B4-BE49-F238E27FC236}">
                <a16:creationId xmlns:a16="http://schemas.microsoft.com/office/drawing/2014/main" id="{D9A28B68-057A-4935-A2C2-E73E0FD5D9CF}"/>
              </a:ext>
            </a:extLst>
          </p:cNvPr>
          <p:cNvSpPr>
            <a:spLocks noGrp="1" noChangeArrowheads="1"/>
          </p:cNvSpPr>
          <p:nvPr>
            <p:ph type="title"/>
          </p:nvPr>
        </p:nvSpPr>
        <p:spPr>
          <a:xfrm>
            <a:off x="457200" y="479425"/>
            <a:ext cx="8220075" cy="993775"/>
          </a:xfrm>
        </p:spPr>
        <p:txBody>
          <a:bodyPr/>
          <a:lstStyle/>
          <a:p>
            <a:pPr eaLnBrk="1" hangingPunct="1"/>
            <a:r>
              <a:rPr lang="en-GB" altLang="en-US" sz="3600"/>
              <a:t>Iceberg</a:t>
            </a:r>
          </a:p>
        </p:txBody>
      </p:sp>
      <p:sp>
        <p:nvSpPr>
          <p:cNvPr id="5" name="Rectangle 4">
            <a:extLst>
              <a:ext uri="{FF2B5EF4-FFF2-40B4-BE49-F238E27FC236}">
                <a16:creationId xmlns:a16="http://schemas.microsoft.com/office/drawing/2014/main" id="{95DDA206-FF3B-474C-8676-26123446A5BC}"/>
              </a:ext>
            </a:extLst>
          </p:cNvPr>
          <p:cNvSpPr>
            <a:spLocks noChangeArrowheads="1"/>
          </p:cNvSpPr>
          <p:nvPr/>
        </p:nvSpPr>
        <p:spPr bwMode="auto">
          <a:xfrm>
            <a:off x="882650" y="1952625"/>
            <a:ext cx="35433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An iceberg is a really big piece of ice floating in the sea. Icebergs can be bigger than houses. Most of an iceberg can’t be seen because it is under water.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On the Titanic’s first journey, the weather was really cold. There were icebergs in the sea.</a:t>
            </a:r>
          </a:p>
          <a:p>
            <a:pPr eaLnBrk="1" hangingPunct="1">
              <a:lnSpc>
                <a:spcPct val="100000"/>
              </a:lnSpc>
              <a:spcBef>
                <a:spcPct val="0"/>
              </a:spcBef>
              <a:buFontTx/>
              <a:buNone/>
            </a:pPr>
            <a:endParaRPr lang="en-GB" altLang="en-US">
              <a:solidFill>
                <a:srgbClr val="FF0000"/>
              </a:solidFill>
            </a:endParaRPr>
          </a:p>
          <a:p>
            <a:pPr eaLnBrk="1" hangingPunct="1">
              <a:lnSpc>
                <a:spcPct val="100000"/>
              </a:lnSpc>
              <a:spcBef>
                <a:spcPct val="0"/>
              </a:spcBef>
              <a:buFontTx/>
              <a:buNone/>
            </a:pPr>
            <a:r>
              <a:rPr lang="en-GB" altLang="en-US">
                <a:solidFill>
                  <a:schemeClr val="tx1"/>
                </a:solidFill>
              </a:rPr>
              <a:t>One night, the ship hit an iceberg. It made a very big hole. The Titanic began to fill with water.</a:t>
            </a:r>
          </a:p>
        </p:txBody>
      </p:sp>
      <p:pic>
        <p:nvPicPr>
          <p:cNvPr id="4" name="Picture 3">
            <a:extLst>
              <a:ext uri="{FF2B5EF4-FFF2-40B4-BE49-F238E27FC236}">
                <a16:creationId xmlns:a16="http://schemas.microsoft.com/office/drawing/2014/main" id="{9AF412B0-A126-4532-9B94-48F1CFD397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5" t="15332" r="77738" b="21332"/>
          <a:stretch/>
        </p:blipFill>
        <p:spPr>
          <a:xfrm>
            <a:off x="4873335" y="2161828"/>
            <a:ext cx="3387437" cy="3327805"/>
          </a:xfrm>
          <a:prstGeom prst="ellipse">
            <a:avLst/>
          </a:prstGeom>
          <a:ln w="28575">
            <a:solidFill>
              <a:srgbClr val="0076B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A212A77-7F59-4AE4-8AE6-59B3F0516826}"/>
              </a:ext>
            </a:extLst>
          </p:cNvPr>
          <p:cNvSpPr/>
          <p:nvPr/>
        </p:nvSpPr>
        <p:spPr>
          <a:xfrm>
            <a:off x="755650" y="4675188"/>
            <a:ext cx="7632700" cy="1417637"/>
          </a:xfrm>
          <a:prstGeom prst="roundRect">
            <a:avLst>
              <a:gd name="adj" fmla="val 795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5" name="Title 20">
            <a:extLst>
              <a:ext uri="{FF2B5EF4-FFF2-40B4-BE49-F238E27FC236}">
                <a16:creationId xmlns:a16="http://schemas.microsoft.com/office/drawing/2014/main" id="{DC35DA42-3D95-43C2-B4FB-57837E4ADC9D}"/>
              </a:ext>
            </a:extLst>
          </p:cNvPr>
          <p:cNvSpPr>
            <a:spLocks noGrp="1" noChangeArrowheads="1"/>
          </p:cNvSpPr>
          <p:nvPr>
            <p:ph type="title"/>
          </p:nvPr>
        </p:nvSpPr>
        <p:spPr>
          <a:xfrm>
            <a:off x="457200" y="479425"/>
            <a:ext cx="8220075" cy="993775"/>
          </a:xfrm>
        </p:spPr>
        <p:txBody>
          <a:bodyPr/>
          <a:lstStyle/>
          <a:p>
            <a:pPr eaLnBrk="1" hangingPunct="1"/>
            <a:r>
              <a:rPr lang="en-GB" altLang="en-US" sz="3600"/>
              <a:t>The Titanic Starts to Sink</a:t>
            </a:r>
          </a:p>
        </p:txBody>
      </p:sp>
      <p:sp>
        <p:nvSpPr>
          <p:cNvPr id="13316" name="Rectangle 4">
            <a:extLst>
              <a:ext uri="{FF2B5EF4-FFF2-40B4-BE49-F238E27FC236}">
                <a16:creationId xmlns:a16="http://schemas.microsoft.com/office/drawing/2014/main" id="{FAA46B24-483A-4B39-95EC-1FBF770DEEC2}"/>
              </a:ext>
            </a:extLst>
          </p:cNvPr>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As the Titanic started to sink, people began to get into lifeboats. Lifeboats are little boats put onboard a ship. If the ship gets into problems, passengers can get into lifeboats and sail away.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problem was, there weren’t enough lifeboats for everyone on board </a:t>
            </a:r>
            <a:br>
              <a:rPr lang="en-GB" altLang="en-US">
                <a:solidFill>
                  <a:schemeClr val="tx1"/>
                </a:solidFill>
              </a:rPr>
            </a:br>
            <a:r>
              <a:rPr lang="en-GB" altLang="en-US">
                <a:solidFill>
                  <a:schemeClr val="tx1"/>
                </a:solidFill>
              </a:rPr>
              <a:t>the Titanic.</a:t>
            </a:r>
          </a:p>
        </p:txBody>
      </p:sp>
      <p:pic>
        <p:nvPicPr>
          <p:cNvPr id="4" name="Picture 3">
            <a:extLst>
              <a:ext uri="{FF2B5EF4-FFF2-40B4-BE49-F238E27FC236}">
                <a16:creationId xmlns:a16="http://schemas.microsoft.com/office/drawing/2014/main" id="{9515730B-8C47-4538-A2FB-1F06EF942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325" y="3657600"/>
            <a:ext cx="64833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61084A-9799-447F-8007-2D27FAD3B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598" y="1312752"/>
            <a:ext cx="7665530" cy="4780073"/>
          </a:xfrm>
          <a:prstGeom prst="roundRect">
            <a:avLst>
              <a:gd name="adj" fmla="val 3726"/>
            </a:avLst>
          </a:prstGeom>
        </p:spPr>
      </p:pic>
      <p:sp>
        <p:nvSpPr>
          <p:cNvPr id="14339" name="Title 20">
            <a:extLst>
              <a:ext uri="{FF2B5EF4-FFF2-40B4-BE49-F238E27FC236}">
                <a16:creationId xmlns:a16="http://schemas.microsoft.com/office/drawing/2014/main" id="{3F3616E7-D372-491C-B476-A47D3EE14764}"/>
              </a:ext>
            </a:extLst>
          </p:cNvPr>
          <p:cNvSpPr>
            <a:spLocks noGrp="1" noChangeArrowheads="1"/>
          </p:cNvSpPr>
          <p:nvPr>
            <p:ph type="title"/>
          </p:nvPr>
        </p:nvSpPr>
        <p:spPr>
          <a:xfrm>
            <a:off x="457200" y="479425"/>
            <a:ext cx="8220075" cy="993775"/>
          </a:xfrm>
        </p:spPr>
        <p:txBody>
          <a:bodyPr/>
          <a:lstStyle/>
          <a:p>
            <a:pPr eaLnBrk="1" hangingPunct="1"/>
            <a:r>
              <a:rPr lang="en-GB" altLang="en-US" sz="3600"/>
              <a:t>The Ship Goes Down</a:t>
            </a:r>
          </a:p>
        </p:txBody>
      </p:sp>
      <p:sp>
        <p:nvSpPr>
          <p:cNvPr id="14340" name="Rectangle 4">
            <a:extLst>
              <a:ext uri="{FF2B5EF4-FFF2-40B4-BE49-F238E27FC236}">
                <a16:creationId xmlns:a16="http://schemas.microsoft.com/office/drawing/2014/main" id="{9153ABC0-8EA7-442D-9547-CBC2B2A78871}"/>
              </a:ext>
            </a:extLst>
          </p:cNvPr>
          <p:cNvSpPr>
            <a:spLocks noChangeArrowheads="1"/>
          </p:cNvSpPr>
          <p:nvPr/>
        </p:nvSpPr>
        <p:spPr bwMode="auto">
          <a:xfrm>
            <a:off x="2222500" y="1830388"/>
            <a:ext cx="46958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 few hours after the Titanic hit the iceberg, it sank to the bottom of the sea.</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The people in the lifeboats waited in the freezing cold to be rescued.</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The passengers were taken to New York in the USA. The crew (the people who worked on the ship) were taken to Plymouth in the UK.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78CC599B-F718-4EEE-B337-048D385C7CDF}"/>
              </a:ext>
            </a:extLst>
          </p:cNvPr>
          <p:cNvSpPr>
            <a:spLocks noGrp="1" noChangeArrowheads="1"/>
          </p:cNvSpPr>
          <p:nvPr>
            <p:ph type="title"/>
          </p:nvPr>
        </p:nvSpPr>
        <p:spPr>
          <a:xfrm>
            <a:off x="457200" y="479425"/>
            <a:ext cx="8220075" cy="993775"/>
          </a:xfrm>
        </p:spPr>
        <p:txBody>
          <a:bodyPr/>
          <a:lstStyle/>
          <a:p>
            <a:pPr eaLnBrk="1" hangingPunct="1"/>
            <a:r>
              <a:rPr lang="en-GB" altLang="en-US" sz="3600"/>
              <a:t>The Titanic is Found</a:t>
            </a:r>
          </a:p>
        </p:txBody>
      </p:sp>
      <p:sp>
        <p:nvSpPr>
          <p:cNvPr id="5" name="Rectangle 4">
            <a:extLst>
              <a:ext uri="{FF2B5EF4-FFF2-40B4-BE49-F238E27FC236}">
                <a16:creationId xmlns:a16="http://schemas.microsoft.com/office/drawing/2014/main" id="{79EB5885-C61B-4BBE-B498-33D3A836AC4B}"/>
              </a:ext>
            </a:extLst>
          </p:cNvPr>
          <p:cNvSpPr>
            <a:spLocks noChangeArrowheads="1"/>
          </p:cNvSpPr>
          <p:nvPr/>
        </p:nvSpPr>
        <p:spPr bwMode="auto">
          <a:xfrm>
            <a:off x="755650" y="1804988"/>
            <a:ext cx="3192463"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For many years, people didn’t know where the Titanic had sunk. People went deep sea diving to try to find the ship.</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Then a man called Robert Ballard found the Titanic. He discovered that the ship had broken into two pieces.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Today, people can go on special trips down to see the wreck of the Titanic.</a:t>
            </a:r>
          </a:p>
        </p:txBody>
      </p:sp>
      <p:pic>
        <p:nvPicPr>
          <p:cNvPr id="4" name="Picture 3">
            <a:extLst>
              <a:ext uri="{FF2B5EF4-FFF2-40B4-BE49-F238E27FC236}">
                <a16:creationId xmlns:a16="http://schemas.microsoft.com/office/drawing/2014/main" id="{1AE3E783-605D-449F-83A7-6E39D6DEF7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16" t="285" r="7055" b="1244"/>
          <a:stretch/>
        </p:blipFill>
        <p:spPr>
          <a:xfrm>
            <a:off x="4116486" y="1933538"/>
            <a:ext cx="4240691" cy="3489101"/>
          </a:xfrm>
          <a:prstGeom prst="ellipse">
            <a:avLst/>
          </a:prstGeom>
          <a:ln w="28575">
            <a:solidFill>
              <a:srgbClr val="0076B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0E12832A3A664D941AC6FB3536ACEF" ma:contentTypeVersion="12" ma:contentTypeDescription="Create a new document." ma:contentTypeScope="" ma:versionID="53fa45640c53621446ef6c91f48e24cc">
  <xsd:schema xmlns:xsd="http://www.w3.org/2001/XMLSchema" xmlns:xs="http://www.w3.org/2001/XMLSchema" xmlns:p="http://schemas.microsoft.com/office/2006/metadata/properties" xmlns:ns2="64ec6440-0462-48d8-9eda-2f165b94b030" xmlns:ns3="10e0bce3-4a83-4b17-b44a-db2bf6717b81" targetNamespace="http://schemas.microsoft.com/office/2006/metadata/properties" ma:root="true" ma:fieldsID="39a28711c2152e4f4d13701a650d240e" ns2:_="" ns3:_="">
    <xsd:import namespace="64ec6440-0462-48d8-9eda-2f165b94b030"/>
    <xsd:import namespace="10e0bce3-4a83-4b17-b44a-db2bf6717b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c6440-0462-48d8-9eda-2f165b94b0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e0bce3-4a83-4b17-b44a-db2bf6717b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710270-C3E8-48CA-9136-5FB5509DD4F6}">
  <ds:schemaRefs>
    <ds:schemaRef ds:uri="http://schemas.microsoft.com/sharepoint/v3/contenttype/forms"/>
  </ds:schemaRefs>
</ds:datastoreItem>
</file>

<file path=customXml/itemProps2.xml><?xml version="1.0" encoding="utf-8"?>
<ds:datastoreItem xmlns:ds="http://schemas.openxmlformats.org/officeDocument/2006/customXml" ds:itemID="{2E0D380C-A505-4CC3-A495-B24ACD16E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c6440-0462-48d8-9eda-2f165b94b030"/>
    <ds:schemaRef ds:uri="10e0bce3-4a83-4b17-b44a-db2bf6717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78</TotalTime>
  <Words>569</Words>
  <Application>Microsoft Office PowerPoint</Application>
  <PresentationFormat>On-screen Show (4:3)</PresentationFormat>
  <Paragraphs>40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Twinkl</vt:lpstr>
      <vt:lpstr>Twinkl SemiBold</vt:lpstr>
      <vt:lpstr>Arial</vt:lpstr>
      <vt:lpstr>Office Theme</vt:lpstr>
      <vt:lpstr>PowerPoint Presentation</vt:lpstr>
      <vt:lpstr>Travel in the Past</vt:lpstr>
      <vt:lpstr>The Titanic</vt:lpstr>
      <vt:lpstr>1st, 2nd or 3rd?</vt:lpstr>
      <vt:lpstr>Iceberg</vt:lpstr>
      <vt:lpstr>The Titanic Starts to Sink</vt:lpstr>
      <vt:lpstr>The Ship Goes Down</vt:lpstr>
      <vt:lpstr>The Titanic is Found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Gareth Lent</dc:creator>
  <cp:lastModifiedBy>Gemma O'Reilly</cp:lastModifiedBy>
  <cp:revision>11</cp:revision>
  <dcterms:created xsi:type="dcterms:W3CDTF">2018-04-17T16:22:06Z</dcterms:created>
  <dcterms:modified xsi:type="dcterms:W3CDTF">2020-03-18T14:27:40Z</dcterms:modified>
</cp:coreProperties>
</file>