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4"/>
  </p:notesMasterIdLst>
  <p:handoutMasterIdLst>
    <p:handoutMasterId r:id="rId15"/>
  </p:handoutMasterIdLst>
  <p:sldIdLst>
    <p:sldId id="272" r:id="rId2"/>
    <p:sldId id="268" r:id="rId3"/>
    <p:sldId id="269" r:id="rId4"/>
    <p:sldId id="270" r:id="rId5"/>
    <p:sldId id="271" r:id="rId6"/>
    <p:sldId id="273" r:id="rId7"/>
    <p:sldId id="274" r:id="rId8"/>
    <p:sldId id="275" r:id="rId9"/>
    <p:sldId id="276" r:id="rId10"/>
    <p:sldId id="277" r:id="rId11"/>
    <p:sldId id="278" r:id="rId12"/>
    <p:sldId id="267" r:id="rId13"/>
  </p:sldIdLst>
  <p:sldSz cx="9144000" cy="6858000" type="screen4x3"/>
  <p:notesSz cx="6858000" cy="9144000"/>
  <p:embeddedFontLst>
    <p:embeddedFont>
      <p:font typeface="Calibri" panose="020F0502020204030204" pitchFamily="34" charset="0"/>
      <p:regular r:id="rId16"/>
      <p:bold r:id="rId17"/>
      <p:italic r:id="rId18"/>
      <p:boldItalic r:id="rId19"/>
    </p:embeddedFont>
    <p:embeddedFont>
      <p:font typeface="Twinkl" panose="020B0604020202020204" charset="0"/>
      <p:regular r:id="rId20"/>
      <p:bold r:id="rId21"/>
    </p:embeddedFont>
    <p:embeddedFont>
      <p:font typeface="Twinkl Light" charset="0"/>
      <p:regular r:id="rId22"/>
    </p:embeddedFont>
    <p:embeddedFont>
      <p:font typeface="Twinkl SemiBold" charset="0"/>
      <p:bold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57"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68"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DB6BE"/>
    <a:srgbClr val="F2854C"/>
    <a:srgbClr val="F6BC95"/>
    <a:srgbClr val="EC6D76"/>
    <a:srgbClr val="88CBC0"/>
    <a:srgbClr val="2CB7BC"/>
    <a:srgbClr val="AFDEF8"/>
    <a:srgbClr val="4DB1E3"/>
    <a:srgbClr val="00A7E6"/>
    <a:srgbClr val="18A0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03" autoAdjust="0"/>
    <p:restoredTop sz="94660"/>
  </p:normalViewPr>
  <p:slideViewPr>
    <p:cSldViewPr snapToGrid="0" showGuides="1">
      <p:cViewPr varScale="1">
        <p:scale>
          <a:sx n="86" d="100"/>
          <a:sy n="86" d="100"/>
        </p:scale>
        <p:origin x="1349" y="53"/>
      </p:cViewPr>
      <p:guideLst>
        <p:guide orient="horz" pos="2160"/>
        <p:guide pos="2857"/>
        <p:guide pos="340"/>
        <p:guide orient="horz" pos="3974"/>
        <p:guide pos="5420"/>
        <p:guide orient="horz" pos="368"/>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handoutMaster" Target="handoutMasters/handoutMaster1.xml"/><Relationship Id="rId23"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7.fntdata"/><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18/03/2020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18/03/2020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8A0D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6" r:id="rId3"/>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5.png"/><Relationship Id="rId21" Type="http://schemas.openxmlformats.org/officeDocument/2006/relationships/image" Target="../media/image23.png"/><Relationship Id="rId34" Type="http://schemas.openxmlformats.org/officeDocument/2006/relationships/image" Target="../media/image36.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33" Type="http://schemas.openxmlformats.org/officeDocument/2006/relationships/image" Target="../media/image35.png"/><Relationship Id="rId2" Type="http://schemas.openxmlformats.org/officeDocument/2006/relationships/audio" Target="../media/audio1.wav"/><Relationship Id="rId16" Type="http://schemas.openxmlformats.org/officeDocument/2006/relationships/image" Target="../media/image18.png"/><Relationship Id="rId20" Type="http://schemas.openxmlformats.org/officeDocument/2006/relationships/image" Target="../media/image22.png"/><Relationship Id="rId29"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32" Type="http://schemas.openxmlformats.org/officeDocument/2006/relationships/image" Target="../media/image34.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png"/><Relationship Id="rId10" Type="http://schemas.openxmlformats.org/officeDocument/2006/relationships/image" Target="../media/image12.png"/><Relationship Id="rId19" Type="http://schemas.openxmlformats.org/officeDocument/2006/relationships/image" Target="../media/image21.png"/><Relationship Id="rId31" Type="http://schemas.openxmlformats.org/officeDocument/2006/relationships/image" Target="../media/image33.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png"/><Relationship Id="rId30" Type="http://schemas.openxmlformats.org/officeDocument/2006/relationships/image" Target="../media/image32.png"/><Relationship Id="rId35" Type="http://schemas.openxmlformats.org/officeDocument/2006/relationships/image" Target="../media/image37.png"/><Relationship Id="rId8"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15138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C13F4FD-7524-4915-8781-0C3DB6E47F3F}"/>
              </a:ext>
            </a:extLst>
          </p:cNvPr>
          <p:cNvSpPr txBox="1"/>
          <p:nvPr/>
        </p:nvSpPr>
        <p:spPr>
          <a:xfrm>
            <a:off x="755650" y="1877841"/>
            <a:ext cx="7632700" cy="1077218"/>
          </a:xfrm>
          <a:prstGeom prst="rect">
            <a:avLst/>
          </a:prstGeom>
          <a:noFill/>
        </p:spPr>
        <p:txBody>
          <a:bodyPr wrap="square" rtlCol="0">
            <a:spAutoFit/>
          </a:bodyPr>
          <a:lstStyle/>
          <a:p>
            <a:r>
              <a:rPr lang="en-GB" sz="1600" dirty="0">
                <a:latin typeface="Twinkl" pitchFamily="50" charset="0"/>
              </a:rPr>
              <a:t>London was in ruins, with around 65 000 people now homeless. A huge rebuilding project was eventually started. To ensure the city couldn’t be destroyed by fire again, a law called the 1667 Rebuilding Act was passed. </a:t>
            </a:r>
          </a:p>
          <a:p>
            <a:r>
              <a:rPr lang="en-GB" sz="1600" dirty="0">
                <a:latin typeface="Twinkl" pitchFamily="50" charset="0"/>
              </a:rPr>
              <a:t>This law stated that:</a:t>
            </a:r>
          </a:p>
        </p:txBody>
      </p:sp>
      <p:sp>
        <p:nvSpPr>
          <p:cNvPr id="5" name="Title 1"/>
          <p:cNvSpPr txBox="1">
            <a:spLocks/>
          </p:cNvSpPr>
          <p:nvPr/>
        </p:nvSpPr>
        <p:spPr>
          <a:xfrm>
            <a:off x="444500" y="775657"/>
            <a:ext cx="8242300" cy="994306"/>
          </a:xfrm>
          <a:prstGeom prst="roundRect">
            <a:avLst>
              <a:gd name="adj" fmla="val 0"/>
            </a:avLst>
          </a:prstGeom>
          <a:solidFill>
            <a:srgbClr val="F2854C"/>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dirty="0">
                <a:solidFill>
                  <a:schemeClr val="bg1"/>
                </a:solidFill>
                <a:latin typeface="Twinkl" pitchFamily="50" charset="0"/>
              </a:rPr>
              <a:t>London Is Rebuilt</a:t>
            </a:r>
            <a:endParaRPr lang="en-GB" dirty="0">
              <a:solidFill>
                <a:schemeClr val="bg1"/>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773579" y="3096445"/>
            <a:ext cx="3511550" cy="3310465"/>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7196" y="3071206"/>
            <a:ext cx="2871225" cy="3362080"/>
          </a:xfrm>
          <a:prstGeom prst="rect">
            <a:avLst/>
          </a:prstGeom>
        </p:spPr>
      </p:pic>
      <p:sp>
        <p:nvSpPr>
          <p:cNvPr id="9" name="Rectangle 8"/>
          <p:cNvSpPr/>
          <p:nvPr/>
        </p:nvSpPr>
        <p:spPr>
          <a:xfrm>
            <a:off x="4615160" y="2797552"/>
            <a:ext cx="3771046" cy="668626"/>
          </a:xfrm>
          <a:prstGeom prst="rect">
            <a:avLst/>
          </a:prstGeom>
          <a:ln w="38100">
            <a:solidFill>
              <a:srgbClr val="2DB6BE"/>
            </a:solidFill>
          </a:ln>
        </p:spPr>
        <p:txBody>
          <a:bodyPr wrap="square" lIns="108000" tIns="72000" rIns="108000" bIns="72000">
            <a:spAutoFit/>
          </a:bodyPr>
          <a:lstStyle/>
          <a:p>
            <a:r>
              <a:rPr lang="en-GB" sz="1700" dirty="0">
                <a:latin typeface="Twinkl SemiBold" pitchFamily="2" charset="0"/>
              </a:rPr>
              <a:t>the upper floors of buildings could no long overhang the lower levels;</a:t>
            </a:r>
          </a:p>
        </p:txBody>
      </p:sp>
      <p:sp>
        <p:nvSpPr>
          <p:cNvPr id="10" name="Rectangle 9"/>
          <p:cNvSpPr/>
          <p:nvPr/>
        </p:nvSpPr>
        <p:spPr>
          <a:xfrm>
            <a:off x="4613016" y="5329015"/>
            <a:ext cx="3773190" cy="830997"/>
          </a:xfrm>
          <a:prstGeom prst="rect">
            <a:avLst/>
          </a:prstGeom>
        </p:spPr>
        <p:txBody>
          <a:bodyPr wrap="square">
            <a:spAutoFit/>
          </a:bodyPr>
          <a:lstStyle/>
          <a:p>
            <a:r>
              <a:rPr lang="en-GB" sz="1600" dirty="0">
                <a:latin typeface="Twinkl" pitchFamily="50" charset="0"/>
              </a:rPr>
              <a:t>The architect, Sir Christopher Wren, designed much of the city, including the new St Paul’s Cathedral.</a:t>
            </a:r>
          </a:p>
        </p:txBody>
      </p:sp>
      <p:sp>
        <p:nvSpPr>
          <p:cNvPr id="2" name="Rectangle 1"/>
          <p:cNvSpPr/>
          <p:nvPr/>
        </p:nvSpPr>
        <p:spPr>
          <a:xfrm>
            <a:off x="4617304" y="3582189"/>
            <a:ext cx="3771046" cy="668626"/>
          </a:xfrm>
          <a:prstGeom prst="rect">
            <a:avLst/>
          </a:prstGeom>
          <a:ln w="38100">
            <a:solidFill>
              <a:srgbClr val="2DB6BE"/>
            </a:solidFill>
          </a:ln>
        </p:spPr>
        <p:txBody>
          <a:bodyPr wrap="square" lIns="108000" tIns="72000" rIns="108000" bIns="72000">
            <a:spAutoFit/>
          </a:bodyPr>
          <a:lstStyle/>
          <a:p>
            <a:r>
              <a:rPr lang="en-GB" sz="1700" dirty="0">
                <a:latin typeface="Twinkl SemiBold" pitchFamily="2" charset="0"/>
              </a:rPr>
              <a:t>buildings had to be made of brick or stone; </a:t>
            </a:r>
          </a:p>
        </p:txBody>
      </p:sp>
      <p:sp>
        <p:nvSpPr>
          <p:cNvPr id="6" name="Rectangle 5"/>
          <p:cNvSpPr/>
          <p:nvPr/>
        </p:nvSpPr>
        <p:spPr>
          <a:xfrm>
            <a:off x="4619448" y="4366826"/>
            <a:ext cx="3768902" cy="893885"/>
          </a:xfrm>
          <a:prstGeom prst="rect">
            <a:avLst/>
          </a:prstGeom>
          <a:ln w="38100">
            <a:solidFill>
              <a:srgbClr val="2DB6BE"/>
            </a:solidFill>
          </a:ln>
        </p:spPr>
        <p:txBody>
          <a:bodyPr wrap="square" lIns="108000" tIns="72000" rIns="108000" bIns="36000">
            <a:spAutoFit/>
          </a:bodyPr>
          <a:lstStyle/>
          <a:p>
            <a:r>
              <a:rPr lang="en-GB" sz="1700" dirty="0">
                <a:latin typeface="Twinkl SemiBold" pitchFamily="2" charset="0"/>
              </a:rPr>
              <a:t>water had to be easily accessed from lots of areas in case there was another fire.</a:t>
            </a:r>
          </a:p>
        </p:txBody>
      </p:sp>
    </p:spTree>
    <p:extLst>
      <p:ext uri="{BB962C8B-B14F-4D97-AF65-F5344CB8AC3E}">
        <p14:creationId xmlns:p14="http://schemas.microsoft.com/office/powerpoint/2010/main" val="3569001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7"/>
                                        </p:tgtEl>
                                        <p:attrNameLst>
                                          <p:attrName>style.visibility</p:attrName>
                                        </p:attrNameLst>
                                      </p:cBhvr>
                                      <p:to>
                                        <p:strVal val="hidden"/>
                                      </p:to>
                                    </p:set>
                                  </p:childTnLst>
                                </p:cTn>
                              </p:par>
                              <p:par>
                                <p:cTn id="22" presetID="1"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D495B29-39DB-41B9-98D7-D9990CAF552C}"/>
              </a:ext>
            </a:extLst>
          </p:cNvPr>
          <p:cNvSpPr txBox="1"/>
          <p:nvPr/>
        </p:nvSpPr>
        <p:spPr>
          <a:xfrm>
            <a:off x="3137719" y="3925610"/>
            <a:ext cx="5247555" cy="1477328"/>
          </a:xfrm>
          <a:prstGeom prst="rect">
            <a:avLst/>
          </a:prstGeom>
          <a:noFill/>
        </p:spPr>
        <p:txBody>
          <a:bodyPr wrap="square" rtlCol="0">
            <a:spAutoFit/>
          </a:bodyPr>
          <a:lstStyle/>
          <a:p>
            <a:r>
              <a:rPr lang="en-GB" dirty="0">
                <a:latin typeface="Twinkl" pitchFamily="50" charset="0"/>
              </a:rPr>
              <a:t>The Monument is 61 metres high and is exactly 61 metres away from Pudding Lane.</a:t>
            </a:r>
          </a:p>
          <a:p>
            <a:endParaRPr lang="en-GB" dirty="0">
              <a:latin typeface="Twinkl" pitchFamily="50" charset="0"/>
            </a:endParaRPr>
          </a:p>
          <a:p>
            <a:r>
              <a:rPr lang="en-GB" dirty="0">
                <a:latin typeface="Twinkl" pitchFamily="50" charset="0"/>
              </a:rPr>
              <a:t>Tourists can climb to the top of the Monument and enjoy views across London.</a:t>
            </a:r>
          </a:p>
        </p:txBody>
      </p:sp>
      <p:pic>
        <p:nvPicPr>
          <p:cNvPr id="4" name="Picture 3">
            <a:extLst>
              <a:ext uri="{FF2B5EF4-FFF2-40B4-BE49-F238E27FC236}">
                <a16:creationId xmlns:a16="http://schemas.microsoft.com/office/drawing/2014/main" id="{11455D54-C4DB-4290-B835-CE334945C8EB}"/>
              </a:ext>
            </a:extLst>
          </p:cNvPr>
          <p:cNvPicPr>
            <a:picLocks noChangeAspect="1"/>
          </p:cNvPicPr>
          <p:nvPr/>
        </p:nvPicPr>
        <p:blipFill rotWithShape="1">
          <a:blip r:embed="rId2"/>
          <a:srcRect t="3222" r="7106" b="3987"/>
          <a:stretch/>
        </p:blipFill>
        <p:spPr>
          <a:xfrm>
            <a:off x="755650" y="2006458"/>
            <a:ext cx="2059268" cy="4086367"/>
          </a:xfrm>
          <a:prstGeom prst="rect">
            <a:avLst/>
          </a:prstGeom>
        </p:spPr>
      </p:pic>
      <p:sp>
        <p:nvSpPr>
          <p:cNvPr id="7" name="Title 1"/>
          <p:cNvSpPr txBox="1">
            <a:spLocks/>
          </p:cNvSpPr>
          <p:nvPr/>
        </p:nvSpPr>
        <p:spPr>
          <a:xfrm>
            <a:off x="444500" y="775657"/>
            <a:ext cx="8242300" cy="994306"/>
          </a:xfrm>
          <a:prstGeom prst="roundRect">
            <a:avLst>
              <a:gd name="adj" fmla="val 0"/>
            </a:avLst>
          </a:prstGeom>
          <a:solidFill>
            <a:srgbClr val="F2854C"/>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dirty="0">
                <a:solidFill>
                  <a:schemeClr val="bg1"/>
                </a:solidFill>
                <a:latin typeface="Twinkl" pitchFamily="50" charset="0"/>
              </a:rPr>
              <a:t>London Is Rebuilt</a:t>
            </a:r>
            <a:endParaRPr lang="en-GB" dirty="0">
              <a:solidFill>
                <a:schemeClr val="bg1"/>
              </a:solidFill>
            </a:endParaRPr>
          </a:p>
        </p:txBody>
      </p:sp>
      <p:sp>
        <p:nvSpPr>
          <p:cNvPr id="2" name="Rectangle 1"/>
          <p:cNvSpPr/>
          <p:nvPr/>
        </p:nvSpPr>
        <p:spPr>
          <a:xfrm>
            <a:off x="3137647" y="2667542"/>
            <a:ext cx="5250703" cy="1049106"/>
          </a:xfrm>
          <a:prstGeom prst="rect">
            <a:avLst/>
          </a:prstGeom>
          <a:ln w="38100">
            <a:solidFill>
              <a:srgbClr val="2DB6BE"/>
            </a:solidFill>
          </a:ln>
        </p:spPr>
        <p:txBody>
          <a:bodyPr wrap="square" lIns="108000" tIns="108000" rIns="108000" bIns="72000">
            <a:spAutoFit/>
          </a:bodyPr>
          <a:lstStyle/>
          <a:p>
            <a:r>
              <a:rPr lang="en-GB" dirty="0">
                <a:latin typeface="Twinkl SemiBold" pitchFamily="2" charset="0"/>
              </a:rPr>
              <a:t>This is the Monument in London. It was built between 1671 and 1677 to celebrate the rebuilding of London.</a:t>
            </a:r>
          </a:p>
        </p:txBody>
      </p:sp>
    </p:spTree>
    <p:extLst>
      <p:ext uri="{BB962C8B-B14F-4D97-AF65-F5344CB8AC3E}">
        <p14:creationId xmlns:p14="http://schemas.microsoft.com/office/powerpoint/2010/main" val="39233747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500" y="775657"/>
            <a:ext cx="8242300" cy="994306"/>
          </a:xfrm>
          <a:prstGeom prst="roundRect">
            <a:avLst>
              <a:gd name="adj" fmla="val 0"/>
            </a:avLst>
          </a:prstGeom>
          <a:solidFill>
            <a:srgbClr val="F2854C"/>
          </a:solidFill>
        </p:spPr>
        <p:txBody>
          <a:bodyPr/>
          <a:lstStyle/>
          <a:p>
            <a:r>
              <a:rPr lang="en-GB" dirty="0">
                <a:solidFill>
                  <a:schemeClr val="bg1"/>
                </a:solidFill>
                <a:latin typeface="Twinkl" pitchFamily="50" charset="0"/>
              </a:rPr>
              <a:t>What Can You Remember?</a:t>
            </a:r>
            <a:endParaRPr lang="en-GB" dirty="0">
              <a:solidFill>
                <a:schemeClr val="bg1"/>
              </a:solidFill>
            </a:endParaRPr>
          </a:p>
        </p:txBody>
      </p:sp>
      <p:pic>
        <p:nvPicPr>
          <p:cNvPr id="39" name="30 static"/>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2385" y="3282044"/>
            <a:ext cx="2187166" cy="2860357"/>
          </a:xfrm>
          <a:prstGeom prst="rect">
            <a:avLst/>
          </a:prstGeom>
        </p:spPr>
      </p:pic>
      <p:pic>
        <p:nvPicPr>
          <p:cNvPr id="37" name="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2393" y="3282044"/>
            <a:ext cx="2187166" cy="2860357"/>
          </a:xfrm>
          <a:prstGeom prst="rect">
            <a:avLst/>
          </a:prstGeom>
        </p:spPr>
      </p:pic>
      <p:pic>
        <p:nvPicPr>
          <p:cNvPr id="36" name="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02393" y="3282044"/>
            <a:ext cx="2187166" cy="2860357"/>
          </a:xfrm>
          <a:prstGeom prst="rect">
            <a:avLst/>
          </a:prstGeom>
        </p:spPr>
      </p:pic>
      <p:pic>
        <p:nvPicPr>
          <p:cNvPr id="35" name="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02393" y="3282044"/>
            <a:ext cx="2187166" cy="2860357"/>
          </a:xfrm>
          <a:prstGeom prst="rect">
            <a:avLst/>
          </a:prstGeom>
        </p:spPr>
      </p:pic>
      <p:pic>
        <p:nvPicPr>
          <p:cNvPr id="34" name="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02393" y="3282044"/>
            <a:ext cx="2187166" cy="2860357"/>
          </a:xfrm>
          <a:prstGeom prst="rect">
            <a:avLst/>
          </a:prstGeom>
        </p:spPr>
      </p:pic>
      <p:pic>
        <p:nvPicPr>
          <p:cNvPr id="33" name="2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02393" y="3282044"/>
            <a:ext cx="2187166" cy="2860357"/>
          </a:xfrm>
          <a:prstGeom prst="rect">
            <a:avLst/>
          </a:prstGeom>
        </p:spPr>
      </p:pic>
      <p:pic>
        <p:nvPicPr>
          <p:cNvPr id="32" name="2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502393" y="3282044"/>
            <a:ext cx="2187166" cy="2860357"/>
          </a:xfrm>
          <a:prstGeom prst="rect">
            <a:avLst/>
          </a:prstGeom>
        </p:spPr>
      </p:pic>
      <p:pic>
        <p:nvPicPr>
          <p:cNvPr id="31" name="2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02393" y="3282044"/>
            <a:ext cx="2187166" cy="2860357"/>
          </a:xfrm>
          <a:prstGeom prst="rect">
            <a:avLst/>
          </a:prstGeom>
        </p:spPr>
      </p:pic>
      <p:pic>
        <p:nvPicPr>
          <p:cNvPr id="30" name="2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02393" y="3282044"/>
            <a:ext cx="2187166" cy="2860357"/>
          </a:xfrm>
          <a:prstGeom prst="rect">
            <a:avLst/>
          </a:prstGeom>
        </p:spPr>
      </p:pic>
      <p:pic>
        <p:nvPicPr>
          <p:cNvPr id="29" name="2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502393" y="3282044"/>
            <a:ext cx="2187166" cy="2860357"/>
          </a:xfrm>
          <a:prstGeom prst="rect">
            <a:avLst/>
          </a:prstGeom>
        </p:spPr>
      </p:pic>
      <p:pic>
        <p:nvPicPr>
          <p:cNvPr id="28" name="2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502393" y="3282044"/>
            <a:ext cx="2187166" cy="2860357"/>
          </a:xfrm>
          <a:prstGeom prst="rect">
            <a:avLst/>
          </a:prstGeom>
        </p:spPr>
      </p:pic>
      <p:pic>
        <p:nvPicPr>
          <p:cNvPr id="27" name="2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502393" y="3282044"/>
            <a:ext cx="2187166" cy="2860357"/>
          </a:xfrm>
          <a:prstGeom prst="rect">
            <a:avLst/>
          </a:prstGeom>
        </p:spPr>
      </p:pic>
      <p:pic>
        <p:nvPicPr>
          <p:cNvPr id="26" name="1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502393" y="3282044"/>
            <a:ext cx="2187166" cy="2860357"/>
          </a:xfrm>
          <a:prstGeom prst="rect">
            <a:avLst/>
          </a:prstGeom>
        </p:spPr>
      </p:pic>
      <p:pic>
        <p:nvPicPr>
          <p:cNvPr id="25" name="1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502393" y="3282044"/>
            <a:ext cx="2187166" cy="2860357"/>
          </a:xfrm>
          <a:prstGeom prst="rect">
            <a:avLst/>
          </a:prstGeom>
        </p:spPr>
      </p:pic>
      <p:pic>
        <p:nvPicPr>
          <p:cNvPr id="24" name="17"/>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502393" y="3282044"/>
            <a:ext cx="2187166" cy="2860357"/>
          </a:xfrm>
          <a:prstGeom prst="rect">
            <a:avLst/>
          </a:prstGeom>
        </p:spPr>
      </p:pic>
      <p:pic>
        <p:nvPicPr>
          <p:cNvPr id="23" name="1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502393" y="3282044"/>
            <a:ext cx="2187166" cy="2860357"/>
          </a:xfrm>
          <a:prstGeom prst="rect">
            <a:avLst/>
          </a:prstGeom>
        </p:spPr>
      </p:pic>
      <p:pic>
        <p:nvPicPr>
          <p:cNvPr id="22" name="15"/>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502393" y="3282044"/>
            <a:ext cx="2187166" cy="2860357"/>
          </a:xfrm>
          <a:prstGeom prst="rect">
            <a:avLst/>
          </a:prstGeom>
        </p:spPr>
      </p:pic>
      <p:pic>
        <p:nvPicPr>
          <p:cNvPr id="21" name="14"/>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502393" y="3282044"/>
            <a:ext cx="2187166" cy="2860357"/>
          </a:xfrm>
          <a:prstGeom prst="rect">
            <a:avLst/>
          </a:prstGeom>
        </p:spPr>
      </p:pic>
      <p:pic>
        <p:nvPicPr>
          <p:cNvPr id="20" name="13"/>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3502393" y="3282044"/>
            <a:ext cx="2187166" cy="2860357"/>
          </a:xfrm>
          <a:prstGeom prst="rect">
            <a:avLst/>
          </a:prstGeom>
        </p:spPr>
      </p:pic>
      <p:pic>
        <p:nvPicPr>
          <p:cNvPr id="19" name="12"/>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3502393" y="3282044"/>
            <a:ext cx="2187166" cy="2860357"/>
          </a:xfrm>
          <a:prstGeom prst="rect">
            <a:avLst/>
          </a:prstGeom>
        </p:spPr>
      </p:pic>
      <p:pic>
        <p:nvPicPr>
          <p:cNvPr id="18" name="11"/>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3502393" y="3282044"/>
            <a:ext cx="2187166" cy="2860357"/>
          </a:xfrm>
          <a:prstGeom prst="rect">
            <a:avLst/>
          </a:prstGeom>
        </p:spPr>
      </p:pic>
      <p:pic>
        <p:nvPicPr>
          <p:cNvPr id="16" name="10"/>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3502394" y="3282044"/>
            <a:ext cx="2187165" cy="2860357"/>
          </a:xfrm>
          <a:prstGeom prst="rect">
            <a:avLst/>
          </a:prstGeom>
        </p:spPr>
      </p:pic>
      <p:pic>
        <p:nvPicPr>
          <p:cNvPr id="15" name="9"/>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3502393" y="3282044"/>
            <a:ext cx="2187166" cy="2860357"/>
          </a:xfrm>
          <a:prstGeom prst="rect">
            <a:avLst/>
          </a:prstGeom>
        </p:spPr>
      </p:pic>
      <p:pic>
        <p:nvPicPr>
          <p:cNvPr id="14" name="8"/>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3502393" y="3282044"/>
            <a:ext cx="2187166" cy="2860357"/>
          </a:xfrm>
          <a:prstGeom prst="rect">
            <a:avLst/>
          </a:prstGeom>
        </p:spPr>
      </p:pic>
      <p:pic>
        <p:nvPicPr>
          <p:cNvPr id="13" name="7"/>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3502383" y="3282045"/>
            <a:ext cx="2187178" cy="2860358"/>
          </a:xfrm>
          <a:prstGeom prst="rect">
            <a:avLst/>
          </a:prstGeom>
        </p:spPr>
      </p:pic>
      <p:pic>
        <p:nvPicPr>
          <p:cNvPr id="12" name="6"/>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3502393" y="3282044"/>
            <a:ext cx="2187166" cy="2860357"/>
          </a:xfrm>
          <a:prstGeom prst="rect">
            <a:avLst/>
          </a:prstGeom>
        </p:spPr>
      </p:pic>
      <p:pic>
        <p:nvPicPr>
          <p:cNvPr id="11" name="5"/>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3502393" y="3282044"/>
            <a:ext cx="2187166" cy="2860357"/>
          </a:xfrm>
          <a:prstGeom prst="rect">
            <a:avLst/>
          </a:prstGeom>
        </p:spPr>
      </p:pic>
      <p:pic>
        <p:nvPicPr>
          <p:cNvPr id="10" name="4"/>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3502393" y="3282044"/>
            <a:ext cx="2187166" cy="2860357"/>
          </a:xfrm>
          <a:prstGeom prst="rect">
            <a:avLst/>
          </a:prstGeom>
        </p:spPr>
      </p:pic>
      <p:pic>
        <p:nvPicPr>
          <p:cNvPr id="9" name="3"/>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3502393" y="3282044"/>
            <a:ext cx="2187166" cy="2860357"/>
          </a:xfrm>
          <a:prstGeom prst="rect">
            <a:avLst/>
          </a:prstGeom>
        </p:spPr>
      </p:pic>
      <p:pic>
        <p:nvPicPr>
          <p:cNvPr id="8" name="2"/>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3502393" y="3282044"/>
            <a:ext cx="2187166" cy="2860357"/>
          </a:xfrm>
          <a:prstGeom prst="rect">
            <a:avLst/>
          </a:prstGeom>
        </p:spPr>
      </p:pic>
      <p:pic>
        <p:nvPicPr>
          <p:cNvPr id="7" name="1"/>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3502393" y="3282044"/>
            <a:ext cx="2187166" cy="2860357"/>
          </a:xfrm>
          <a:prstGeom prst="rect">
            <a:avLst/>
          </a:prstGeom>
        </p:spPr>
      </p:pic>
      <p:pic>
        <p:nvPicPr>
          <p:cNvPr id="17" name="0"/>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3502393" y="3282044"/>
            <a:ext cx="2187166" cy="2860357"/>
          </a:xfrm>
          <a:prstGeom prst="rect">
            <a:avLst/>
          </a:prstGeom>
        </p:spPr>
      </p:pic>
      <p:grpSp>
        <p:nvGrpSpPr>
          <p:cNvPr id="5" name="Group 4"/>
          <p:cNvGrpSpPr/>
          <p:nvPr/>
        </p:nvGrpSpPr>
        <p:grpSpPr>
          <a:xfrm>
            <a:off x="756869" y="2074554"/>
            <a:ext cx="7658417" cy="1363835"/>
            <a:chOff x="729933" y="1980026"/>
            <a:chExt cx="7712075" cy="1904096"/>
          </a:xfrm>
        </p:grpSpPr>
        <p:sp>
          <p:nvSpPr>
            <p:cNvPr id="44" name="Rounded Rectangular Callout 43"/>
            <p:cNvSpPr/>
            <p:nvPr/>
          </p:nvSpPr>
          <p:spPr>
            <a:xfrm>
              <a:off x="729933" y="1980026"/>
              <a:ext cx="7712075" cy="1904096"/>
            </a:xfrm>
            <a:custGeom>
              <a:avLst/>
              <a:gdLst>
                <a:gd name="connsiteX0" fmla="*/ 0 w 7658417"/>
                <a:gd name="connsiteY0" fmla="*/ 0 h 1068364"/>
                <a:gd name="connsiteX1" fmla="*/ 1276403 w 7658417"/>
                <a:gd name="connsiteY1" fmla="*/ 0 h 1068364"/>
                <a:gd name="connsiteX2" fmla="*/ 1276403 w 7658417"/>
                <a:gd name="connsiteY2" fmla="*/ 0 h 1068364"/>
                <a:gd name="connsiteX3" fmla="*/ 3191007 w 7658417"/>
                <a:gd name="connsiteY3" fmla="*/ 0 h 1068364"/>
                <a:gd name="connsiteX4" fmla="*/ 7658417 w 7658417"/>
                <a:gd name="connsiteY4" fmla="*/ 0 h 1068364"/>
                <a:gd name="connsiteX5" fmla="*/ 7658417 w 7658417"/>
                <a:gd name="connsiteY5" fmla="*/ 623212 h 1068364"/>
                <a:gd name="connsiteX6" fmla="*/ 7658417 w 7658417"/>
                <a:gd name="connsiteY6" fmla="*/ 623212 h 1068364"/>
                <a:gd name="connsiteX7" fmla="*/ 7658417 w 7658417"/>
                <a:gd name="connsiteY7" fmla="*/ 890303 h 1068364"/>
                <a:gd name="connsiteX8" fmla="*/ 7658417 w 7658417"/>
                <a:gd name="connsiteY8" fmla="*/ 1068364 h 1068364"/>
                <a:gd name="connsiteX9" fmla="*/ 3191007 w 7658417"/>
                <a:gd name="connsiteY9" fmla="*/ 1068364 h 1068364"/>
                <a:gd name="connsiteX10" fmla="*/ 2233730 w 7658417"/>
                <a:gd name="connsiteY10" fmla="*/ 1201910 h 1068364"/>
                <a:gd name="connsiteX11" fmla="*/ 1276403 w 7658417"/>
                <a:gd name="connsiteY11" fmla="*/ 1068364 h 1068364"/>
                <a:gd name="connsiteX12" fmla="*/ 0 w 7658417"/>
                <a:gd name="connsiteY12" fmla="*/ 1068364 h 1068364"/>
                <a:gd name="connsiteX13" fmla="*/ 0 w 7658417"/>
                <a:gd name="connsiteY13" fmla="*/ 890303 h 1068364"/>
                <a:gd name="connsiteX14" fmla="*/ 0 w 7658417"/>
                <a:gd name="connsiteY14" fmla="*/ 623212 h 1068364"/>
                <a:gd name="connsiteX15" fmla="*/ 0 w 7658417"/>
                <a:gd name="connsiteY15" fmla="*/ 623212 h 1068364"/>
                <a:gd name="connsiteX16" fmla="*/ 0 w 7658417"/>
                <a:gd name="connsiteY16" fmla="*/ 0 h 1068364"/>
                <a:gd name="connsiteX0" fmla="*/ 0 w 7658417"/>
                <a:gd name="connsiteY0" fmla="*/ 0 h 1201910"/>
                <a:gd name="connsiteX1" fmla="*/ 1276403 w 7658417"/>
                <a:gd name="connsiteY1" fmla="*/ 0 h 1201910"/>
                <a:gd name="connsiteX2" fmla="*/ 1276403 w 7658417"/>
                <a:gd name="connsiteY2" fmla="*/ 0 h 1201910"/>
                <a:gd name="connsiteX3" fmla="*/ 3191007 w 7658417"/>
                <a:gd name="connsiteY3" fmla="*/ 0 h 1201910"/>
                <a:gd name="connsiteX4" fmla="*/ 7658417 w 7658417"/>
                <a:gd name="connsiteY4" fmla="*/ 0 h 1201910"/>
                <a:gd name="connsiteX5" fmla="*/ 7658417 w 7658417"/>
                <a:gd name="connsiteY5" fmla="*/ 623212 h 1201910"/>
                <a:gd name="connsiteX6" fmla="*/ 7658417 w 7658417"/>
                <a:gd name="connsiteY6" fmla="*/ 623212 h 1201910"/>
                <a:gd name="connsiteX7" fmla="*/ 7658417 w 7658417"/>
                <a:gd name="connsiteY7" fmla="*/ 890303 h 1201910"/>
                <a:gd name="connsiteX8" fmla="*/ 7658417 w 7658417"/>
                <a:gd name="connsiteY8" fmla="*/ 1068364 h 1201910"/>
                <a:gd name="connsiteX9" fmla="*/ 2609982 w 7658417"/>
                <a:gd name="connsiteY9" fmla="*/ 1068364 h 1201910"/>
                <a:gd name="connsiteX10" fmla="*/ 2233730 w 7658417"/>
                <a:gd name="connsiteY10" fmla="*/ 1201910 h 1201910"/>
                <a:gd name="connsiteX11" fmla="*/ 1276403 w 7658417"/>
                <a:gd name="connsiteY11" fmla="*/ 1068364 h 1201910"/>
                <a:gd name="connsiteX12" fmla="*/ 0 w 7658417"/>
                <a:gd name="connsiteY12" fmla="*/ 1068364 h 1201910"/>
                <a:gd name="connsiteX13" fmla="*/ 0 w 7658417"/>
                <a:gd name="connsiteY13" fmla="*/ 890303 h 1201910"/>
                <a:gd name="connsiteX14" fmla="*/ 0 w 7658417"/>
                <a:gd name="connsiteY14" fmla="*/ 623212 h 1201910"/>
                <a:gd name="connsiteX15" fmla="*/ 0 w 7658417"/>
                <a:gd name="connsiteY15" fmla="*/ 623212 h 1201910"/>
                <a:gd name="connsiteX16" fmla="*/ 0 w 7658417"/>
                <a:gd name="connsiteY16" fmla="*/ 0 h 1201910"/>
                <a:gd name="connsiteX0" fmla="*/ 0 w 7658417"/>
                <a:gd name="connsiteY0" fmla="*/ 0 h 1363835"/>
                <a:gd name="connsiteX1" fmla="*/ 1276403 w 7658417"/>
                <a:gd name="connsiteY1" fmla="*/ 0 h 1363835"/>
                <a:gd name="connsiteX2" fmla="*/ 1276403 w 7658417"/>
                <a:gd name="connsiteY2" fmla="*/ 0 h 1363835"/>
                <a:gd name="connsiteX3" fmla="*/ 3191007 w 7658417"/>
                <a:gd name="connsiteY3" fmla="*/ 0 h 1363835"/>
                <a:gd name="connsiteX4" fmla="*/ 7658417 w 7658417"/>
                <a:gd name="connsiteY4" fmla="*/ 0 h 1363835"/>
                <a:gd name="connsiteX5" fmla="*/ 7658417 w 7658417"/>
                <a:gd name="connsiteY5" fmla="*/ 623212 h 1363835"/>
                <a:gd name="connsiteX6" fmla="*/ 7658417 w 7658417"/>
                <a:gd name="connsiteY6" fmla="*/ 623212 h 1363835"/>
                <a:gd name="connsiteX7" fmla="*/ 7658417 w 7658417"/>
                <a:gd name="connsiteY7" fmla="*/ 890303 h 1363835"/>
                <a:gd name="connsiteX8" fmla="*/ 7658417 w 7658417"/>
                <a:gd name="connsiteY8" fmla="*/ 1068364 h 1363835"/>
                <a:gd name="connsiteX9" fmla="*/ 2609982 w 7658417"/>
                <a:gd name="connsiteY9" fmla="*/ 1068364 h 1363835"/>
                <a:gd name="connsiteX10" fmla="*/ 1957505 w 7658417"/>
                <a:gd name="connsiteY10" fmla="*/ 1363835 h 1363835"/>
                <a:gd name="connsiteX11" fmla="*/ 1276403 w 7658417"/>
                <a:gd name="connsiteY11" fmla="*/ 1068364 h 1363835"/>
                <a:gd name="connsiteX12" fmla="*/ 0 w 7658417"/>
                <a:gd name="connsiteY12" fmla="*/ 1068364 h 1363835"/>
                <a:gd name="connsiteX13" fmla="*/ 0 w 7658417"/>
                <a:gd name="connsiteY13" fmla="*/ 890303 h 1363835"/>
                <a:gd name="connsiteX14" fmla="*/ 0 w 7658417"/>
                <a:gd name="connsiteY14" fmla="*/ 623212 h 1363835"/>
                <a:gd name="connsiteX15" fmla="*/ 0 w 7658417"/>
                <a:gd name="connsiteY15" fmla="*/ 623212 h 1363835"/>
                <a:gd name="connsiteX16" fmla="*/ 0 w 7658417"/>
                <a:gd name="connsiteY16" fmla="*/ 0 h 1363835"/>
                <a:gd name="connsiteX0" fmla="*/ 0 w 7658417"/>
                <a:gd name="connsiteY0" fmla="*/ 0 h 1363835"/>
                <a:gd name="connsiteX1" fmla="*/ 1276403 w 7658417"/>
                <a:gd name="connsiteY1" fmla="*/ 0 h 1363835"/>
                <a:gd name="connsiteX2" fmla="*/ 1276403 w 7658417"/>
                <a:gd name="connsiteY2" fmla="*/ 0 h 1363835"/>
                <a:gd name="connsiteX3" fmla="*/ 3191007 w 7658417"/>
                <a:gd name="connsiteY3" fmla="*/ 0 h 1363835"/>
                <a:gd name="connsiteX4" fmla="*/ 7658417 w 7658417"/>
                <a:gd name="connsiteY4" fmla="*/ 0 h 1363835"/>
                <a:gd name="connsiteX5" fmla="*/ 7658417 w 7658417"/>
                <a:gd name="connsiteY5" fmla="*/ 623212 h 1363835"/>
                <a:gd name="connsiteX6" fmla="*/ 7658417 w 7658417"/>
                <a:gd name="connsiteY6" fmla="*/ 623212 h 1363835"/>
                <a:gd name="connsiteX7" fmla="*/ 7658417 w 7658417"/>
                <a:gd name="connsiteY7" fmla="*/ 890303 h 1363835"/>
                <a:gd name="connsiteX8" fmla="*/ 7658417 w 7658417"/>
                <a:gd name="connsiteY8" fmla="*/ 1068364 h 1363835"/>
                <a:gd name="connsiteX9" fmla="*/ 2609982 w 7658417"/>
                <a:gd name="connsiteY9" fmla="*/ 1068364 h 1363835"/>
                <a:gd name="connsiteX10" fmla="*/ 1814630 w 7658417"/>
                <a:gd name="connsiteY10" fmla="*/ 1363835 h 1363835"/>
                <a:gd name="connsiteX11" fmla="*/ 1276403 w 7658417"/>
                <a:gd name="connsiteY11" fmla="*/ 1068364 h 1363835"/>
                <a:gd name="connsiteX12" fmla="*/ 0 w 7658417"/>
                <a:gd name="connsiteY12" fmla="*/ 1068364 h 1363835"/>
                <a:gd name="connsiteX13" fmla="*/ 0 w 7658417"/>
                <a:gd name="connsiteY13" fmla="*/ 890303 h 1363835"/>
                <a:gd name="connsiteX14" fmla="*/ 0 w 7658417"/>
                <a:gd name="connsiteY14" fmla="*/ 623212 h 1363835"/>
                <a:gd name="connsiteX15" fmla="*/ 0 w 7658417"/>
                <a:gd name="connsiteY15" fmla="*/ 623212 h 1363835"/>
                <a:gd name="connsiteX16" fmla="*/ 0 w 7658417"/>
                <a:gd name="connsiteY16" fmla="*/ 0 h 136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58417" h="1363835">
                  <a:moveTo>
                    <a:pt x="0" y="0"/>
                  </a:moveTo>
                  <a:lnTo>
                    <a:pt x="1276403" y="0"/>
                  </a:lnTo>
                  <a:lnTo>
                    <a:pt x="1276403" y="0"/>
                  </a:lnTo>
                  <a:lnTo>
                    <a:pt x="3191007" y="0"/>
                  </a:lnTo>
                  <a:lnTo>
                    <a:pt x="7658417" y="0"/>
                  </a:lnTo>
                  <a:lnTo>
                    <a:pt x="7658417" y="623212"/>
                  </a:lnTo>
                  <a:lnTo>
                    <a:pt x="7658417" y="623212"/>
                  </a:lnTo>
                  <a:lnTo>
                    <a:pt x="7658417" y="890303"/>
                  </a:lnTo>
                  <a:lnTo>
                    <a:pt x="7658417" y="1068364"/>
                  </a:lnTo>
                  <a:lnTo>
                    <a:pt x="2609982" y="1068364"/>
                  </a:lnTo>
                  <a:lnTo>
                    <a:pt x="1814630" y="1363835"/>
                  </a:lnTo>
                  <a:lnTo>
                    <a:pt x="1276403" y="1068364"/>
                  </a:lnTo>
                  <a:lnTo>
                    <a:pt x="0" y="1068364"/>
                  </a:lnTo>
                  <a:lnTo>
                    <a:pt x="0" y="890303"/>
                  </a:lnTo>
                  <a:lnTo>
                    <a:pt x="0" y="623212"/>
                  </a:lnTo>
                  <a:lnTo>
                    <a:pt x="0" y="623212"/>
                  </a:lnTo>
                  <a:lnTo>
                    <a:pt x="0" y="0"/>
                  </a:lnTo>
                  <a:close/>
                </a:path>
              </a:pathLst>
            </a:custGeom>
            <a:noFill/>
            <a:ln w="38100">
              <a:solidFill>
                <a:srgbClr val="2DB6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3" name="Rectangle 42"/>
            <p:cNvSpPr/>
            <p:nvPr/>
          </p:nvSpPr>
          <p:spPr>
            <a:xfrm>
              <a:off x="765176" y="1987954"/>
              <a:ext cx="7632699" cy="1523002"/>
            </a:xfrm>
            <a:prstGeom prst="wedgeRectCallout">
              <a:avLst/>
            </a:prstGeom>
            <a:ln w="38100">
              <a:noFill/>
            </a:ln>
          </p:spPr>
          <p:txBody>
            <a:bodyPr wrap="square" lIns="108000" tIns="108000" rIns="108000" bIns="108000">
              <a:spAutoFit/>
            </a:bodyPr>
            <a:lstStyle/>
            <a:p>
              <a:r>
                <a:rPr lang="en-GB" sz="1700" dirty="0">
                  <a:latin typeface="Twinkl" pitchFamily="50" charset="0"/>
                </a:rPr>
                <a:t>You may have learnt about the Great Fire of London in Key Stage One. In 30 seconds, write as many things as you can remember about the Great Fire of London on a mini-whiteboard. Get ready to share your ideas with the class.</a:t>
              </a:r>
            </a:p>
          </p:txBody>
        </p:sp>
      </p:grpSp>
      <p:grpSp>
        <p:nvGrpSpPr>
          <p:cNvPr id="49" name="Group 48"/>
          <p:cNvGrpSpPr/>
          <p:nvPr/>
        </p:nvGrpSpPr>
        <p:grpSpPr>
          <a:xfrm>
            <a:off x="841659" y="3312444"/>
            <a:ext cx="2227772" cy="2716743"/>
            <a:chOff x="790117" y="3010941"/>
            <a:chExt cx="2524583" cy="3078701"/>
          </a:xfrm>
        </p:grpSpPr>
        <p:sp>
          <p:nvSpPr>
            <p:cNvPr id="47" name="Oval 46"/>
            <p:cNvSpPr/>
            <p:nvPr/>
          </p:nvSpPr>
          <p:spPr>
            <a:xfrm>
              <a:off x="799535" y="3593634"/>
              <a:ext cx="2467433" cy="2467433"/>
            </a:xfrm>
            <a:prstGeom prst="ellipse">
              <a:avLst/>
            </a:prstGeom>
            <a:solidFill>
              <a:srgbClr val="F6BC95"/>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1" name="Picture 40"/>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912753" y="3013466"/>
              <a:ext cx="2247861" cy="3060309"/>
            </a:xfrm>
            <a:prstGeom prst="roundRect">
              <a:avLst>
                <a:gd name="adj" fmla="val 47305"/>
              </a:avLst>
            </a:prstGeom>
            <a:noFill/>
            <a:ln>
              <a:noFill/>
            </a:ln>
          </p:spPr>
        </p:pic>
        <p:sp>
          <p:nvSpPr>
            <p:cNvPr id="45" name="Oval 44"/>
            <p:cNvSpPr/>
            <p:nvPr/>
          </p:nvSpPr>
          <p:spPr>
            <a:xfrm>
              <a:off x="790117" y="3565059"/>
              <a:ext cx="2524583" cy="2524583"/>
            </a:xfrm>
            <a:prstGeom prst="ellipse">
              <a:avLst/>
            </a:prstGeom>
            <a:noFill/>
            <a:ln w="149225" cmpd="thinThick">
              <a:solidFill>
                <a:srgbClr val="F285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6" name="Picture 45"/>
            <p:cNvPicPr>
              <a:picLocks noChangeAspect="1"/>
            </p:cNvPicPr>
            <p:nvPr/>
          </p:nvPicPr>
          <p:blipFill rotWithShape="1">
            <a:blip r:embed="rId35" cstate="print">
              <a:extLst>
                <a:ext uri="{28A0092B-C50C-407E-A947-70E740481C1C}">
                  <a14:useLocalDpi xmlns:a14="http://schemas.microsoft.com/office/drawing/2010/main" val="0"/>
                </a:ext>
              </a:extLst>
            </a:blip>
            <a:srcRect b="52871"/>
            <a:stretch/>
          </p:blipFill>
          <p:spPr>
            <a:xfrm>
              <a:off x="912753" y="3010941"/>
              <a:ext cx="2247861" cy="1442304"/>
            </a:xfrm>
            <a:prstGeom prst="rect">
              <a:avLst/>
            </a:prstGeom>
            <a:noFill/>
            <a:ln>
              <a:noFill/>
            </a:ln>
          </p:spPr>
        </p:pic>
      </p:grpSp>
      <p:sp>
        <p:nvSpPr>
          <p:cNvPr id="50" name="TextBox 49"/>
          <p:cNvSpPr txBox="1"/>
          <p:nvPr/>
        </p:nvSpPr>
        <p:spPr>
          <a:xfrm>
            <a:off x="6062225" y="4090397"/>
            <a:ext cx="1989551" cy="1356632"/>
          </a:xfrm>
          <a:prstGeom prst="roundRect">
            <a:avLst/>
          </a:prstGeom>
          <a:noFill/>
          <a:ln w="57150">
            <a:solidFill>
              <a:srgbClr val="F2854C"/>
            </a:solidFill>
          </a:ln>
        </p:spPr>
        <p:txBody>
          <a:bodyPr wrap="square" lIns="108000" tIns="108000" rIns="108000" bIns="108000" rtlCol="0">
            <a:spAutoFit/>
          </a:bodyPr>
          <a:lstStyle/>
          <a:p>
            <a:pPr algn="ctr"/>
            <a:r>
              <a:rPr lang="en-GB" sz="3300" b="1" dirty="0">
                <a:solidFill>
                  <a:srgbClr val="F2854C"/>
                </a:solidFill>
              </a:rPr>
              <a:t>Time’s Up!</a:t>
            </a:r>
          </a:p>
        </p:txBody>
      </p:sp>
      <p:sp>
        <p:nvSpPr>
          <p:cNvPr id="48" name="TextBox 47"/>
          <p:cNvSpPr txBox="1"/>
          <p:nvPr/>
        </p:nvSpPr>
        <p:spPr>
          <a:xfrm>
            <a:off x="6062215" y="4090397"/>
            <a:ext cx="1989551" cy="1365024"/>
          </a:xfrm>
          <a:prstGeom prst="roundRect">
            <a:avLst/>
          </a:prstGeom>
          <a:solidFill>
            <a:schemeClr val="bg1"/>
          </a:solidFill>
          <a:ln w="57150">
            <a:solidFill>
              <a:srgbClr val="F2854C"/>
            </a:solidFill>
          </a:ln>
        </p:spPr>
        <p:txBody>
          <a:bodyPr wrap="square" lIns="108000" tIns="108000" rIns="108000" bIns="108000" rtlCol="0">
            <a:spAutoFit/>
          </a:bodyPr>
          <a:lstStyle/>
          <a:p>
            <a:pPr algn="ctr"/>
            <a:r>
              <a:rPr lang="en-GB" sz="3300" b="1" dirty="0">
                <a:solidFill>
                  <a:srgbClr val="F2854C"/>
                </a:solidFill>
              </a:rPr>
              <a:t>Start</a:t>
            </a:r>
          </a:p>
          <a:p>
            <a:pPr algn="ctr"/>
            <a:r>
              <a:rPr lang="en-GB" sz="3300" b="1" dirty="0">
                <a:solidFill>
                  <a:srgbClr val="F2854C"/>
                </a:solidFill>
              </a:rPr>
              <a:t>Clock</a:t>
            </a:r>
          </a:p>
        </p:txBody>
      </p:sp>
    </p:spTree>
    <p:extLst>
      <p:ext uri="{BB962C8B-B14F-4D97-AF65-F5344CB8AC3E}">
        <p14:creationId xmlns:p14="http://schemas.microsoft.com/office/powerpoint/2010/main" val="1841360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8"/>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17"/>
                                        </p:tgtEl>
                                        <p:attrNameLst>
                                          <p:attrName>style.visibility</p:attrName>
                                        </p:attrNameLst>
                                      </p:cBhvr>
                                      <p:to>
                                        <p:strVal val="hidden"/>
                                      </p:to>
                                    </p:set>
                                  </p:childTnLst>
                                </p:cTn>
                              </p:par>
                              <p:par>
                                <p:cTn id="12" presetID="24" presetClass="emph" presetSubtype="0" fill="hold" grpId="0" nodeType="withEffect">
                                  <p:stCondLst>
                                    <p:cond delay="0"/>
                                  </p:stCondLst>
                                  <p:childTnLst>
                                    <p:animClr clrSpc="hsl" dir="cw">
                                      <p:cBhvr override="childStyle">
                                        <p:cTn id="13" dur="500" fill="hold"/>
                                        <p:tgtEl>
                                          <p:spTgt spid="48"/>
                                        </p:tgtEl>
                                        <p:attrNameLst>
                                          <p:attrName>style.color</p:attrName>
                                        </p:attrNameLst>
                                      </p:cBhvr>
                                      <p:by>
                                        <p:hsl h="0" s="-12549" l="-25098"/>
                                      </p:by>
                                    </p:animClr>
                                    <p:animClr clrSpc="hsl" dir="cw">
                                      <p:cBhvr>
                                        <p:cTn id="14" dur="500" fill="hold"/>
                                        <p:tgtEl>
                                          <p:spTgt spid="48"/>
                                        </p:tgtEl>
                                        <p:attrNameLst>
                                          <p:attrName>fillcolor</p:attrName>
                                        </p:attrNameLst>
                                      </p:cBhvr>
                                      <p:by>
                                        <p:hsl h="0" s="-12549" l="-25098"/>
                                      </p:by>
                                    </p:animClr>
                                    <p:animClr clrSpc="hsl" dir="cw">
                                      <p:cBhvr>
                                        <p:cTn id="15" dur="500" fill="hold"/>
                                        <p:tgtEl>
                                          <p:spTgt spid="48"/>
                                        </p:tgtEl>
                                        <p:attrNameLst>
                                          <p:attrName>stroke.color</p:attrName>
                                        </p:attrNameLst>
                                      </p:cBhvr>
                                      <p:by>
                                        <p:hsl h="0" s="-12549" l="-25098"/>
                                      </p:by>
                                    </p:animClr>
                                    <p:set>
                                      <p:cBhvr>
                                        <p:cTn id="16" dur="500" fill="hold"/>
                                        <p:tgtEl>
                                          <p:spTgt spid="48"/>
                                        </p:tgtEl>
                                        <p:attrNameLst>
                                          <p:attrName>fill.type</p:attrName>
                                        </p:attrNameLst>
                                      </p:cBhvr>
                                      <p:to>
                                        <p:strVal val="solid"/>
                                      </p:to>
                                    </p:set>
                                  </p:childTnLst>
                                </p:cTn>
                              </p:par>
                            </p:childTnLst>
                          </p:cTn>
                        </p:par>
                        <p:par>
                          <p:cTn id="17" fill="hold">
                            <p:stCondLst>
                              <p:cond delay="500"/>
                            </p:stCondLst>
                            <p:childTnLst>
                              <p:par>
                                <p:cTn id="18" presetID="1" presetClass="exit" presetSubtype="0" fill="hold" nodeType="afterEffect">
                                  <p:stCondLst>
                                    <p:cond delay="1000"/>
                                  </p:stCondLst>
                                  <p:childTnLst>
                                    <p:set>
                                      <p:cBhvr>
                                        <p:cTn id="19" dur="1" fill="hold">
                                          <p:stCondLst>
                                            <p:cond delay="0"/>
                                          </p:stCondLst>
                                        </p:cTn>
                                        <p:tgtEl>
                                          <p:spTgt spid="7"/>
                                        </p:tgtEl>
                                        <p:attrNameLst>
                                          <p:attrName>style.visibility</p:attrName>
                                        </p:attrNameLst>
                                      </p:cBhvr>
                                      <p:to>
                                        <p:strVal val="hidden"/>
                                      </p:to>
                                    </p:set>
                                  </p:childTnLst>
                                </p:cTn>
                              </p:par>
                            </p:childTnLst>
                          </p:cTn>
                        </p:par>
                        <p:par>
                          <p:cTn id="20" fill="hold">
                            <p:stCondLst>
                              <p:cond delay="1500"/>
                            </p:stCondLst>
                            <p:childTnLst>
                              <p:par>
                                <p:cTn id="21" presetID="1" presetClass="exit" presetSubtype="0" fill="hold" nodeType="afterEffect">
                                  <p:stCondLst>
                                    <p:cond delay="1000"/>
                                  </p:stCondLst>
                                  <p:childTnLst>
                                    <p:set>
                                      <p:cBhvr>
                                        <p:cTn id="22" dur="1" fill="hold">
                                          <p:stCondLst>
                                            <p:cond delay="0"/>
                                          </p:stCondLst>
                                        </p:cTn>
                                        <p:tgtEl>
                                          <p:spTgt spid="8"/>
                                        </p:tgtEl>
                                        <p:attrNameLst>
                                          <p:attrName>style.visibility</p:attrName>
                                        </p:attrNameLst>
                                      </p:cBhvr>
                                      <p:to>
                                        <p:strVal val="hidden"/>
                                      </p:to>
                                    </p:set>
                                  </p:childTnLst>
                                </p:cTn>
                              </p:par>
                            </p:childTnLst>
                          </p:cTn>
                        </p:par>
                        <p:par>
                          <p:cTn id="23" fill="hold">
                            <p:stCondLst>
                              <p:cond delay="2500"/>
                            </p:stCondLst>
                            <p:childTnLst>
                              <p:par>
                                <p:cTn id="24" presetID="1" presetClass="exit" presetSubtype="0" fill="hold" nodeType="afterEffect">
                                  <p:stCondLst>
                                    <p:cond delay="1000"/>
                                  </p:stCondLst>
                                  <p:childTnLst>
                                    <p:set>
                                      <p:cBhvr>
                                        <p:cTn id="25" dur="1" fill="hold">
                                          <p:stCondLst>
                                            <p:cond delay="0"/>
                                          </p:stCondLst>
                                        </p:cTn>
                                        <p:tgtEl>
                                          <p:spTgt spid="9"/>
                                        </p:tgtEl>
                                        <p:attrNameLst>
                                          <p:attrName>style.visibility</p:attrName>
                                        </p:attrNameLst>
                                      </p:cBhvr>
                                      <p:to>
                                        <p:strVal val="hidden"/>
                                      </p:to>
                                    </p:set>
                                  </p:childTnLst>
                                </p:cTn>
                              </p:par>
                            </p:childTnLst>
                          </p:cTn>
                        </p:par>
                        <p:par>
                          <p:cTn id="26" fill="hold">
                            <p:stCondLst>
                              <p:cond delay="3500"/>
                            </p:stCondLst>
                            <p:childTnLst>
                              <p:par>
                                <p:cTn id="27" presetID="1" presetClass="exit" presetSubtype="0" fill="hold" nodeType="afterEffect">
                                  <p:stCondLst>
                                    <p:cond delay="1000"/>
                                  </p:stCondLst>
                                  <p:childTnLst>
                                    <p:set>
                                      <p:cBhvr>
                                        <p:cTn id="28" dur="1" fill="hold">
                                          <p:stCondLst>
                                            <p:cond delay="0"/>
                                          </p:stCondLst>
                                        </p:cTn>
                                        <p:tgtEl>
                                          <p:spTgt spid="10"/>
                                        </p:tgtEl>
                                        <p:attrNameLst>
                                          <p:attrName>style.visibility</p:attrName>
                                        </p:attrNameLst>
                                      </p:cBhvr>
                                      <p:to>
                                        <p:strVal val="hidden"/>
                                      </p:to>
                                    </p:set>
                                  </p:childTnLst>
                                </p:cTn>
                              </p:par>
                            </p:childTnLst>
                          </p:cTn>
                        </p:par>
                        <p:par>
                          <p:cTn id="29" fill="hold">
                            <p:stCondLst>
                              <p:cond delay="4500"/>
                            </p:stCondLst>
                            <p:childTnLst>
                              <p:par>
                                <p:cTn id="30" presetID="1" presetClass="exit" presetSubtype="0" fill="hold" nodeType="afterEffect">
                                  <p:stCondLst>
                                    <p:cond delay="1000"/>
                                  </p:stCondLst>
                                  <p:childTnLst>
                                    <p:set>
                                      <p:cBhvr>
                                        <p:cTn id="31" dur="1" fill="hold">
                                          <p:stCondLst>
                                            <p:cond delay="0"/>
                                          </p:stCondLst>
                                        </p:cTn>
                                        <p:tgtEl>
                                          <p:spTgt spid="11"/>
                                        </p:tgtEl>
                                        <p:attrNameLst>
                                          <p:attrName>style.visibility</p:attrName>
                                        </p:attrNameLst>
                                      </p:cBhvr>
                                      <p:to>
                                        <p:strVal val="hidden"/>
                                      </p:to>
                                    </p:set>
                                  </p:childTnLst>
                                </p:cTn>
                              </p:par>
                            </p:childTnLst>
                          </p:cTn>
                        </p:par>
                        <p:par>
                          <p:cTn id="32" fill="hold">
                            <p:stCondLst>
                              <p:cond delay="5500"/>
                            </p:stCondLst>
                            <p:childTnLst>
                              <p:par>
                                <p:cTn id="33" presetID="1" presetClass="exit" presetSubtype="0" fill="hold" nodeType="afterEffect">
                                  <p:stCondLst>
                                    <p:cond delay="1000"/>
                                  </p:stCondLst>
                                  <p:childTnLst>
                                    <p:set>
                                      <p:cBhvr>
                                        <p:cTn id="34" dur="1" fill="hold">
                                          <p:stCondLst>
                                            <p:cond delay="0"/>
                                          </p:stCondLst>
                                        </p:cTn>
                                        <p:tgtEl>
                                          <p:spTgt spid="12"/>
                                        </p:tgtEl>
                                        <p:attrNameLst>
                                          <p:attrName>style.visibility</p:attrName>
                                        </p:attrNameLst>
                                      </p:cBhvr>
                                      <p:to>
                                        <p:strVal val="hidden"/>
                                      </p:to>
                                    </p:set>
                                  </p:childTnLst>
                                </p:cTn>
                              </p:par>
                            </p:childTnLst>
                          </p:cTn>
                        </p:par>
                        <p:par>
                          <p:cTn id="35" fill="hold">
                            <p:stCondLst>
                              <p:cond delay="6500"/>
                            </p:stCondLst>
                            <p:childTnLst>
                              <p:par>
                                <p:cTn id="36" presetID="1" presetClass="exit" presetSubtype="0" fill="hold" nodeType="afterEffect">
                                  <p:stCondLst>
                                    <p:cond delay="1000"/>
                                  </p:stCondLst>
                                  <p:childTnLst>
                                    <p:set>
                                      <p:cBhvr>
                                        <p:cTn id="37" dur="1" fill="hold">
                                          <p:stCondLst>
                                            <p:cond delay="0"/>
                                          </p:stCondLst>
                                        </p:cTn>
                                        <p:tgtEl>
                                          <p:spTgt spid="13"/>
                                        </p:tgtEl>
                                        <p:attrNameLst>
                                          <p:attrName>style.visibility</p:attrName>
                                        </p:attrNameLst>
                                      </p:cBhvr>
                                      <p:to>
                                        <p:strVal val="hidden"/>
                                      </p:to>
                                    </p:set>
                                  </p:childTnLst>
                                </p:cTn>
                              </p:par>
                            </p:childTnLst>
                          </p:cTn>
                        </p:par>
                        <p:par>
                          <p:cTn id="38" fill="hold">
                            <p:stCondLst>
                              <p:cond delay="7500"/>
                            </p:stCondLst>
                            <p:childTnLst>
                              <p:par>
                                <p:cTn id="39" presetID="1" presetClass="exit" presetSubtype="0" fill="hold" nodeType="afterEffect">
                                  <p:stCondLst>
                                    <p:cond delay="1000"/>
                                  </p:stCondLst>
                                  <p:childTnLst>
                                    <p:set>
                                      <p:cBhvr>
                                        <p:cTn id="40" dur="1" fill="hold">
                                          <p:stCondLst>
                                            <p:cond delay="0"/>
                                          </p:stCondLst>
                                        </p:cTn>
                                        <p:tgtEl>
                                          <p:spTgt spid="14"/>
                                        </p:tgtEl>
                                        <p:attrNameLst>
                                          <p:attrName>style.visibility</p:attrName>
                                        </p:attrNameLst>
                                      </p:cBhvr>
                                      <p:to>
                                        <p:strVal val="hidden"/>
                                      </p:to>
                                    </p:set>
                                  </p:childTnLst>
                                </p:cTn>
                              </p:par>
                            </p:childTnLst>
                          </p:cTn>
                        </p:par>
                        <p:par>
                          <p:cTn id="41" fill="hold">
                            <p:stCondLst>
                              <p:cond delay="8500"/>
                            </p:stCondLst>
                            <p:childTnLst>
                              <p:par>
                                <p:cTn id="42" presetID="1" presetClass="exit" presetSubtype="0" fill="hold" nodeType="afterEffect">
                                  <p:stCondLst>
                                    <p:cond delay="1000"/>
                                  </p:stCondLst>
                                  <p:childTnLst>
                                    <p:set>
                                      <p:cBhvr>
                                        <p:cTn id="43" dur="1" fill="hold">
                                          <p:stCondLst>
                                            <p:cond delay="0"/>
                                          </p:stCondLst>
                                        </p:cTn>
                                        <p:tgtEl>
                                          <p:spTgt spid="15"/>
                                        </p:tgtEl>
                                        <p:attrNameLst>
                                          <p:attrName>style.visibility</p:attrName>
                                        </p:attrNameLst>
                                      </p:cBhvr>
                                      <p:to>
                                        <p:strVal val="hidden"/>
                                      </p:to>
                                    </p:set>
                                  </p:childTnLst>
                                </p:cTn>
                              </p:par>
                            </p:childTnLst>
                          </p:cTn>
                        </p:par>
                        <p:par>
                          <p:cTn id="44" fill="hold">
                            <p:stCondLst>
                              <p:cond delay="9500"/>
                            </p:stCondLst>
                            <p:childTnLst>
                              <p:par>
                                <p:cTn id="45" presetID="1" presetClass="exit" presetSubtype="0" fill="hold" nodeType="afterEffect">
                                  <p:stCondLst>
                                    <p:cond delay="1000"/>
                                  </p:stCondLst>
                                  <p:childTnLst>
                                    <p:set>
                                      <p:cBhvr>
                                        <p:cTn id="46" dur="1" fill="hold">
                                          <p:stCondLst>
                                            <p:cond delay="0"/>
                                          </p:stCondLst>
                                        </p:cTn>
                                        <p:tgtEl>
                                          <p:spTgt spid="16"/>
                                        </p:tgtEl>
                                        <p:attrNameLst>
                                          <p:attrName>style.visibility</p:attrName>
                                        </p:attrNameLst>
                                      </p:cBhvr>
                                      <p:to>
                                        <p:strVal val="hidden"/>
                                      </p:to>
                                    </p:set>
                                  </p:childTnLst>
                                </p:cTn>
                              </p:par>
                            </p:childTnLst>
                          </p:cTn>
                        </p:par>
                        <p:par>
                          <p:cTn id="47" fill="hold">
                            <p:stCondLst>
                              <p:cond delay="10500"/>
                            </p:stCondLst>
                            <p:childTnLst>
                              <p:par>
                                <p:cTn id="48" presetID="1" presetClass="exit" presetSubtype="0" fill="hold" nodeType="afterEffect">
                                  <p:stCondLst>
                                    <p:cond delay="1000"/>
                                  </p:stCondLst>
                                  <p:childTnLst>
                                    <p:set>
                                      <p:cBhvr>
                                        <p:cTn id="49" dur="1" fill="hold">
                                          <p:stCondLst>
                                            <p:cond delay="0"/>
                                          </p:stCondLst>
                                        </p:cTn>
                                        <p:tgtEl>
                                          <p:spTgt spid="18"/>
                                        </p:tgtEl>
                                        <p:attrNameLst>
                                          <p:attrName>style.visibility</p:attrName>
                                        </p:attrNameLst>
                                      </p:cBhvr>
                                      <p:to>
                                        <p:strVal val="hidden"/>
                                      </p:to>
                                    </p:set>
                                  </p:childTnLst>
                                </p:cTn>
                              </p:par>
                            </p:childTnLst>
                          </p:cTn>
                        </p:par>
                        <p:par>
                          <p:cTn id="50" fill="hold">
                            <p:stCondLst>
                              <p:cond delay="11500"/>
                            </p:stCondLst>
                            <p:childTnLst>
                              <p:par>
                                <p:cTn id="51" presetID="1" presetClass="exit" presetSubtype="0" fill="hold" nodeType="afterEffect">
                                  <p:stCondLst>
                                    <p:cond delay="1000"/>
                                  </p:stCondLst>
                                  <p:childTnLst>
                                    <p:set>
                                      <p:cBhvr>
                                        <p:cTn id="52" dur="1" fill="hold">
                                          <p:stCondLst>
                                            <p:cond delay="0"/>
                                          </p:stCondLst>
                                        </p:cTn>
                                        <p:tgtEl>
                                          <p:spTgt spid="19"/>
                                        </p:tgtEl>
                                        <p:attrNameLst>
                                          <p:attrName>style.visibility</p:attrName>
                                        </p:attrNameLst>
                                      </p:cBhvr>
                                      <p:to>
                                        <p:strVal val="hidden"/>
                                      </p:to>
                                    </p:set>
                                  </p:childTnLst>
                                </p:cTn>
                              </p:par>
                            </p:childTnLst>
                          </p:cTn>
                        </p:par>
                        <p:par>
                          <p:cTn id="53" fill="hold">
                            <p:stCondLst>
                              <p:cond delay="12500"/>
                            </p:stCondLst>
                            <p:childTnLst>
                              <p:par>
                                <p:cTn id="54" presetID="1" presetClass="exit" presetSubtype="0" fill="hold" nodeType="afterEffect">
                                  <p:stCondLst>
                                    <p:cond delay="1000"/>
                                  </p:stCondLst>
                                  <p:childTnLst>
                                    <p:set>
                                      <p:cBhvr>
                                        <p:cTn id="55" dur="1" fill="hold">
                                          <p:stCondLst>
                                            <p:cond delay="0"/>
                                          </p:stCondLst>
                                        </p:cTn>
                                        <p:tgtEl>
                                          <p:spTgt spid="20"/>
                                        </p:tgtEl>
                                        <p:attrNameLst>
                                          <p:attrName>style.visibility</p:attrName>
                                        </p:attrNameLst>
                                      </p:cBhvr>
                                      <p:to>
                                        <p:strVal val="hidden"/>
                                      </p:to>
                                    </p:set>
                                  </p:childTnLst>
                                </p:cTn>
                              </p:par>
                            </p:childTnLst>
                          </p:cTn>
                        </p:par>
                        <p:par>
                          <p:cTn id="56" fill="hold">
                            <p:stCondLst>
                              <p:cond delay="13500"/>
                            </p:stCondLst>
                            <p:childTnLst>
                              <p:par>
                                <p:cTn id="57" presetID="1" presetClass="exit" presetSubtype="0" fill="hold" nodeType="afterEffect">
                                  <p:stCondLst>
                                    <p:cond delay="1000"/>
                                  </p:stCondLst>
                                  <p:childTnLst>
                                    <p:set>
                                      <p:cBhvr>
                                        <p:cTn id="58" dur="1" fill="hold">
                                          <p:stCondLst>
                                            <p:cond delay="0"/>
                                          </p:stCondLst>
                                        </p:cTn>
                                        <p:tgtEl>
                                          <p:spTgt spid="21"/>
                                        </p:tgtEl>
                                        <p:attrNameLst>
                                          <p:attrName>style.visibility</p:attrName>
                                        </p:attrNameLst>
                                      </p:cBhvr>
                                      <p:to>
                                        <p:strVal val="hidden"/>
                                      </p:to>
                                    </p:set>
                                  </p:childTnLst>
                                </p:cTn>
                              </p:par>
                            </p:childTnLst>
                          </p:cTn>
                        </p:par>
                        <p:par>
                          <p:cTn id="59" fill="hold">
                            <p:stCondLst>
                              <p:cond delay="14500"/>
                            </p:stCondLst>
                            <p:childTnLst>
                              <p:par>
                                <p:cTn id="60" presetID="1" presetClass="exit" presetSubtype="0" fill="hold" nodeType="afterEffect">
                                  <p:stCondLst>
                                    <p:cond delay="1000"/>
                                  </p:stCondLst>
                                  <p:childTnLst>
                                    <p:set>
                                      <p:cBhvr>
                                        <p:cTn id="61" dur="1" fill="hold">
                                          <p:stCondLst>
                                            <p:cond delay="0"/>
                                          </p:stCondLst>
                                        </p:cTn>
                                        <p:tgtEl>
                                          <p:spTgt spid="22"/>
                                        </p:tgtEl>
                                        <p:attrNameLst>
                                          <p:attrName>style.visibility</p:attrName>
                                        </p:attrNameLst>
                                      </p:cBhvr>
                                      <p:to>
                                        <p:strVal val="hidden"/>
                                      </p:to>
                                    </p:set>
                                  </p:childTnLst>
                                </p:cTn>
                              </p:par>
                            </p:childTnLst>
                          </p:cTn>
                        </p:par>
                        <p:par>
                          <p:cTn id="62" fill="hold">
                            <p:stCondLst>
                              <p:cond delay="15500"/>
                            </p:stCondLst>
                            <p:childTnLst>
                              <p:par>
                                <p:cTn id="63" presetID="1" presetClass="exit" presetSubtype="0" fill="hold" nodeType="afterEffect">
                                  <p:stCondLst>
                                    <p:cond delay="1000"/>
                                  </p:stCondLst>
                                  <p:childTnLst>
                                    <p:set>
                                      <p:cBhvr>
                                        <p:cTn id="64" dur="1" fill="hold">
                                          <p:stCondLst>
                                            <p:cond delay="0"/>
                                          </p:stCondLst>
                                        </p:cTn>
                                        <p:tgtEl>
                                          <p:spTgt spid="23"/>
                                        </p:tgtEl>
                                        <p:attrNameLst>
                                          <p:attrName>style.visibility</p:attrName>
                                        </p:attrNameLst>
                                      </p:cBhvr>
                                      <p:to>
                                        <p:strVal val="hidden"/>
                                      </p:to>
                                    </p:set>
                                  </p:childTnLst>
                                </p:cTn>
                              </p:par>
                            </p:childTnLst>
                          </p:cTn>
                        </p:par>
                        <p:par>
                          <p:cTn id="65" fill="hold">
                            <p:stCondLst>
                              <p:cond delay="16500"/>
                            </p:stCondLst>
                            <p:childTnLst>
                              <p:par>
                                <p:cTn id="66" presetID="1" presetClass="exit" presetSubtype="0" fill="hold" nodeType="afterEffect">
                                  <p:stCondLst>
                                    <p:cond delay="1000"/>
                                  </p:stCondLst>
                                  <p:childTnLst>
                                    <p:set>
                                      <p:cBhvr>
                                        <p:cTn id="67" dur="1" fill="hold">
                                          <p:stCondLst>
                                            <p:cond delay="0"/>
                                          </p:stCondLst>
                                        </p:cTn>
                                        <p:tgtEl>
                                          <p:spTgt spid="24"/>
                                        </p:tgtEl>
                                        <p:attrNameLst>
                                          <p:attrName>style.visibility</p:attrName>
                                        </p:attrNameLst>
                                      </p:cBhvr>
                                      <p:to>
                                        <p:strVal val="hidden"/>
                                      </p:to>
                                    </p:set>
                                  </p:childTnLst>
                                </p:cTn>
                              </p:par>
                            </p:childTnLst>
                          </p:cTn>
                        </p:par>
                        <p:par>
                          <p:cTn id="68" fill="hold">
                            <p:stCondLst>
                              <p:cond delay="17500"/>
                            </p:stCondLst>
                            <p:childTnLst>
                              <p:par>
                                <p:cTn id="69" presetID="1" presetClass="exit" presetSubtype="0" fill="hold" nodeType="afterEffect">
                                  <p:stCondLst>
                                    <p:cond delay="1000"/>
                                  </p:stCondLst>
                                  <p:childTnLst>
                                    <p:set>
                                      <p:cBhvr>
                                        <p:cTn id="70" dur="1" fill="hold">
                                          <p:stCondLst>
                                            <p:cond delay="0"/>
                                          </p:stCondLst>
                                        </p:cTn>
                                        <p:tgtEl>
                                          <p:spTgt spid="25"/>
                                        </p:tgtEl>
                                        <p:attrNameLst>
                                          <p:attrName>style.visibility</p:attrName>
                                        </p:attrNameLst>
                                      </p:cBhvr>
                                      <p:to>
                                        <p:strVal val="hidden"/>
                                      </p:to>
                                    </p:set>
                                  </p:childTnLst>
                                </p:cTn>
                              </p:par>
                            </p:childTnLst>
                          </p:cTn>
                        </p:par>
                        <p:par>
                          <p:cTn id="71" fill="hold">
                            <p:stCondLst>
                              <p:cond delay="18500"/>
                            </p:stCondLst>
                            <p:childTnLst>
                              <p:par>
                                <p:cTn id="72" presetID="1" presetClass="exit" presetSubtype="0" fill="hold" nodeType="afterEffect">
                                  <p:stCondLst>
                                    <p:cond delay="1000"/>
                                  </p:stCondLst>
                                  <p:childTnLst>
                                    <p:set>
                                      <p:cBhvr>
                                        <p:cTn id="73" dur="1" fill="hold">
                                          <p:stCondLst>
                                            <p:cond delay="0"/>
                                          </p:stCondLst>
                                        </p:cTn>
                                        <p:tgtEl>
                                          <p:spTgt spid="26"/>
                                        </p:tgtEl>
                                        <p:attrNameLst>
                                          <p:attrName>style.visibility</p:attrName>
                                        </p:attrNameLst>
                                      </p:cBhvr>
                                      <p:to>
                                        <p:strVal val="hidden"/>
                                      </p:to>
                                    </p:set>
                                  </p:childTnLst>
                                </p:cTn>
                              </p:par>
                            </p:childTnLst>
                          </p:cTn>
                        </p:par>
                        <p:par>
                          <p:cTn id="74" fill="hold">
                            <p:stCondLst>
                              <p:cond delay="19500"/>
                            </p:stCondLst>
                            <p:childTnLst>
                              <p:par>
                                <p:cTn id="75" presetID="1" presetClass="exit" presetSubtype="0" fill="hold" nodeType="afterEffect">
                                  <p:stCondLst>
                                    <p:cond delay="1000"/>
                                  </p:stCondLst>
                                  <p:childTnLst>
                                    <p:set>
                                      <p:cBhvr>
                                        <p:cTn id="76" dur="1" fill="hold">
                                          <p:stCondLst>
                                            <p:cond delay="0"/>
                                          </p:stCondLst>
                                        </p:cTn>
                                        <p:tgtEl>
                                          <p:spTgt spid="27"/>
                                        </p:tgtEl>
                                        <p:attrNameLst>
                                          <p:attrName>style.visibility</p:attrName>
                                        </p:attrNameLst>
                                      </p:cBhvr>
                                      <p:to>
                                        <p:strVal val="hidden"/>
                                      </p:to>
                                    </p:set>
                                  </p:childTnLst>
                                </p:cTn>
                              </p:par>
                            </p:childTnLst>
                          </p:cTn>
                        </p:par>
                        <p:par>
                          <p:cTn id="77" fill="hold">
                            <p:stCondLst>
                              <p:cond delay="20500"/>
                            </p:stCondLst>
                            <p:childTnLst>
                              <p:par>
                                <p:cTn id="78" presetID="1" presetClass="exit" presetSubtype="0" fill="hold" nodeType="afterEffect">
                                  <p:stCondLst>
                                    <p:cond delay="1000"/>
                                  </p:stCondLst>
                                  <p:childTnLst>
                                    <p:set>
                                      <p:cBhvr>
                                        <p:cTn id="79" dur="1" fill="hold">
                                          <p:stCondLst>
                                            <p:cond delay="0"/>
                                          </p:stCondLst>
                                        </p:cTn>
                                        <p:tgtEl>
                                          <p:spTgt spid="28"/>
                                        </p:tgtEl>
                                        <p:attrNameLst>
                                          <p:attrName>style.visibility</p:attrName>
                                        </p:attrNameLst>
                                      </p:cBhvr>
                                      <p:to>
                                        <p:strVal val="hidden"/>
                                      </p:to>
                                    </p:set>
                                  </p:childTnLst>
                                </p:cTn>
                              </p:par>
                            </p:childTnLst>
                          </p:cTn>
                        </p:par>
                        <p:par>
                          <p:cTn id="80" fill="hold">
                            <p:stCondLst>
                              <p:cond delay="21500"/>
                            </p:stCondLst>
                            <p:childTnLst>
                              <p:par>
                                <p:cTn id="81" presetID="1" presetClass="exit" presetSubtype="0" fill="hold" nodeType="afterEffect">
                                  <p:stCondLst>
                                    <p:cond delay="1000"/>
                                  </p:stCondLst>
                                  <p:childTnLst>
                                    <p:set>
                                      <p:cBhvr>
                                        <p:cTn id="82" dur="1" fill="hold">
                                          <p:stCondLst>
                                            <p:cond delay="0"/>
                                          </p:stCondLst>
                                        </p:cTn>
                                        <p:tgtEl>
                                          <p:spTgt spid="29"/>
                                        </p:tgtEl>
                                        <p:attrNameLst>
                                          <p:attrName>style.visibility</p:attrName>
                                        </p:attrNameLst>
                                      </p:cBhvr>
                                      <p:to>
                                        <p:strVal val="hidden"/>
                                      </p:to>
                                    </p:set>
                                  </p:childTnLst>
                                </p:cTn>
                              </p:par>
                            </p:childTnLst>
                          </p:cTn>
                        </p:par>
                        <p:par>
                          <p:cTn id="83" fill="hold">
                            <p:stCondLst>
                              <p:cond delay="22500"/>
                            </p:stCondLst>
                            <p:childTnLst>
                              <p:par>
                                <p:cTn id="84" presetID="1" presetClass="exit" presetSubtype="0" fill="hold" nodeType="afterEffect">
                                  <p:stCondLst>
                                    <p:cond delay="1000"/>
                                  </p:stCondLst>
                                  <p:childTnLst>
                                    <p:set>
                                      <p:cBhvr>
                                        <p:cTn id="85" dur="1" fill="hold">
                                          <p:stCondLst>
                                            <p:cond delay="0"/>
                                          </p:stCondLst>
                                        </p:cTn>
                                        <p:tgtEl>
                                          <p:spTgt spid="30"/>
                                        </p:tgtEl>
                                        <p:attrNameLst>
                                          <p:attrName>style.visibility</p:attrName>
                                        </p:attrNameLst>
                                      </p:cBhvr>
                                      <p:to>
                                        <p:strVal val="hidden"/>
                                      </p:to>
                                    </p:set>
                                  </p:childTnLst>
                                </p:cTn>
                              </p:par>
                            </p:childTnLst>
                          </p:cTn>
                        </p:par>
                        <p:par>
                          <p:cTn id="86" fill="hold">
                            <p:stCondLst>
                              <p:cond delay="23500"/>
                            </p:stCondLst>
                            <p:childTnLst>
                              <p:par>
                                <p:cTn id="87" presetID="1" presetClass="exit" presetSubtype="0" fill="hold" nodeType="afterEffect">
                                  <p:stCondLst>
                                    <p:cond delay="1000"/>
                                  </p:stCondLst>
                                  <p:childTnLst>
                                    <p:set>
                                      <p:cBhvr>
                                        <p:cTn id="88" dur="1" fill="hold">
                                          <p:stCondLst>
                                            <p:cond delay="0"/>
                                          </p:stCondLst>
                                        </p:cTn>
                                        <p:tgtEl>
                                          <p:spTgt spid="31"/>
                                        </p:tgtEl>
                                        <p:attrNameLst>
                                          <p:attrName>style.visibility</p:attrName>
                                        </p:attrNameLst>
                                      </p:cBhvr>
                                      <p:to>
                                        <p:strVal val="hidden"/>
                                      </p:to>
                                    </p:set>
                                  </p:childTnLst>
                                </p:cTn>
                              </p:par>
                            </p:childTnLst>
                          </p:cTn>
                        </p:par>
                        <p:par>
                          <p:cTn id="89" fill="hold">
                            <p:stCondLst>
                              <p:cond delay="24500"/>
                            </p:stCondLst>
                            <p:childTnLst>
                              <p:par>
                                <p:cTn id="90" presetID="1" presetClass="exit" presetSubtype="0" fill="hold" nodeType="afterEffect">
                                  <p:stCondLst>
                                    <p:cond delay="1000"/>
                                  </p:stCondLst>
                                  <p:childTnLst>
                                    <p:set>
                                      <p:cBhvr>
                                        <p:cTn id="91" dur="1" fill="hold">
                                          <p:stCondLst>
                                            <p:cond delay="0"/>
                                          </p:stCondLst>
                                        </p:cTn>
                                        <p:tgtEl>
                                          <p:spTgt spid="32"/>
                                        </p:tgtEl>
                                        <p:attrNameLst>
                                          <p:attrName>style.visibility</p:attrName>
                                        </p:attrNameLst>
                                      </p:cBhvr>
                                      <p:to>
                                        <p:strVal val="hidden"/>
                                      </p:to>
                                    </p:set>
                                  </p:childTnLst>
                                </p:cTn>
                              </p:par>
                            </p:childTnLst>
                          </p:cTn>
                        </p:par>
                        <p:par>
                          <p:cTn id="92" fill="hold">
                            <p:stCondLst>
                              <p:cond delay="25500"/>
                            </p:stCondLst>
                            <p:childTnLst>
                              <p:par>
                                <p:cTn id="93" presetID="1" presetClass="exit" presetSubtype="0" fill="hold" nodeType="afterEffect">
                                  <p:stCondLst>
                                    <p:cond delay="1000"/>
                                  </p:stCondLst>
                                  <p:childTnLst>
                                    <p:set>
                                      <p:cBhvr>
                                        <p:cTn id="94" dur="1" fill="hold">
                                          <p:stCondLst>
                                            <p:cond delay="0"/>
                                          </p:stCondLst>
                                        </p:cTn>
                                        <p:tgtEl>
                                          <p:spTgt spid="33"/>
                                        </p:tgtEl>
                                        <p:attrNameLst>
                                          <p:attrName>style.visibility</p:attrName>
                                        </p:attrNameLst>
                                      </p:cBhvr>
                                      <p:to>
                                        <p:strVal val="hidden"/>
                                      </p:to>
                                    </p:set>
                                  </p:childTnLst>
                                </p:cTn>
                              </p:par>
                            </p:childTnLst>
                          </p:cTn>
                        </p:par>
                        <p:par>
                          <p:cTn id="95" fill="hold">
                            <p:stCondLst>
                              <p:cond delay="26500"/>
                            </p:stCondLst>
                            <p:childTnLst>
                              <p:par>
                                <p:cTn id="96" presetID="1" presetClass="exit" presetSubtype="0" fill="hold" nodeType="afterEffect">
                                  <p:stCondLst>
                                    <p:cond delay="1000"/>
                                  </p:stCondLst>
                                  <p:childTnLst>
                                    <p:set>
                                      <p:cBhvr>
                                        <p:cTn id="97" dur="1" fill="hold">
                                          <p:stCondLst>
                                            <p:cond delay="0"/>
                                          </p:stCondLst>
                                        </p:cTn>
                                        <p:tgtEl>
                                          <p:spTgt spid="34"/>
                                        </p:tgtEl>
                                        <p:attrNameLst>
                                          <p:attrName>style.visibility</p:attrName>
                                        </p:attrNameLst>
                                      </p:cBhvr>
                                      <p:to>
                                        <p:strVal val="hidden"/>
                                      </p:to>
                                    </p:set>
                                  </p:childTnLst>
                                </p:cTn>
                              </p:par>
                            </p:childTnLst>
                          </p:cTn>
                        </p:par>
                        <p:par>
                          <p:cTn id="98" fill="hold">
                            <p:stCondLst>
                              <p:cond delay="27500"/>
                            </p:stCondLst>
                            <p:childTnLst>
                              <p:par>
                                <p:cTn id="99" presetID="1" presetClass="exit" presetSubtype="0" fill="hold" nodeType="afterEffect">
                                  <p:stCondLst>
                                    <p:cond delay="1000"/>
                                  </p:stCondLst>
                                  <p:childTnLst>
                                    <p:set>
                                      <p:cBhvr>
                                        <p:cTn id="100" dur="1" fill="hold">
                                          <p:stCondLst>
                                            <p:cond delay="0"/>
                                          </p:stCondLst>
                                        </p:cTn>
                                        <p:tgtEl>
                                          <p:spTgt spid="35"/>
                                        </p:tgtEl>
                                        <p:attrNameLst>
                                          <p:attrName>style.visibility</p:attrName>
                                        </p:attrNameLst>
                                      </p:cBhvr>
                                      <p:to>
                                        <p:strVal val="hidden"/>
                                      </p:to>
                                    </p:set>
                                  </p:childTnLst>
                                </p:cTn>
                              </p:par>
                            </p:childTnLst>
                          </p:cTn>
                        </p:par>
                        <p:par>
                          <p:cTn id="101" fill="hold">
                            <p:stCondLst>
                              <p:cond delay="28500"/>
                            </p:stCondLst>
                            <p:childTnLst>
                              <p:par>
                                <p:cTn id="102" presetID="1" presetClass="exit" presetSubtype="0" fill="hold" nodeType="afterEffect">
                                  <p:stCondLst>
                                    <p:cond delay="1000"/>
                                  </p:stCondLst>
                                  <p:childTnLst>
                                    <p:set>
                                      <p:cBhvr>
                                        <p:cTn id="103" dur="1" fill="hold">
                                          <p:stCondLst>
                                            <p:cond delay="0"/>
                                          </p:stCondLst>
                                        </p:cTn>
                                        <p:tgtEl>
                                          <p:spTgt spid="36"/>
                                        </p:tgtEl>
                                        <p:attrNameLst>
                                          <p:attrName>style.visibility</p:attrName>
                                        </p:attrNameLst>
                                      </p:cBhvr>
                                      <p:to>
                                        <p:strVal val="hidden"/>
                                      </p:to>
                                    </p:set>
                                  </p:childTnLst>
                                </p:cTn>
                              </p:par>
                              <p:par>
                                <p:cTn id="104" presetID="1" presetClass="entr" presetSubtype="0" fill="hold" nodeType="withEffect">
                                  <p:stCondLst>
                                    <p:cond delay="1000"/>
                                  </p:stCondLst>
                                  <p:childTnLst>
                                    <p:set>
                                      <p:cBhvr>
                                        <p:cTn id="105"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104"/>
                                            </p:cond>
                                          </p:stCondLst>
                                          <p:endCondLst>
                                            <p:cond evt="onStopAudio" delay="0">
                                              <p:tgtEl>
                                                <p:sldTgt/>
                                              </p:tgtEl>
                                            </p:cond>
                                          </p:endCondLst>
                                        </p:cTn>
                                        <p:tgtEl>
                                          <p:sndTgt r:embed="rId2" name="firebell.wav"/>
                                        </p:tgtEl>
                                      </p:cMediaNode>
                                    </p:audio>
                                  </p:subTnLst>
                                </p:cTn>
                              </p:par>
                            </p:childTnLst>
                          </p:cTn>
                        </p:par>
                        <p:par>
                          <p:cTn id="106" fill="hold">
                            <p:stCondLst>
                              <p:cond delay="29500"/>
                            </p:stCondLst>
                            <p:childTnLst>
                              <p:par>
                                <p:cTn id="107" presetID="1" presetClass="exit" presetSubtype="0" fill="hold" nodeType="afterEffect">
                                  <p:stCondLst>
                                    <p:cond delay="0"/>
                                  </p:stCondLst>
                                  <p:childTnLst>
                                    <p:set>
                                      <p:cBhvr>
                                        <p:cTn id="108" dur="1" fill="hold">
                                          <p:stCondLst>
                                            <p:cond delay="0"/>
                                          </p:stCondLst>
                                        </p:cTn>
                                        <p:tgtEl>
                                          <p:spTgt spid="37"/>
                                        </p:tgtEl>
                                        <p:attrNameLst>
                                          <p:attrName>style.visibility</p:attrName>
                                        </p:attrNameLst>
                                      </p:cBhvr>
                                      <p:to>
                                        <p:strVal val="hidden"/>
                                      </p:to>
                                    </p:set>
                                  </p:childTnLst>
                                </p:cTn>
                              </p:par>
                            </p:childTnLst>
                          </p:cTn>
                        </p:par>
                        <p:par>
                          <p:cTn id="109" fill="hold">
                            <p:stCondLst>
                              <p:cond delay="29500"/>
                            </p:stCondLst>
                            <p:childTnLst>
                              <p:par>
                                <p:cTn id="110" presetID="10" presetClass="exit" presetSubtype="0" fill="hold" grpId="1" nodeType="afterEffect">
                                  <p:stCondLst>
                                    <p:cond delay="0"/>
                                  </p:stCondLst>
                                  <p:childTnLst>
                                    <p:animEffect transition="out" filter="fade">
                                      <p:cBhvr>
                                        <p:cTn id="111" dur="500"/>
                                        <p:tgtEl>
                                          <p:spTgt spid="48"/>
                                        </p:tgtEl>
                                      </p:cBhvr>
                                    </p:animEffect>
                                    <p:set>
                                      <p:cBhvr>
                                        <p:cTn id="112" dur="1" fill="hold">
                                          <p:stCondLst>
                                            <p:cond delay="499"/>
                                          </p:stCondLst>
                                        </p:cTn>
                                        <p:tgtEl>
                                          <p:spTgt spid="48"/>
                                        </p:tgtEl>
                                        <p:attrNameLst>
                                          <p:attrName>style.visibility</p:attrName>
                                        </p:attrNameLst>
                                      </p:cBhvr>
                                      <p:to>
                                        <p:strVal val="hidden"/>
                                      </p:to>
                                    </p:set>
                                  </p:childTnLst>
                                </p:cTn>
                              </p:par>
                              <p:par>
                                <p:cTn id="113" presetID="1" presetClass="entr" presetSubtype="0" fill="hold" grpId="0" nodeType="withEffect">
                                  <p:stCondLst>
                                    <p:cond delay="0"/>
                                  </p:stCondLst>
                                  <p:childTnLst>
                                    <p:set>
                                      <p:cBhvr>
                                        <p:cTn id="114" dur="1" fill="hold">
                                          <p:stCondLst>
                                            <p:cond delay="0"/>
                                          </p:stCondLst>
                                        </p:cTn>
                                        <p:tgtEl>
                                          <p:spTgt spid="50"/>
                                        </p:tgtEl>
                                        <p:attrNameLst>
                                          <p:attrName>style.visibility</p:attrName>
                                        </p:attrNameLst>
                                      </p:cBhvr>
                                      <p:to>
                                        <p:strVal val="visible"/>
                                      </p:to>
                                    </p:set>
                                  </p:childTnLst>
                                </p:cTn>
                              </p:par>
                              <p:par>
                                <p:cTn id="115" presetID="26" presetClass="emph" presetSubtype="0" repeatCount="5000" fill="hold" grpId="1" nodeType="withEffect">
                                  <p:stCondLst>
                                    <p:cond delay="0"/>
                                  </p:stCondLst>
                                  <p:childTnLst>
                                    <p:animEffect transition="out" filter="fade">
                                      <p:cBhvr>
                                        <p:cTn id="116" dur="500" tmFilter="0, 0; .2, .5; .8, .5; 1, 0"/>
                                        <p:tgtEl>
                                          <p:spTgt spid="50"/>
                                        </p:tgtEl>
                                      </p:cBhvr>
                                    </p:animEffect>
                                    <p:animScale>
                                      <p:cBhvr>
                                        <p:cTn id="117" dur="250" autoRev="1" fill="hold"/>
                                        <p:tgtEl>
                                          <p:spTgt spid="50"/>
                                        </p:tgtEl>
                                      </p:cBhvr>
                                      <p:by x="105000" y="105000"/>
                                    </p:animScale>
                                  </p:childTnLst>
                                </p:cTn>
                              </p:par>
                            </p:childTnLst>
                          </p:cTn>
                        </p:par>
                      </p:childTnLst>
                    </p:cTn>
                  </p:par>
                </p:childTnLst>
              </p:cTn>
              <p:nextCondLst>
                <p:cond evt="onClick" delay="0">
                  <p:tgtEl>
                    <p:spTgt spid="48"/>
                  </p:tgtEl>
                </p:cond>
              </p:nextCondLst>
            </p:seq>
          </p:childTnLst>
        </p:cTn>
      </p:par>
    </p:tnLst>
    <p:bldLst>
      <p:bldP spid="50" grpId="0" animBg="1"/>
      <p:bldP spid="50" grpId="1" animBg="1"/>
      <p:bldP spid="48" grpId="0" animBg="1"/>
      <p:bldP spid="48"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444500" y="775657"/>
            <a:ext cx="8242300" cy="994306"/>
          </a:xfrm>
          <a:prstGeom prst="roundRect">
            <a:avLst>
              <a:gd name="adj" fmla="val 0"/>
            </a:avLst>
          </a:prstGeom>
          <a:solidFill>
            <a:srgbClr val="F2854C"/>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dirty="0">
                <a:solidFill>
                  <a:schemeClr val="bg1"/>
                </a:solidFill>
                <a:latin typeface="Twinkl" pitchFamily="50" charset="0"/>
              </a:rPr>
              <a:t>When Did It Happen?</a:t>
            </a:r>
            <a:endParaRPr lang="en-GB" dirty="0">
              <a:solidFill>
                <a:schemeClr val="bg1"/>
              </a:solidFill>
            </a:endParaRPr>
          </a:p>
        </p:txBody>
      </p:sp>
      <p:grpSp>
        <p:nvGrpSpPr>
          <p:cNvPr id="171" name="Group 170"/>
          <p:cNvGrpSpPr/>
          <p:nvPr/>
        </p:nvGrpSpPr>
        <p:grpSpPr>
          <a:xfrm>
            <a:off x="548753" y="2279563"/>
            <a:ext cx="7829025" cy="3651304"/>
            <a:chOff x="548753" y="2249419"/>
            <a:chExt cx="7829025" cy="3651304"/>
          </a:xfrm>
        </p:grpSpPr>
        <p:sp>
          <p:nvSpPr>
            <p:cNvPr id="165" name="TextBox 164">
              <a:extLst>
                <a:ext uri="{FF2B5EF4-FFF2-40B4-BE49-F238E27FC236}">
                  <a16:creationId xmlns:a16="http://schemas.microsoft.com/office/drawing/2014/main" id="{77568D7D-5D48-4B73-BD6F-E26532F8A954}"/>
                </a:ext>
              </a:extLst>
            </p:cNvPr>
            <p:cNvSpPr txBox="1"/>
            <p:nvPr/>
          </p:nvSpPr>
          <p:spPr>
            <a:xfrm>
              <a:off x="5110146" y="2249419"/>
              <a:ext cx="1977916" cy="1938394"/>
            </a:xfrm>
            <a:custGeom>
              <a:avLst/>
              <a:gdLst>
                <a:gd name="connsiteX0" fmla="*/ 119184 w 1977916"/>
                <a:gd name="connsiteY0" fmla="*/ 0 h 1938394"/>
                <a:gd name="connsiteX1" fmla="*/ 1858732 w 1977916"/>
                <a:gd name="connsiteY1" fmla="*/ 0 h 1938394"/>
                <a:gd name="connsiteX2" fmla="*/ 1977916 w 1977916"/>
                <a:gd name="connsiteY2" fmla="*/ 119184 h 1938394"/>
                <a:gd name="connsiteX3" fmla="*/ 1977916 w 1977916"/>
                <a:gd name="connsiteY3" fmla="*/ 595905 h 1938394"/>
                <a:gd name="connsiteX4" fmla="*/ 1858732 w 1977916"/>
                <a:gd name="connsiteY4" fmla="*/ 715089 h 1938394"/>
                <a:gd name="connsiteX5" fmla="*/ 1315547 w 1977916"/>
                <a:gd name="connsiteY5" fmla="*/ 715089 h 1938394"/>
                <a:gd name="connsiteX6" fmla="*/ 1315547 w 1977916"/>
                <a:gd name="connsiteY6" fmla="*/ 1938394 h 1938394"/>
                <a:gd name="connsiteX7" fmla="*/ 1231790 w 1977916"/>
                <a:gd name="connsiteY7" fmla="*/ 1938394 h 1938394"/>
                <a:gd name="connsiteX8" fmla="*/ 1231790 w 1977916"/>
                <a:gd name="connsiteY8" fmla="*/ 715089 h 1938394"/>
                <a:gd name="connsiteX9" fmla="*/ 119184 w 1977916"/>
                <a:gd name="connsiteY9" fmla="*/ 715089 h 1938394"/>
                <a:gd name="connsiteX10" fmla="*/ 0 w 1977916"/>
                <a:gd name="connsiteY10" fmla="*/ 595905 h 1938394"/>
                <a:gd name="connsiteX11" fmla="*/ 0 w 1977916"/>
                <a:gd name="connsiteY11" fmla="*/ 119184 h 1938394"/>
                <a:gd name="connsiteX12" fmla="*/ 119184 w 1977916"/>
                <a:gd name="connsiteY12" fmla="*/ 0 h 1938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77916" h="1938394">
                  <a:moveTo>
                    <a:pt x="119184" y="0"/>
                  </a:moveTo>
                  <a:lnTo>
                    <a:pt x="1858732" y="0"/>
                  </a:lnTo>
                  <a:cubicBezTo>
                    <a:pt x="1924556" y="0"/>
                    <a:pt x="1977916" y="53360"/>
                    <a:pt x="1977916" y="119184"/>
                  </a:cubicBezTo>
                  <a:lnTo>
                    <a:pt x="1977916" y="595905"/>
                  </a:lnTo>
                  <a:cubicBezTo>
                    <a:pt x="1977916" y="661729"/>
                    <a:pt x="1924556" y="715089"/>
                    <a:pt x="1858732" y="715089"/>
                  </a:cubicBezTo>
                  <a:lnTo>
                    <a:pt x="1315547" y="715089"/>
                  </a:lnTo>
                  <a:lnTo>
                    <a:pt x="1315547" y="1938394"/>
                  </a:lnTo>
                  <a:lnTo>
                    <a:pt x="1231790" y="1938394"/>
                  </a:lnTo>
                  <a:lnTo>
                    <a:pt x="1231790" y="715089"/>
                  </a:lnTo>
                  <a:lnTo>
                    <a:pt x="119184" y="715089"/>
                  </a:lnTo>
                  <a:cubicBezTo>
                    <a:pt x="53360" y="715089"/>
                    <a:pt x="0" y="661729"/>
                    <a:pt x="0" y="595905"/>
                  </a:cubicBezTo>
                  <a:lnTo>
                    <a:pt x="0" y="119184"/>
                  </a:lnTo>
                  <a:cubicBezTo>
                    <a:pt x="0" y="53360"/>
                    <a:pt x="53360" y="0"/>
                    <a:pt x="119184" y="0"/>
                  </a:cubicBezTo>
                  <a:close/>
                </a:path>
              </a:pathLst>
            </a:custGeom>
            <a:noFill/>
            <a:ln w="38100">
              <a:solidFill>
                <a:srgbClr val="2DB6BE"/>
              </a:solidFill>
            </a:ln>
          </p:spPr>
          <p:txBody>
            <a:bodyPr wrap="square" rtlCol="0">
              <a:noAutofit/>
            </a:bodyPr>
            <a:lstStyle/>
            <a:p>
              <a:pPr algn="ctr"/>
              <a:endParaRPr lang="en-GB" dirty="0">
                <a:latin typeface="Twinkl" pitchFamily="50" charset="0"/>
              </a:endParaRPr>
            </a:p>
            <a:p>
              <a:pPr algn="ctr"/>
              <a:endParaRPr lang="en-GB" dirty="0">
                <a:latin typeface="Twinkl" pitchFamily="50" charset="0"/>
              </a:endParaRPr>
            </a:p>
          </p:txBody>
        </p:sp>
        <p:sp>
          <p:nvSpPr>
            <p:cNvPr id="155" name="Freeform 154"/>
            <p:cNvSpPr/>
            <p:nvPr/>
          </p:nvSpPr>
          <p:spPr>
            <a:xfrm>
              <a:off x="3346447" y="4195484"/>
              <a:ext cx="2818118" cy="1409140"/>
            </a:xfrm>
            <a:custGeom>
              <a:avLst/>
              <a:gdLst>
                <a:gd name="connsiteX0" fmla="*/ 1700856 w 2818118"/>
                <a:gd name="connsiteY0" fmla="*/ 0 h 1409140"/>
                <a:gd name="connsiteX1" fmla="*/ 2818118 w 2818118"/>
                <a:gd name="connsiteY1" fmla="*/ 0 h 1409140"/>
                <a:gd name="connsiteX2" fmla="*/ 2818118 w 2818118"/>
                <a:gd name="connsiteY2" fmla="*/ 529110 h 1409140"/>
                <a:gd name="connsiteX3" fmla="*/ 2037930 w 2818118"/>
                <a:gd name="connsiteY3" fmla="*/ 529110 h 1409140"/>
                <a:gd name="connsiteX4" fmla="*/ 2037930 w 2818118"/>
                <a:gd name="connsiteY4" fmla="*/ 694051 h 1409140"/>
                <a:gd name="connsiteX5" fmla="*/ 2169905 w 2818118"/>
                <a:gd name="connsiteY5" fmla="*/ 694051 h 1409140"/>
                <a:gd name="connsiteX6" fmla="*/ 2289089 w 2818118"/>
                <a:gd name="connsiteY6" fmla="*/ 813235 h 1409140"/>
                <a:gd name="connsiteX7" fmla="*/ 2289089 w 2818118"/>
                <a:gd name="connsiteY7" fmla="*/ 1289956 h 1409140"/>
                <a:gd name="connsiteX8" fmla="*/ 2169905 w 2818118"/>
                <a:gd name="connsiteY8" fmla="*/ 1409140 h 1409140"/>
                <a:gd name="connsiteX9" fmla="*/ 119184 w 2818118"/>
                <a:gd name="connsiteY9" fmla="*/ 1409140 h 1409140"/>
                <a:gd name="connsiteX10" fmla="*/ 0 w 2818118"/>
                <a:gd name="connsiteY10" fmla="*/ 1289956 h 1409140"/>
                <a:gd name="connsiteX11" fmla="*/ 0 w 2818118"/>
                <a:gd name="connsiteY11" fmla="*/ 813235 h 1409140"/>
                <a:gd name="connsiteX12" fmla="*/ 119184 w 2818118"/>
                <a:gd name="connsiteY12" fmla="*/ 694051 h 1409140"/>
                <a:gd name="connsiteX13" fmla="*/ 1888546 w 2818118"/>
                <a:gd name="connsiteY13" fmla="*/ 694051 h 1409140"/>
                <a:gd name="connsiteX14" fmla="*/ 1888546 w 2818118"/>
                <a:gd name="connsiteY14" fmla="*/ 529110 h 1409140"/>
                <a:gd name="connsiteX15" fmla="*/ 1700856 w 2818118"/>
                <a:gd name="connsiteY15" fmla="*/ 529110 h 140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18118" h="1409140">
                  <a:moveTo>
                    <a:pt x="1700856" y="0"/>
                  </a:moveTo>
                  <a:lnTo>
                    <a:pt x="2818118" y="0"/>
                  </a:lnTo>
                  <a:lnTo>
                    <a:pt x="2818118" y="529110"/>
                  </a:lnTo>
                  <a:lnTo>
                    <a:pt x="2037930" y="529110"/>
                  </a:lnTo>
                  <a:lnTo>
                    <a:pt x="2037930" y="694051"/>
                  </a:lnTo>
                  <a:lnTo>
                    <a:pt x="2169905" y="694051"/>
                  </a:lnTo>
                  <a:cubicBezTo>
                    <a:pt x="2235729" y="694051"/>
                    <a:pt x="2289089" y="747411"/>
                    <a:pt x="2289089" y="813235"/>
                  </a:cubicBezTo>
                  <a:lnTo>
                    <a:pt x="2289089" y="1289956"/>
                  </a:lnTo>
                  <a:cubicBezTo>
                    <a:pt x="2289089" y="1355780"/>
                    <a:pt x="2235729" y="1409140"/>
                    <a:pt x="2169905" y="1409140"/>
                  </a:cubicBezTo>
                  <a:lnTo>
                    <a:pt x="119184" y="1409140"/>
                  </a:lnTo>
                  <a:cubicBezTo>
                    <a:pt x="53360" y="1409140"/>
                    <a:pt x="0" y="1355780"/>
                    <a:pt x="0" y="1289956"/>
                  </a:cubicBezTo>
                  <a:lnTo>
                    <a:pt x="0" y="813235"/>
                  </a:lnTo>
                  <a:cubicBezTo>
                    <a:pt x="0" y="747411"/>
                    <a:pt x="53360" y="694051"/>
                    <a:pt x="119184" y="694051"/>
                  </a:cubicBezTo>
                  <a:lnTo>
                    <a:pt x="1888546" y="694051"/>
                  </a:lnTo>
                  <a:lnTo>
                    <a:pt x="1888546" y="529110"/>
                  </a:lnTo>
                  <a:lnTo>
                    <a:pt x="1700856" y="529110"/>
                  </a:lnTo>
                  <a:close/>
                </a:path>
              </a:pathLst>
            </a:custGeom>
            <a:noFill/>
            <a:ln w="38100">
              <a:solidFill>
                <a:srgbClr val="2DB6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8" name="Freeform 147"/>
            <p:cNvSpPr/>
            <p:nvPr/>
          </p:nvSpPr>
          <p:spPr>
            <a:xfrm>
              <a:off x="2744888" y="2258402"/>
              <a:ext cx="2196482" cy="1943197"/>
            </a:xfrm>
            <a:custGeom>
              <a:avLst/>
              <a:gdLst>
                <a:gd name="connsiteX0" fmla="*/ 119184 w 2196482"/>
                <a:gd name="connsiteY0" fmla="*/ 0 h 1943197"/>
                <a:gd name="connsiteX1" fmla="*/ 2067420 w 2196482"/>
                <a:gd name="connsiteY1" fmla="*/ 0 h 1943197"/>
                <a:gd name="connsiteX2" fmla="*/ 2186604 w 2196482"/>
                <a:gd name="connsiteY2" fmla="*/ 119184 h 1943197"/>
                <a:gd name="connsiteX3" fmla="*/ 2186604 w 2196482"/>
                <a:gd name="connsiteY3" fmla="*/ 595905 h 1943197"/>
                <a:gd name="connsiteX4" fmla="*/ 2067420 w 2196482"/>
                <a:gd name="connsiteY4" fmla="*/ 715089 h 1943197"/>
                <a:gd name="connsiteX5" fmla="*/ 714945 w 2196482"/>
                <a:gd name="connsiteY5" fmla="*/ 715089 h 1943197"/>
                <a:gd name="connsiteX6" fmla="*/ 714945 w 2196482"/>
                <a:gd name="connsiteY6" fmla="*/ 1271937 h 1943197"/>
                <a:gd name="connsiteX7" fmla="*/ 2196482 w 2196482"/>
                <a:gd name="connsiteY7" fmla="*/ 1271937 h 1943197"/>
                <a:gd name="connsiteX8" fmla="*/ 2196482 w 2196482"/>
                <a:gd name="connsiteY8" fmla="*/ 1943197 h 1943197"/>
                <a:gd name="connsiteX9" fmla="*/ 208238 w 2196482"/>
                <a:gd name="connsiteY9" fmla="*/ 1943197 h 1943197"/>
                <a:gd name="connsiteX10" fmla="*/ 208238 w 2196482"/>
                <a:gd name="connsiteY10" fmla="*/ 1271937 h 1943197"/>
                <a:gd name="connsiteX11" fmla="*/ 554685 w 2196482"/>
                <a:gd name="connsiteY11" fmla="*/ 1271937 h 1943197"/>
                <a:gd name="connsiteX12" fmla="*/ 554685 w 2196482"/>
                <a:gd name="connsiteY12" fmla="*/ 715089 h 1943197"/>
                <a:gd name="connsiteX13" fmla="*/ 119184 w 2196482"/>
                <a:gd name="connsiteY13" fmla="*/ 715089 h 1943197"/>
                <a:gd name="connsiteX14" fmla="*/ 0 w 2196482"/>
                <a:gd name="connsiteY14" fmla="*/ 595905 h 1943197"/>
                <a:gd name="connsiteX15" fmla="*/ 0 w 2196482"/>
                <a:gd name="connsiteY15" fmla="*/ 119184 h 1943197"/>
                <a:gd name="connsiteX16" fmla="*/ 119184 w 2196482"/>
                <a:gd name="connsiteY16" fmla="*/ 0 h 194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96482" h="1943197">
                  <a:moveTo>
                    <a:pt x="119184" y="0"/>
                  </a:moveTo>
                  <a:lnTo>
                    <a:pt x="2067420" y="0"/>
                  </a:lnTo>
                  <a:cubicBezTo>
                    <a:pt x="2133244" y="0"/>
                    <a:pt x="2186604" y="53360"/>
                    <a:pt x="2186604" y="119184"/>
                  </a:cubicBezTo>
                  <a:lnTo>
                    <a:pt x="2186604" y="595905"/>
                  </a:lnTo>
                  <a:cubicBezTo>
                    <a:pt x="2186604" y="661729"/>
                    <a:pt x="2133244" y="715089"/>
                    <a:pt x="2067420" y="715089"/>
                  </a:cubicBezTo>
                  <a:lnTo>
                    <a:pt x="714945" y="715089"/>
                  </a:lnTo>
                  <a:lnTo>
                    <a:pt x="714945" y="1271937"/>
                  </a:lnTo>
                  <a:lnTo>
                    <a:pt x="2196482" y="1271937"/>
                  </a:lnTo>
                  <a:lnTo>
                    <a:pt x="2196482" y="1943197"/>
                  </a:lnTo>
                  <a:lnTo>
                    <a:pt x="208238" y="1943197"/>
                  </a:lnTo>
                  <a:lnTo>
                    <a:pt x="208238" y="1271937"/>
                  </a:lnTo>
                  <a:lnTo>
                    <a:pt x="554685" y="1271937"/>
                  </a:lnTo>
                  <a:lnTo>
                    <a:pt x="554685" y="715089"/>
                  </a:lnTo>
                  <a:lnTo>
                    <a:pt x="119184" y="715089"/>
                  </a:lnTo>
                  <a:cubicBezTo>
                    <a:pt x="53360" y="715089"/>
                    <a:pt x="0" y="661729"/>
                    <a:pt x="0" y="595905"/>
                  </a:cubicBezTo>
                  <a:lnTo>
                    <a:pt x="0" y="119184"/>
                  </a:lnTo>
                  <a:cubicBezTo>
                    <a:pt x="0" y="53360"/>
                    <a:pt x="53360" y="0"/>
                    <a:pt x="119184" y="0"/>
                  </a:cubicBezTo>
                  <a:close/>
                </a:path>
              </a:pathLst>
            </a:custGeom>
            <a:noFill/>
            <a:ln w="38100">
              <a:solidFill>
                <a:srgbClr val="2DB6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 name="Freeform 131"/>
            <p:cNvSpPr/>
            <p:nvPr/>
          </p:nvSpPr>
          <p:spPr>
            <a:xfrm>
              <a:off x="761444" y="2253418"/>
              <a:ext cx="1785588" cy="1932929"/>
            </a:xfrm>
            <a:custGeom>
              <a:avLst/>
              <a:gdLst>
                <a:gd name="connsiteX0" fmla="*/ 170263 w 1785588"/>
                <a:gd name="connsiteY0" fmla="*/ 0 h 1728142"/>
                <a:gd name="connsiteX1" fmla="*/ 1615325 w 1785588"/>
                <a:gd name="connsiteY1" fmla="*/ 0 h 1728142"/>
                <a:gd name="connsiteX2" fmla="*/ 1785588 w 1785588"/>
                <a:gd name="connsiteY2" fmla="*/ 170263 h 1728142"/>
                <a:gd name="connsiteX3" fmla="*/ 1785588 w 1785588"/>
                <a:gd name="connsiteY3" fmla="*/ 851293 h 1728142"/>
                <a:gd name="connsiteX4" fmla="*/ 1615325 w 1785588"/>
                <a:gd name="connsiteY4" fmla="*/ 1021556 h 1728142"/>
                <a:gd name="connsiteX5" fmla="*/ 1107584 w 1785588"/>
                <a:gd name="connsiteY5" fmla="*/ 1021556 h 1728142"/>
                <a:gd name="connsiteX6" fmla="*/ 1107584 w 1785588"/>
                <a:gd name="connsiteY6" fmla="*/ 1728142 h 1728142"/>
                <a:gd name="connsiteX7" fmla="*/ 952009 w 1785588"/>
                <a:gd name="connsiteY7" fmla="*/ 1728142 h 1728142"/>
                <a:gd name="connsiteX8" fmla="*/ 952009 w 1785588"/>
                <a:gd name="connsiteY8" fmla="*/ 1021556 h 1728142"/>
                <a:gd name="connsiteX9" fmla="*/ 170263 w 1785588"/>
                <a:gd name="connsiteY9" fmla="*/ 1021556 h 1728142"/>
                <a:gd name="connsiteX10" fmla="*/ 0 w 1785588"/>
                <a:gd name="connsiteY10" fmla="*/ 851293 h 1728142"/>
                <a:gd name="connsiteX11" fmla="*/ 0 w 1785588"/>
                <a:gd name="connsiteY11" fmla="*/ 170263 h 1728142"/>
                <a:gd name="connsiteX12" fmla="*/ 170263 w 1785588"/>
                <a:gd name="connsiteY12" fmla="*/ 0 h 1728142"/>
                <a:gd name="connsiteX0" fmla="*/ 170263 w 1785588"/>
                <a:gd name="connsiteY0" fmla="*/ 0 h 1932929"/>
                <a:gd name="connsiteX1" fmla="*/ 1615325 w 1785588"/>
                <a:gd name="connsiteY1" fmla="*/ 0 h 1932929"/>
                <a:gd name="connsiteX2" fmla="*/ 1785588 w 1785588"/>
                <a:gd name="connsiteY2" fmla="*/ 170263 h 1932929"/>
                <a:gd name="connsiteX3" fmla="*/ 1785588 w 1785588"/>
                <a:gd name="connsiteY3" fmla="*/ 851293 h 1932929"/>
                <a:gd name="connsiteX4" fmla="*/ 1615325 w 1785588"/>
                <a:gd name="connsiteY4" fmla="*/ 1021556 h 1932929"/>
                <a:gd name="connsiteX5" fmla="*/ 1107584 w 1785588"/>
                <a:gd name="connsiteY5" fmla="*/ 1021556 h 1932929"/>
                <a:gd name="connsiteX6" fmla="*/ 1107584 w 1785588"/>
                <a:gd name="connsiteY6" fmla="*/ 1728142 h 1932929"/>
                <a:gd name="connsiteX7" fmla="*/ 947247 w 1785588"/>
                <a:gd name="connsiteY7" fmla="*/ 1932929 h 1932929"/>
                <a:gd name="connsiteX8" fmla="*/ 952009 w 1785588"/>
                <a:gd name="connsiteY8" fmla="*/ 1021556 h 1932929"/>
                <a:gd name="connsiteX9" fmla="*/ 170263 w 1785588"/>
                <a:gd name="connsiteY9" fmla="*/ 1021556 h 1932929"/>
                <a:gd name="connsiteX10" fmla="*/ 0 w 1785588"/>
                <a:gd name="connsiteY10" fmla="*/ 851293 h 1932929"/>
                <a:gd name="connsiteX11" fmla="*/ 0 w 1785588"/>
                <a:gd name="connsiteY11" fmla="*/ 170263 h 1932929"/>
                <a:gd name="connsiteX12" fmla="*/ 170263 w 1785588"/>
                <a:gd name="connsiteY12" fmla="*/ 0 h 1932929"/>
                <a:gd name="connsiteX0" fmla="*/ 170263 w 1785588"/>
                <a:gd name="connsiteY0" fmla="*/ 0 h 1937692"/>
                <a:gd name="connsiteX1" fmla="*/ 1615325 w 1785588"/>
                <a:gd name="connsiteY1" fmla="*/ 0 h 1937692"/>
                <a:gd name="connsiteX2" fmla="*/ 1785588 w 1785588"/>
                <a:gd name="connsiteY2" fmla="*/ 170263 h 1937692"/>
                <a:gd name="connsiteX3" fmla="*/ 1785588 w 1785588"/>
                <a:gd name="connsiteY3" fmla="*/ 851293 h 1937692"/>
                <a:gd name="connsiteX4" fmla="*/ 1615325 w 1785588"/>
                <a:gd name="connsiteY4" fmla="*/ 1021556 h 1937692"/>
                <a:gd name="connsiteX5" fmla="*/ 1107584 w 1785588"/>
                <a:gd name="connsiteY5" fmla="*/ 1021556 h 1937692"/>
                <a:gd name="connsiteX6" fmla="*/ 1107584 w 1785588"/>
                <a:gd name="connsiteY6" fmla="*/ 1937692 h 1937692"/>
                <a:gd name="connsiteX7" fmla="*/ 947247 w 1785588"/>
                <a:gd name="connsiteY7" fmla="*/ 1932929 h 1937692"/>
                <a:gd name="connsiteX8" fmla="*/ 952009 w 1785588"/>
                <a:gd name="connsiteY8" fmla="*/ 1021556 h 1937692"/>
                <a:gd name="connsiteX9" fmla="*/ 170263 w 1785588"/>
                <a:gd name="connsiteY9" fmla="*/ 1021556 h 1937692"/>
                <a:gd name="connsiteX10" fmla="*/ 0 w 1785588"/>
                <a:gd name="connsiteY10" fmla="*/ 851293 h 1937692"/>
                <a:gd name="connsiteX11" fmla="*/ 0 w 1785588"/>
                <a:gd name="connsiteY11" fmla="*/ 170263 h 1937692"/>
                <a:gd name="connsiteX12" fmla="*/ 170263 w 1785588"/>
                <a:gd name="connsiteY12" fmla="*/ 0 h 1937692"/>
                <a:gd name="connsiteX0" fmla="*/ 170263 w 1785588"/>
                <a:gd name="connsiteY0" fmla="*/ 0 h 1932929"/>
                <a:gd name="connsiteX1" fmla="*/ 1615325 w 1785588"/>
                <a:gd name="connsiteY1" fmla="*/ 0 h 1932929"/>
                <a:gd name="connsiteX2" fmla="*/ 1785588 w 1785588"/>
                <a:gd name="connsiteY2" fmla="*/ 170263 h 1932929"/>
                <a:gd name="connsiteX3" fmla="*/ 1785588 w 1785588"/>
                <a:gd name="connsiteY3" fmla="*/ 851293 h 1932929"/>
                <a:gd name="connsiteX4" fmla="*/ 1615325 w 1785588"/>
                <a:gd name="connsiteY4" fmla="*/ 1021556 h 1932929"/>
                <a:gd name="connsiteX5" fmla="*/ 1107584 w 1785588"/>
                <a:gd name="connsiteY5" fmla="*/ 1021556 h 1932929"/>
                <a:gd name="connsiteX6" fmla="*/ 1107584 w 1785588"/>
                <a:gd name="connsiteY6" fmla="*/ 1932929 h 1932929"/>
                <a:gd name="connsiteX7" fmla="*/ 947247 w 1785588"/>
                <a:gd name="connsiteY7" fmla="*/ 1932929 h 1932929"/>
                <a:gd name="connsiteX8" fmla="*/ 952009 w 1785588"/>
                <a:gd name="connsiteY8" fmla="*/ 1021556 h 1932929"/>
                <a:gd name="connsiteX9" fmla="*/ 170263 w 1785588"/>
                <a:gd name="connsiteY9" fmla="*/ 1021556 h 1932929"/>
                <a:gd name="connsiteX10" fmla="*/ 0 w 1785588"/>
                <a:gd name="connsiteY10" fmla="*/ 851293 h 1932929"/>
                <a:gd name="connsiteX11" fmla="*/ 0 w 1785588"/>
                <a:gd name="connsiteY11" fmla="*/ 170263 h 1932929"/>
                <a:gd name="connsiteX12" fmla="*/ 170263 w 1785588"/>
                <a:gd name="connsiteY12" fmla="*/ 0 h 193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85588" h="1932929">
                  <a:moveTo>
                    <a:pt x="170263" y="0"/>
                  </a:moveTo>
                  <a:lnTo>
                    <a:pt x="1615325" y="0"/>
                  </a:lnTo>
                  <a:cubicBezTo>
                    <a:pt x="1709359" y="0"/>
                    <a:pt x="1785588" y="76229"/>
                    <a:pt x="1785588" y="170263"/>
                  </a:cubicBezTo>
                  <a:lnTo>
                    <a:pt x="1785588" y="851293"/>
                  </a:lnTo>
                  <a:cubicBezTo>
                    <a:pt x="1785588" y="945327"/>
                    <a:pt x="1709359" y="1021556"/>
                    <a:pt x="1615325" y="1021556"/>
                  </a:cubicBezTo>
                  <a:lnTo>
                    <a:pt x="1107584" y="1021556"/>
                  </a:lnTo>
                  <a:lnTo>
                    <a:pt x="1107584" y="1932929"/>
                  </a:lnTo>
                  <a:lnTo>
                    <a:pt x="947247" y="1932929"/>
                  </a:lnTo>
                  <a:cubicBezTo>
                    <a:pt x="948834" y="1629138"/>
                    <a:pt x="950422" y="1325347"/>
                    <a:pt x="952009" y="1021556"/>
                  </a:cubicBezTo>
                  <a:lnTo>
                    <a:pt x="170263" y="1021556"/>
                  </a:lnTo>
                  <a:cubicBezTo>
                    <a:pt x="76229" y="1021556"/>
                    <a:pt x="0" y="945327"/>
                    <a:pt x="0" y="851293"/>
                  </a:cubicBezTo>
                  <a:lnTo>
                    <a:pt x="0" y="170263"/>
                  </a:lnTo>
                  <a:cubicBezTo>
                    <a:pt x="0" y="76229"/>
                    <a:pt x="76229" y="0"/>
                    <a:pt x="170263" y="0"/>
                  </a:cubicBezTo>
                  <a:close/>
                </a:path>
              </a:pathLst>
            </a:custGeom>
            <a:noFill/>
            <a:ln w="38100">
              <a:solidFill>
                <a:srgbClr val="2DB6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TextBox 132"/>
            <p:cNvSpPr txBox="1"/>
            <p:nvPr/>
          </p:nvSpPr>
          <p:spPr>
            <a:xfrm>
              <a:off x="742393" y="2295203"/>
              <a:ext cx="1785589" cy="923330"/>
            </a:xfrm>
            <a:prstGeom prst="rect">
              <a:avLst/>
            </a:prstGeom>
            <a:noFill/>
          </p:spPr>
          <p:txBody>
            <a:bodyPr wrap="square" rtlCol="0">
              <a:spAutoFit/>
            </a:bodyPr>
            <a:lstStyle/>
            <a:p>
              <a:pPr algn="ctr"/>
              <a:r>
                <a:rPr lang="en-GB" dirty="0">
                  <a:latin typeface="Twinkl SemiBold" pitchFamily="2" charset="0"/>
                </a:rPr>
                <a:t>1642 – 1651</a:t>
              </a:r>
            </a:p>
            <a:p>
              <a:pPr algn="ctr"/>
              <a:r>
                <a:rPr lang="en-GB" dirty="0">
                  <a:latin typeface="Twinkl" pitchFamily="50" charset="0"/>
                </a:rPr>
                <a:t>The English Civil War</a:t>
              </a:r>
            </a:p>
          </p:txBody>
        </p:sp>
        <p:sp>
          <p:nvSpPr>
            <p:cNvPr id="15" name="TextBox 14"/>
            <p:cNvSpPr txBox="1"/>
            <p:nvPr/>
          </p:nvSpPr>
          <p:spPr>
            <a:xfrm>
              <a:off x="548753" y="4206563"/>
              <a:ext cx="821523" cy="338554"/>
            </a:xfrm>
            <a:prstGeom prst="rect">
              <a:avLst/>
            </a:prstGeom>
            <a:noFill/>
          </p:spPr>
          <p:txBody>
            <a:bodyPr wrap="square" rtlCol="0">
              <a:spAutoFit/>
            </a:bodyPr>
            <a:lstStyle/>
            <a:p>
              <a:pPr algn="ctr"/>
              <a:r>
                <a:rPr lang="en-GB" sz="1600" b="1" dirty="0">
                  <a:solidFill>
                    <a:srgbClr val="F2854C"/>
                  </a:solidFill>
                  <a:latin typeface="Twinkl Light" pitchFamily="2" charset="0"/>
                </a:rPr>
                <a:t>1600</a:t>
              </a:r>
            </a:p>
          </p:txBody>
        </p:sp>
        <p:sp>
          <p:nvSpPr>
            <p:cNvPr id="25" name="TextBox 24"/>
            <p:cNvSpPr txBox="1"/>
            <p:nvPr/>
          </p:nvSpPr>
          <p:spPr>
            <a:xfrm>
              <a:off x="2167367" y="3700355"/>
              <a:ext cx="821523" cy="338554"/>
            </a:xfrm>
            <a:prstGeom prst="rect">
              <a:avLst/>
            </a:prstGeom>
            <a:noFill/>
          </p:spPr>
          <p:txBody>
            <a:bodyPr wrap="square" rtlCol="0">
              <a:spAutoFit/>
            </a:bodyPr>
            <a:lstStyle/>
            <a:p>
              <a:pPr algn="ctr"/>
              <a:r>
                <a:rPr lang="en-GB" sz="1600" b="1" dirty="0">
                  <a:solidFill>
                    <a:srgbClr val="F2854C"/>
                  </a:solidFill>
                  <a:latin typeface="Twinkl Light" pitchFamily="2" charset="0"/>
                </a:rPr>
                <a:t>1700</a:t>
              </a:r>
            </a:p>
          </p:txBody>
        </p:sp>
        <p:sp>
          <p:nvSpPr>
            <p:cNvPr id="26" name="TextBox 25"/>
            <p:cNvSpPr txBox="1"/>
            <p:nvPr/>
          </p:nvSpPr>
          <p:spPr>
            <a:xfrm>
              <a:off x="3972631" y="4206563"/>
              <a:ext cx="821523" cy="338554"/>
            </a:xfrm>
            <a:prstGeom prst="rect">
              <a:avLst/>
            </a:prstGeom>
            <a:noFill/>
          </p:spPr>
          <p:txBody>
            <a:bodyPr wrap="square" rtlCol="0">
              <a:spAutoFit/>
            </a:bodyPr>
            <a:lstStyle/>
            <a:p>
              <a:pPr algn="ctr"/>
              <a:r>
                <a:rPr lang="en-GB" sz="1600" b="1" dirty="0">
                  <a:solidFill>
                    <a:srgbClr val="F2854C"/>
                  </a:solidFill>
                  <a:latin typeface="Twinkl Light" pitchFamily="2" charset="0"/>
                </a:rPr>
                <a:t>1800</a:t>
              </a:r>
            </a:p>
          </p:txBody>
        </p:sp>
        <p:sp>
          <p:nvSpPr>
            <p:cNvPr id="27" name="TextBox 26"/>
            <p:cNvSpPr txBox="1"/>
            <p:nvPr/>
          </p:nvSpPr>
          <p:spPr>
            <a:xfrm>
              <a:off x="5574824" y="3700355"/>
              <a:ext cx="821523" cy="338554"/>
            </a:xfrm>
            <a:prstGeom prst="rect">
              <a:avLst/>
            </a:prstGeom>
            <a:noFill/>
          </p:spPr>
          <p:txBody>
            <a:bodyPr wrap="square" rtlCol="0">
              <a:spAutoFit/>
            </a:bodyPr>
            <a:lstStyle/>
            <a:p>
              <a:pPr algn="ctr"/>
              <a:r>
                <a:rPr lang="en-GB" sz="1600" b="1" dirty="0">
                  <a:solidFill>
                    <a:srgbClr val="F2854C"/>
                  </a:solidFill>
                  <a:latin typeface="Twinkl Light" pitchFamily="2" charset="0"/>
                </a:rPr>
                <a:t>1900</a:t>
              </a:r>
            </a:p>
          </p:txBody>
        </p:sp>
        <p:sp>
          <p:nvSpPr>
            <p:cNvPr id="28" name="TextBox 27"/>
            <p:cNvSpPr txBox="1"/>
            <p:nvPr/>
          </p:nvSpPr>
          <p:spPr>
            <a:xfrm>
              <a:off x="7413740" y="4206563"/>
              <a:ext cx="821523" cy="338554"/>
            </a:xfrm>
            <a:prstGeom prst="rect">
              <a:avLst/>
            </a:prstGeom>
            <a:noFill/>
          </p:spPr>
          <p:txBody>
            <a:bodyPr wrap="square" rtlCol="0">
              <a:spAutoFit/>
            </a:bodyPr>
            <a:lstStyle/>
            <a:p>
              <a:pPr algn="ctr"/>
              <a:r>
                <a:rPr lang="en-GB" sz="1600" b="1" dirty="0">
                  <a:solidFill>
                    <a:srgbClr val="F2854C"/>
                  </a:solidFill>
                  <a:latin typeface="Twinkl Light" pitchFamily="2" charset="0"/>
                </a:rPr>
                <a:t>2000</a:t>
              </a:r>
            </a:p>
          </p:txBody>
        </p:sp>
        <p:cxnSp>
          <p:nvCxnSpPr>
            <p:cNvPr id="110" name="Straight Connector 109"/>
            <p:cNvCxnSpPr/>
            <p:nvPr/>
          </p:nvCxnSpPr>
          <p:spPr>
            <a:xfrm>
              <a:off x="2113667" y="4195872"/>
              <a:ext cx="7683" cy="693189"/>
            </a:xfrm>
            <a:prstGeom prst="line">
              <a:avLst/>
            </a:prstGeom>
            <a:ln w="57150">
              <a:solidFill>
                <a:srgbClr val="2DB6BE"/>
              </a:solidFill>
            </a:ln>
          </p:spPr>
          <p:style>
            <a:lnRef idx="1">
              <a:schemeClr val="accent1"/>
            </a:lnRef>
            <a:fillRef idx="0">
              <a:schemeClr val="accent1"/>
            </a:fillRef>
            <a:effectRef idx="0">
              <a:schemeClr val="accent1"/>
            </a:effectRef>
            <a:fontRef idx="minor">
              <a:schemeClr val="tx1"/>
            </a:fontRef>
          </p:style>
        </p:cxnSp>
        <p:sp>
          <p:nvSpPr>
            <p:cNvPr id="166" name="Freeform 165"/>
            <p:cNvSpPr/>
            <p:nvPr/>
          </p:nvSpPr>
          <p:spPr>
            <a:xfrm>
              <a:off x="6172124" y="4195872"/>
              <a:ext cx="2186604" cy="1398384"/>
            </a:xfrm>
            <a:custGeom>
              <a:avLst/>
              <a:gdLst>
                <a:gd name="connsiteX0" fmla="*/ 588984 w 2186604"/>
                <a:gd name="connsiteY0" fmla="*/ 0 h 1398384"/>
                <a:gd name="connsiteX1" fmla="*/ 736597 w 2186604"/>
                <a:gd name="connsiteY1" fmla="*/ 0 h 1398384"/>
                <a:gd name="connsiteX2" fmla="*/ 736597 w 2186604"/>
                <a:gd name="connsiteY2" fmla="*/ 683295 h 1398384"/>
                <a:gd name="connsiteX3" fmla="*/ 2067420 w 2186604"/>
                <a:gd name="connsiteY3" fmla="*/ 683295 h 1398384"/>
                <a:gd name="connsiteX4" fmla="*/ 2186604 w 2186604"/>
                <a:gd name="connsiteY4" fmla="*/ 802479 h 1398384"/>
                <a:gd name="connsiteX5" fmla="*/ 2186604 w 2186604"/>
                <a:gd name="connsiteY5" fmla="*/ 1279200 h 1398384"/>
                <a:gd name="connsiteX6" fmla="*/ 2067420 w 2186604"/>
                <a:gd name="connsiteY6" fmla="*/ 1398384 h 1398384"/>
                <a:gd name="connsiteX7" fmla="*/ 119184 w 2186604"/>
                <a:gd name="connsiteY7" fmla="*/ 1398384 h 1398384"/>
                <a:gd name="connsiteX8" fmla="*/ 0 w 2186604"/>
                <a:gd name="connsiteY8" fmla="*/ 1279200 h 1398384"/>
                <a:gd name="connsiteX9" fmla="*/ 0 w 2186604"/>
                <a:gd name="connsiteY9" fmla="*/ 802479 h 1398384"/>
                <a:gd name="connsiteX10" fmla="*/ 119184 w 2186604"/>
                <a:gd name="connsiteY10" fmla="*/ 683295 h 1398384"/>
                <a:gd name="connsiteX11" fmla="*/ 588984 w 2186604"/>
                <a:gd name="connsiteY11" fmla="*/ 683295 h 1398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86604" h="1398384">
                  <a:moveTo>
                    <a:pt x="588984" y="0"/>
                  </a:moveTo>
                  <a:lnTo>
                    <a:pt x="736597" y="0"/>
                  </a:lnTo>
                  <a:lnTo>
                    <a:pt x="736597" y="683295"/>
                  </a:lnTo>
                  <a:lnTo>
                    <a:pt x="2067420" y="683295"/>
                  </a:lnTo>
                  <a:cubicBezTo>
                    <a:pt x="2133244" y="683295"/>
                    <a:pt x="2186604" y="736655"/>
                    <a:pt x="2186604" y="802479"/>
                  </a:cubicBezTo>
                  <a:lnTo>
                    <a:pt x="2186604" y="1279200"/>
                  </a:lnTo>
                  <a:cubicBezTo>
                    <a:pt x="2186604" y="1345024"/>
                    <a:pt x="2133244" y="1398384"/>
                    <a:pt x="2067420" y="1398384"/>
                  </a:cubicBezTo>
                  <a:lnTo>
                    <a:pt x="119184" y="1398384"/>
                  </a:lnTo>
                  <a:cubicBezTo>
                    <a:pt x="53360" y="1398384"/>
                    <a:pt x="0" y="1345024"/>
                    <a:pt x="0" y="1279200"/>
                  </a:cubicBezTo>
                  <a:lnTo>
                    <a:pt x="0" y="802479"/>
                  </a:lnTo>
                  <a:cubicBezTo>
                    <a:pt x="0" y="736655"/>
                    <a:pt x="53360" y="683295"/>
                    <a:pt x="119184" y="683295"/>
                  </a:cubicBezTo>
                  <a:lnTo>
                    <a:pt x="588984" y="683295"/>
                  </a:lnTo>
                  <a:close/>
                </a:path>
              </a:pathLst>
            </a:custGeom>
            <a:noFill/>
            <a:ln w="38100">
              <a:solidFill>
                <a:srgbClr val="2DB6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6" name="Group 115"/>
            <p:cNvGrpSpPr/>
            <p:nvPr/>
          </p:nvGrpSpPr>
          <p:grpSpPr>
            <a:xfrm>
              <a:off x="745079" y="3995091"/>
              <a:ext cx="7632699" cy="219208"/>
              <a:chOff x="755650" y="3366515"/>
              <a:chExt cx="7632699" cy="219208"/>
            </a:xfrm>
          </p:grpSpPr>
          <p:cxnSp>
            <p:nvCxnSpPr>
              <p:cNvPr id="19" name="Straight Arrow Connector 18"/>
              <p:cNvCxnSpPr/>
              <p:nvPr/>
            </p:nvCxnSpPr>
            <p:spPr>
              <a:xfrm>
                <a:off x="755650" y="3571875"/>
                <a:ext cx="7632699" cy="0"/>
              </a:xfrm>
              <a:prstGeom prst="straightConnector1">
                <a:avLst/>
              </a:prstGeom>
              <a:ln w="57150">
                <a:solidFill>
                  <a:srgbClr val="F2854C"/>
                </a:solidFill>
                <a:tailEnd type="triangle"/>
              </a:ln>
            </p:spPr>
            <p:style>
              <a:lnRef idx="1">
                <a:schemeClr val="accent1"/>
              </a:lnRef>
              <a:fillRef idx="0">
                <a:schemeClr val="accent1"/>
              </a:fillRef>
              <a:effectRef idx="0">
                <a:schemeClr val="accent1"/>
              </a:effectRef>
              <a:fontRef idx="minor">
                <a:schemeClr val="tx1"/>
              </a:fontRef>
            </p:style>
          </p:cxnSp>
          <p:grpSp>
            <p:nvGrpSpPr>
              <p:cNvPr id="99" name="Group 98"/>
              <p:cNvGrpSpPr/>
              <p:nvPr/>
            </p:nvGrpSpPr>
            <p:grpSpPr>
              <a:xfrm>
                <a:off x="997119" y="3366515"/>
                <a:ext cx="6845340" cy="219208"/>
                <a:chOff x="822325" y="3304297"/>
                <a:chExt cx="7007225" cy="281426"/>
              </a:xfrm>
            </p:grpSpPr>
            <p:cxnSp>
              <p:nvCxnSpPr>
                <p:cNvPr id="17" name="Straight Connector 16"/>
                <p:cNvCxnSpPr/>
                <p:nvPr/>
              </p:nvCxnSpPr>
              <p:spPr>
                <a:xfrm>
                  <a:off x="822325" y="3304297"/>
                  <a:ext cx="0" cy="258053"/>
                </a:xfrm>
                <a:prstGeom prst="line">
                  <a:avLst/>
                </a:prstGeom>
                <a:ln w="57150">
                  <a:solidFill>
                    <a:srgbClr val="F2854C"/>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574131" y="3313822"/>
                  <a:ext cx="0" cy="258053"/>
                </a:xfrm>
                <a:prstGeom prst="line">
                  <a:avLst/>
                </a:prstGeom>
                <a:ln w="57150">
                  <a:solidFill>
                    <a:srgbClr val="F2854C"/>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325937" y="3313822"/>
                  <a:ext cx="0" cy="258053"/>
                </a:xfrm>
                <a:prstGeom prst="line">
                  <a:avLst/>
                </a:prstGeom>
                <a:ln w="57150">
                  <a:solidFill>
                    <a:srgbClr val="F2854C"/>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6077743" y="3313822"/>
                  <a:ext cx="0" cy="258053"/>
                </a:xfrm>
                <a:prstGeom prst="line">
                  <a:avLst/>
                </a:prstGeom>
                <a:ln w="57150">
                  <a:solidFill>
                    <a:srgbClr val="F2854C"/>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7829550" y="3327670"/>
                  <a:ext cx="0" cy="258053"/>
                </a:xfrm>
                <a:prstGeom prst="line">
                  <a:avLst/>
                </a:prstGeom>
                <a:ln w="57150">
                  <a:solidFill>
                    <a:srgbClr val="F2854C"/>
                  </a:solidFill>
                </a:ln>
              </p:spPr>
              <p:style>
                <a:lnRef idx="1">
                  <a:schemeClr val="accent1"/>
                </a:lnRef>
                <a:fillRef idx="0">
                  <a:schemeClr val="accent1"/>
                </a:fillRef>
                <a:effectRef idx="0">
                  <a:schemeClr val="accent1"/>
                </a:effectRef>
                <a:fontRef idx="minor">
                  <a:schemeClr val="tx1"/>
                </a:fontRef>
              </p:style>
            </p:cxnSp>
          </p:grpSp>
          <p:grpSp>
            <p:nvGrpSpPr>
              <p:cNvPr id="58" name="Group 57"/>
              <p:cNvGrpSpPr/>
              <p:nvPr/>
            </p:nvGrpSpPr>
            <p:grpSpPr>
              <a:xfrm>
                <a:off x="1170811" y="3429000"/>
                <a:ext cx="1358522" cy="147636"/>
                <a:chOff x="1000125" y="3429000"/>
                <a:chExt cx="1390650" cy="147636"/>
              </a:xfrm>
            </p:grpSpPr>
            <p:cxnSp>
              <p:nvCxnSpPr>
                <p:cNvPr id="29" name="Straight Connector 28"/>
                <p:cNvCxnSpPr/>
                <p:nvPr/>
              </p:nvCxnSpPr>
              <p:spPr>
                <a:xfrm>
                  <a:off x="1000125" y="3429000"/>
                  <a:ext cx="0" cy="147636"/>
                </a:xfrm>
                <a:prstGeom prst="line">
                  <a:avLst/>
                </a:prstGeom>
                <a:ln w="19050">
                  <a:solidFill>
                    <a:srgbClr val="F2854C"/>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173956" y="3429000"/>
                  <a:ext cx="0" cy="147636"/>
                </a:xfrm>
                <a:prstGeom prst="line">
                  <a:avLst/>
                </a:prstGeom>
                <a:ln w="19050">
                  <a:solidFill>
                    <a:srgbClr val="F2854C"/>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1347787" y="3429000"/>
                  <a:ext cx="0" cy="147636"/>
                </a:xfrm>
                <a:prstGeom prst="line">
                  <a:avLst/>
                </a:prstGeom>
                <a:ln w="19050">
                  <a:solidFill>
                    <a:srgbClr val="F2854C"/>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521618" y="3429000"/>
                  <a:ext cx="0" cy="147636"/>
                </a:xfrm>
                <a:prstGeom prst="line">
                  <a:avLst/>
                </a:prstGeom>
                <a:ln w="19050">
                  <a:solidFill>
                    <a:srgbClr val="F2854C"/>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1695449" y="3429000"/>
                  <a:ext cx="0" cy="147636"/>
                </a:xfrm>
                <a:prstGeom prst="line">
                  <a:avLst/>
                </a:prstGeom>
                <a:ln w="19050">
                  <a:solidFill>
                    <a:srgbClr val="F2854C"/>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1869280" y="3429000"/>
                  <a:ext cx="0" cy="147636"/>
                </a:xfrm>
                <a:prstGeom prst="line">
                  <a:avLst/>
                </a:prstGeom>
                <a:ln w="19050">
                  <a:solidFill>
                    <a:srgbClr val="F2854C"/>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2043111" y="3429000"/>
                  <a:ext cx="0" cy="147636"/>
                </a:xfrm>
                <a:prstGeom prst="line">
                  <a:avLst/>
                </a:prstGeom>
                <a:ln w="19050">
                  <a:solidFill>
                    <a:srgbClr val="F2854C"/>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2216942" y="3429000"/>
                  <a:ext cx="0" cy="147636"/>
                </a:xfrm>
                <a:prstGeom prst="line">
                  <a:avLst/>
                </a:prstGeom>
                <a:ln w="19050">
                  <a:solidFill>
                    <a:srgbClr val="F2854C"/>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2390775" y="3429000"/>
                  <a:ext cx="0" cy="147636"/>
                </a:xfrm>
                <a:prstGeom prst="line">
                  <a:avLst/>
                </a:prstGeom>
                <a:ln w="19050">
                  <a:solidFill>
                    <a:srgbClr val="F2854C"/>
                  </a:solidFill>
                </a:ln>
              </p:spPr>
              <p:style>
                <a:lnRef idx="1">
                  <a:schemeClr val="accent1"/>
                </a:lnRef>
                <a:fillRef idx="0">
                  <a:schemeClr val="accent1"/>
                </a:fillRef>
                <a:effectRef idx="0">
                  <a:schemeClr val="accent1"/>
                </a:effectRef>
                <a:fontRef idx="minor">
                  <a:schemeClr val="tx1"/>
                </a:fontRef>
              </p:style>
            </p:cxnSp>
          </p:grpSp>
          <p:grpSp>
            <p:nvGrpSpPr>
              <p:cNvPr id="59" name="Group 58"/>
              <p:cNvGrpSpPr/>
              <p:nvPr/>
            </p:nvGrpSpPr>
            <p:grpSpPr>
              <a:xfrm>
                <a:off x="2878268" y="3429000"/>
                <a:ext cx="1358522" cy="147636"/>
                <a:chOff x="1000125" y="3429000"/>
                <a:chExt cx="1390650" cy="147636"/>
              </a:xfrm>
            </p:grpSpPr>
            <p:cxnSp>
              <p:nvCxnSpPr>
                <p:cNvPr id="60" name="Straight Connector 59"/>
                <p:cNvCxnSpPr/>
                <p:nvPr/>
              </p:nvCxnSpPr>
              <p:spPr>
                <a:xfrm>
                  <a:off x="1000125" y="3429000"/>
                  <a:ext cx="0" cy="147636"/>
                </a:xfrm>
                <a:prstGeom prst="line">
                  <a:avLst/>
                </a:prstGeom>
                <a:ln w="19050">
                  <a:solidFill>
                    <a:srgbClr val="F2854C"/>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1173956" y="3429000"/>
                  <a:ext cx="0" cy="147636"/>
                </a:xfrm>
                <a:prstGeom prst="line">
                  <a:avLst/>
                </a:prstGeom>
                <a:ln w="19050">
                  <a:solidFill>
                    <a:srgbClr val="F2854C"/>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1347787" y="3429000"/>
                  <a:ext cx="0" cy="147636"/>
                </a:xfrm>
                <a:prstGeom prst="line">
                  <a:avLst/>
                </a:prstGeom>
                <a:ln w="19050">
                  <a:solidFill>
                    <a:srgbClr val="F2854C"/>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1521618" y="3429000"/>
                  <a:ext cx="0" cy="147636"/>
                </a:xfrm>
                <a:prstGeom prst="line">
                  <a:avLst/>
                </a:prstGeom>
                <a:ln w="19050">
                  <a:solidFill>
                    <a:srgbClr val="F2854C"/>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1695449" y="3429000"/>
                  <a:ext cx="0" cy="147636"/>
                </a:xfrm>
                <a:prstGeom prst="line">
                  <a:avLst/>
                </a:prstGeom>
                <a:ln w="19050">
                  <a:solidFill>
                    <a:srgbClr val="F2854C"/>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1869280" y="3429000"/>
                  <a:ext cx="0" cy="147636"/>
                </a:xfrm>
                <a:prstGeom prst="line">
                  <a:avLst/>
                </a:prstGeom>
                <a:ln w="19050">
                  <a:solidFill>
                    <a:srgbClr val="F2854C"/>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2043111" y="3429000"/>
                  <a:ext cx="0" cy="147636"/>
                </a:xfrm>
                <a:prstGeom prst="line">
                  <a:avLst/>
                </a:prstGeom>
                <a:ln w="19050">
                  <a:solidFill>
                    <a:srgbClr val="F2854C"/>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2216942" y="3429000"/>
                  <a:ext cx="0" cy="147636"/>
                </a:xfrm>
                <a:prstGeom prst="line">
                  <a:avLst/>
                </a:prstGeom>
                <a:ln w="19050">
                  <a:solidFill>
                    <a:srgbClr val="F2854C"/>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2390775" y="3429000"/>
                  <a:ext cx="0" cy="147636"/>
                </a:xfrm>
                <a:prstGeom prst="line">
                  <a:avLst/>
                </a:prstGeom>
                <a:ln w="19050">
                  <a:solidFill>
                    <a:srgbClr val="F2854C"/>
                  </a:solidFill>
                </a:ln>
              </p:spPr>
              <p:style>
                <a:lnRef idx="1">
                  <a:schemeClr val="accent1"/>
                </a:lnRef>
                <a:fillRef idx="0">
                  <a:schemeClr val="accent1"/>
                </a:fillRef>
                <a:effectRef idx="0">
                  <a:schemeClr val="accent1"/>
                </a:effectRef>
                <a:fontRef idx="minor">
                  <a:schemeClr val="tx1"/>
                </a:fontRef>
              </p:style>
            </p:cxnSp>
          </p:grpSp>
          <p:grpSp>
            <p:nvGrpSpPr>
              <p:cNvPr id="69" name="Group 68"/>
              <p:cNvGrpSpPr/>
              <p:nvPr/>
            </p:nvGrpSpPr>
            <p:grpSpPr>
              <a:xfrm>
                <a:off x="4602787" y="3429000"/>
                <a:ext cx="1358522" cy="147636"/>
                <a:chOff x="1000125" y="3429000"/>
                <a:chExt cx="1390650" cy="147636"/>
              </a:xfrm>
            </p:grpSpPr>
            <p:cxnSp>
              <p:nvCxnSpPr>
                <p:cNvPr id="70" name="Straight Connector 69"/>
                <p:cNvCxnSpPr/>
                <p:nvPr/>
              </p:nvCxnSpPr>
              <p:spPr>
                <a:xfrm>
                  <a:off x="1000125" y="3429000"/>
                  <a:ext cx="0" cy="147636"/>
                </a:xfrm>
                <a:prstGeom prst="line">
                  <a:avLst/>
                </a:prstGeom>
                <a:ln w="19050">
                  <a:solidFill>
                    <a:srgbClr val="F2854C"/>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1173956" y="3429000"/>
                  <a:ext cx="0" cy="147636"/>
                </a:xfrm>
                <a:prstGeom prst="line">
                  <a:avLst/>
                </a:prstGeom>
                <a:ln w="19050">
                  <a:solidFill>
                    <a:srgbClr val="F2854C"/>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1347787" y="3429000"/>
                  <a:ext cx="0" cy="147636"/>
                </a:xfrm>
                <a:prstGeom prst="line">
                  <a:avLst/>
                </a:prstGeom>
                <a:ln w="19050">
                  <a:solidFill>
                    <a:srgbClr val="F2854C"/>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1521618" y="3429000"/>
                  <a:ext cx="0" cy="147636"/>
                </a:xfrm>
                <a:prstGeom prst="line">
                  <a:avLst/>
                </a:prstGeom>
                <a:ln w="19050">
                  <a:solidFill>
                    <a:srgbClr val="F2854C"/>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1695449" y="3429000"/>
                  <a:ext cx="0" cy="147636"/>
                </a:xfrm>
                <a:prstGeom prst="line">
                  <a:avLst/>
                </a:prstGeom>
                <a:ln w="19050">
                  <a:solidFill>
                    <a:srgbClr val="F2854C"/>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1869280" y="3429000"/>
                  <a:ext cx="0" cy="147636"/>
                </a:xfrm>
                <a:prstGeom prst="line">
                  <a:avLst/>
                </a:prstGeom>
                <a:ln w="19050">
                  <a:solidFill>
                    <a:srgbClr val="F2854C"/>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2043111" y="3429000"/>
                  <a:ext cx="0" cy="147636"/>
                </a:xfrm>
                <a:prstGeom prst="line">
                  <a:avLst/>
                </a:prstGeom>
                <a:ln w="19050">
                  <a:solidFill>
                    <a:srgbClr val="F2854C"/>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2216942" y="3429000"/>
                  <a:ext cx="0" cy="147636"/>
                </a:xfrm>
                <a:prstGeom prst="line">
                  <a:avLst/>
                </a:prstGeom>
                <a:ln w="19050">
                  <a:solidFill>
                    <a:srgbClr val="F2854C"/>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2390775" y="3429000"/>
                  <a:ext cx="0" cy="147636"/>
                </a:xfrm>
                <a:prstGeom prst="line">
                  <a:avLst/>
                </a:prstGeom>
                <a:ln w="19050">
                  <a:solidFill>
                    <a:srgbClr val="F2854C"/>
                  </a:solidFill>
                </a:ln>
              </p:spPr>
              <p:style>
                <a:lnRef idx="1">
                  <a:schemeClr val="accent1"/>
                </a:lnRef>
                <a:fillRef idx="0">
                  <a:schemeClr val="accent1"/>
                </a:fillRef>
                <a:effectRef idx="0">
                  <a:schemeClr val="accent1"/>
                </a:effectRef>
                <a:fontRef idx="minor">
                  <a:schemeClr val="tx1"/>
                </a:fontRef>
              </p:style>
            </p:cxnSp>
          </p:grpSp>
          <p:grpSp>
            <p:nvGrpSpPr>
              <p:cNvPr id="79" name="Group 78"/>
              <p:cNvGrpSpPr/>
              <p:nvPr/>
            </p:nvGrpSpPr>
            <p:grpSpPr>
              <a:xfrm>
                <a:off x="6300937" y="3429000"/>
                <a:ext cx="1358522" cy="147636"/>
                <a:chOff x="1000125" y="3429000"/>
                <a:chExt cx="1390650" cy="147636"/>
              </a:xfrm>
            </p:grpSpPr>
            <p:cxnSp>
              <p:nvCxnSpPr>
                <p:cNvPr id="80" name="Straight Connector 79"/>
                <p:cNvCxnSpPr/>
                <p:nvPr/>
              </p:nvCxnSpPr>
              <p:spPr>
                <a:xfrm>
                  <a:off x="1000125" y="3429000"/>
                  <a:ext cx="0" cy="147636"/>
                </a:xfrm>
                <a:prstGeom prst="line">
                  <a:avLst/>
                </a:prstGeom>
                <a:ln w="19050">
                  <a:solidFill>
                    <a:srgbClr val="F2854C"/>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173956" y="3429000"/>
                  <a:ext cx="0" cy="147636"/>
                </a:xfrm>
                <a:prstGeom prst="line">
                  <a:avLst/>
                </a:prstGeom>
                <a:ln w="19050">
                  <a:solidFill>
                    <a:srgbClr val="F2854C"/>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1347787" y="3429000"/>
                  <a:ext cx="0" cy="147636"/>
                </a:xfrm>
                <a:prstGeom prst="line">
                  <a:avLst/>
                </a:prstGeom>
                <a:ln w="19050">
                  <a:solidFill>
                    <a:srgbClr val="F2854C"/>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1521618" y="3429000"/>
                  <a:ext cx="0" cy="147636"/>
                </a:xfrm>
                <a:prstGeom prst="line">
                  <a:avLst/>
                </a:prstGeom>
                <a:ln w="19050">
                  <a:solidFill>
                    <a:srgbClr val="F2854C"/>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1695449" y="3429000"/>
                  <a:ext cx="0" cy="147636"/>
                </a:xfrm>
                <a:prstGeom prst="line">
                  <a:avLst/>
                </a:prstGeom>
                <a:ln w="19050">
                  <a:solidFill>
                    <a:srgbClr val="F2854C"/>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1869280" y="3429000"/>
                  <a:ext cx="0" cy="147636"/>
                </a:xfrm>
                <a:prstGeom prst="line">
                  <a:avLst/>
                </a:prstGeom>
                <a:ln w="19050">
                  <a:solidFill>
                    <a:srgbClr val="F2854C"/>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2043111" y="3429000"/>
                  <a:ext cx="0" cy="147636"/>
                </a:xfrm>
                <a:prstGeom prst="line">
                  <a:avLst/>
                </a:prstGeom>
                <a:ln w="19050">
                  <a:solidFill>
                    <a:srgbClr val="F2854C"/>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2216942" y="3429000"/>
                  <a:ext cx="0" cy="147636"/>
                </a:xfrm>
                <a:prstGeom prst="line">
                  <a:avLst/>
                </a:prstGeom>
                <a:ln w="19050">
                  <a:solidFill>
                    <a:srgbClr val="F2854C"/>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2390775" y="3429000"/>
                  <a:ext cx="0" cy="147636"/>
                </a:xfrm>
                <a:prstGeom prst="line">
                  <a:avLst/>
                </a:prstGeom>
                <a:ln w="19050">
                  <a:solidFill>
                    <a:srgbClr val="F2854C"/>
                  </a:solidFill>
                </a:ln>
              </p:spPr>
              <p:style>
                <a:lnRef idx="1">
                  <a:schemeClr val="accent1"/>
                </a:lnRef>
                <a:fillRef idx="0">
                  <a:schemeClr val="accent1"/>
                </a:fillRef>
                <a:effectRef idx="0">
                  <a:schemeClr val="accent1"/>
                </a:effectRef>
                <a:fontRef idx="minor">
                  <a:schemeClr val="tx1"/>
                </a:fontRef>
              </p:style>
            </p:cxnSp>
          </p:grpSp>
          <p:cxnSp>
            <p:nvCxnSpPr>
              <p:cNvPr id="90" name="Straight Connector 89"/>
              <p:cNvCxnSpPr/>
              <p:nvPr/>
            </p:nvCxnSpPr>
            <p:spPr>
              <a:xfrm>
                <a:off x="8025052" y="3429000"/>
                <a:ext cx="0" cy="147636"/>
              </a:xfrm>
              <a:prstGeom prst="line">
                <a:avLst/>
              </a:prstGeom>
              <a:ln w="19050">
                <a:solidFill>
                  <a:srgbClr val="F2854C"/>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a:off x="844668" y="3429000"/>
                <a:ext cx="0" cy="147636"/>
              </a:xfrm>
              <a:prstGeom prst="line">
                <a:avLst/>
              </a:prstGeom>
              <a:ln w="19050">
                <a:solidFill>
                  <a:srgbClr val="F2854C"/>
                </a:solidFill>
              </a:ln>
            </p:spPr>
            <p:style>
              <a:lnRef idx="1">
                <a:schemeClr val="accent1"/>
              </a:lnRef>
              <a:fillRef idx="0">
                <a:schemeClr val="accent1"/>
              </a:fillRef>
              <a:effectRef idx="0">
                <a:schemeClr val="accent1"/>
              </a:effectRef>
              <a:fontRef idx="minor">
                <a:schemeClr val="tx1"/>
              </a:fontRef>
            </p:style>
          </p:cxnSp>
        </p:grpSp>
        <p:sp>
          <p:nvSpPr>
            <p:cNvPr id="118" name="TextBox 117">
              <a:extLst>
                <a:ext uri="{FF2B5EF4-FFF2-40B4-BE49-F238E27FC236}">
                  <a16:creationId xmlns:a16="http://schemas.microsoft.com/office/drawing/2014/main" id="{77568D7D-5D48-4B73-BD6F-E26532F8A954}"/>
                </a:ext>
              </a:extLst>
            </p:cNvPr>
            <p:cNvSpPr txBox="1"/>
            <p:nvPr/>
          </p:nvSpPr>
          <p:spPr>
            <a:xfrm>
              <a:off x="1092763" y="4879167"/>
              <a:ext cx="1785588" cy="1021556"/>
            </a:xfrm>
            <a:prstGeom prst="roundRect">
              <a:avLst/>
            </a:prstGeom>
            <a:solidFill>
              <a:srgbClr val="2DB6BE"/>
            </a:solidFill>
            <a:ln w="38100">
              <a:solidFill>
                <a:srgbClr val="2DB6BE"/>
              </a:solidFill>
            </a:ln>
          </p:spPr>
          <p:txBody>
            <a:bodyPr wrap="square" rtlCol="0">
              <a:spAutoFit/>
            </a:bodyPr>
            <a:lstStyle/>
            <a:p>
              <a:pPr algn="ctr"/>
              <a:r>
                <a:rPr lang="en-GB" b="1" dirty="0">
                  <a:solidFill>
                    <a:schemeClr val="bg1"/>
                  </a:solidFill>
                  <a:latin typeface="Twinkl" pitchFamily="50" charset="0"/>
                </a:rPr>
                <a:t>1666 </a:t>
              </a:r>
            </a:p>
            <a:p>
              <a:pPr algn="ctr"/>
              <a:r>
                <a:rPr lang="en-GB" dirty="0">
                  <a:solidFill>
                    <a:schemeClr val="bg1"/>
                  </a:solidFill>
                  <a:latin typeface="Twinkl SemiBold" pitchFamily="2" charset="0"/>
                </a:rPr>
                <a:t>The Great Fire of London</a:t>
              </a:r>
            </a:p>
          </p:txBody>
        </p:sp>
        <p:grpSp>
          <p:nvGrpSpPr>
            <p:cNvPr id="161" name="Group 160"/>
            <p:cNvGrpSpPr/>
            <p:nvPr/>
          </p:nvGrpSpPr>
          <p:grpSpPr>
            <a:xfrm>
              <a:off x="7253646" y="2249443"/>
              <a:ext cx="1105083" cy="1927379"/>
              <a:chOff x="7264217" y="2138392"/>
              <a:chExt cx="1105083" cy="1927379"/>
            </a:xfrm>
          </p:grpSpPr>
          <p:cxnSp>
            <p:nvCxnSpPr>
              <p:cNvPr id="113" name="Straight Connector 112"/>
              <p:cNvCxnSpPr/>
              <p:nvPr/>
            </p:nvCxnSpPr>
            <p:spPr>
              <a:xfrm>
                <a:off x="8184665" y="2842292"/>
                <a:ext cx="0" cy="1223479"/>
              </a:xfrm>
              <a:prstGeom prst="line">
                <a:avLst/>
              </a:prstGeom>
              <a:ln w="38100">
                <a:solidFill>
                  <a:srgbClr val="2DB6BE"/>
                </a:solidFill>
              </a:ln>
            </p:spPr>
            <p:style>
              <a:lnRef idx="1">
                <a:schemeClr val="accent1"/>
              </a:lnRef>
              <a:fillRef idx="0">
                <a:schemeClr val="accent1"/>
              </a:fillRef>
              <a:effectRef idx="0">
                <a:schemeClr val="accent1"/>
              </a:effectRef>
              <a:fontRef idx="minor">
                <a:schemeClr val="tx1"/>
              </a:fontRef>
            </p:style>
          </p:cxnSp>
          <p:sp>
            <p:nvSpPr>
              <p:cNvPr id="123" name="TextBox 122">
                <a:extLst>
                  <a:ext uri="{FF2B5EF4-FFF2-40B4-BE49-F238E27FC236}">
                    <a16:creationId xmlns:a16="http://schemas.microsoft.com/office/drawing/2014/main" id="{77568D7D-5D48-4B73-BD6F-E26532F8A954}"/>
                  </a:ext>
                </a:extLst>
              </p:cNvPr>
              <p:cNvSpPr txBox="1"/>
              <p:nvPr/>
            </p:nvSpPr>
            <p:spPr>
              <a:xfrm>
                <a:off x="7264217" y="2138392"/>
                <a:ext cx="1105083" cy="715089"/>
              </a:xfrm>
              <a:prstGeom prst="roundRect">
                <a:avLst/>
              </a:prstGeom>
              <a:noFill/>
              <a:ln w="38100">
                <a:solidFill>
                  <a:srgbClr val="2DB6BE"/>
                </a:solidFill>
              </a:ln>
            </p:spPr>
            <p:txBody>
              <a:bodyPr wrap="square" rtlCol="0">
                <a:spAutoFit/>
              </a:bodyPr>
              <a:lstStyle/>
              <a:p>
                <a:pPr algn="ctr"/>
                <a:r>
                  <a:rPr lang="en-GB" dirty="0">
                    <a:latin typeface="Twinkl" pitchFamily="50" charset="0"/>
                  </a:rPr>
                  <a:t>Present </a:t>
                </a:r>
              </a:p>
              <a:p>
                <a:pPr algn="ctr"/>
                <a:r>
                  <a:rPr lang="en-GB" dirty="0">
                    <a:latin typeface="Twinkl" pitchFamily="50" charset="0"/>
                  </a:rPr>
                  <a:t>Day</a:t>
                </a:r>
              </a:p>
            </p:txBody>
          </p:sp>
        </p:grpSp>
        <p:sp>
          <p:nvSpPr>
            <p:cNvPr id="149" name="Rectangle 148"/>
            <p:cNvSpPr/>
            <p:nvPr/>
          </p:nvSpPr>
          <p:spPr>
            <a:xfrm>
              <a:off x="2730895" y="2282420"/>
              <a:ext cx="2200950" cy="646331"/>
            </a:xfrm>
            <a:prstGeom prst="rect">
              <a:avLst/>
            </a:prstGeom>
          </p:spPr>
          <p:txBody>
            <a:bodyPr wrap="square">
              <a:spAutoFit/>
            </a:bodyPr>
            <a:lstStyle/>
            <a:p>
              <a:pPr algn="ctr"/>
              <a:r>
                <a:rPr lang="en-GB" dirty="0">
                  <a:latin typeface="Twinkl SemiBold" pitchFamily="2" charset="0"/>
                </a:rPr>
                <a:t>1714 – 1830</a:t>
              </a:r>
            </a:p>
            <a:p>
              <a:pPr algn="ctr"/>
              <a:r>
                <a:rPr lang="en-GB" dirty="0">
                  <a:latin typeface="Twinkl" pitchFamily="50" charset="0"/>
                </a:rPr>
                <a:t>The Georgian Era</a:t>
              </a:r>
            </a:p>
          </p:txBody>
        </p:sp>
        <p:sp>
          <p:nvSpPr>
            <p:cNvPr id="156" name="Rectangle 155"/>
            <p:cNvSpPr/>
            <p:nvPr/>
          </p:nvSpPr>
          <p:spPr>
            <a:xfrm>
              <a:off x="3346447" y="4926792"/>
              <a:ext cx="2264659" cy="646331"/>
            </a:xfrm>
            <a:prstGeom prst="rect">
              <a:avLst/>
            </a:prstGeom>
          </p:spPr>
          <p:txBody>
            <a:bodyPr wrap="square">
              <a:spAutoFit/>
            </a:bodyPr>
            <a:lstStyle/>
            <a:p>
              <a:pPr algn="ctr"/>
              <a:r>
                <a:rPr lang="en-GB" dirty="0">
                  <a:latin typeface="Twinkl SemiBold" pitchFamily="2" charset="0"/>
                </a:rPr>
                <a:t>1837 – 1901</a:t>
              </a:r>
            </a:p>
            <a:p>
              <a:pPr algn="ctr"/>
              <a:r>
                <a:rPr lang="en-GB" dirty="0">
                  <a:latin typeface="Twinkl" pitchFamily="50" charset="0"/>
                </a:rPr>
                <a:t>The Victorian Era</a:t>
              </a:r>
            </a:p>
          </p:txBody>
        </p:sp>
        <p:sp>
          <p:nvSpPr>
            <p:cNvPr id="162" name="Rectangle 161"/>
            <p:cNvSpPr/>
            <p:nvPr/>
          </p:nvSpPr>
          <p:spPr>
            <a:xfrm>
              <a:off x="5111204" y="2278326"/>
              <a:ext cx="1975799" cy="646331"/>
            </a:xfrm>
            <a:prstGeom prst="rect">
              <a:avLst/>
            </a:prstGeom>
          </p:spPr>
          <p:txBody>
            <a:bodyPr wrap="square">
              <a:spAutoFit/>
            </a:bodyPr>
            <a:lstStyle/>
            <a:p>
              <a:pPr algn="ctr"/>
              <a:r>
                <a:rPr lang="en-GB" dirty="0">
                  <a:latin typeface="Twinkl SemiBold" pitchFamily="2" charset="0"/>
                </a:rPr>
                <a:t>1914 – 1918 </a:t>
              </a:r>
            </a:p>
            <a:p>
              <a:pPr algn="ctr"/>
              <a:r>
                <a:rPr lang="en-GB" dirty="0">
                  <a:latin typeface="Twinkl" pitchFamily="50" charset="0"/>
                </a:rPr>
                <a:t>First World War</a:t>
              </a:r>
            </a:p>
          </p:txBody>
        </p:sp>
        <p:sp>
          <p:nvSpPr>
            <p:cNvPr id="167" name="Rectangle 166"/>
            <p:cNvSpPr/>
            <p:nvPr/>
          </p:nvSpPr>
          <p:spPr>
            <a:xfrm>
              <a:off x="6164565" y="4911403"/>
              <a:ext cx="2213213" cy="646331"/>
            </a:xfrm>
            <a:prstGeom prst="rect">
              <a:avLst/>
            </a:prstGeom>
          </p:spPr>
          <p:txBody>
            <a:bodyPr wrap="square">
              <a:spAutoFit/>
            </a:bodyPr>
            <a:lstStyle/>
            <a:p>
              <a:pPr algn="ctr"/>
              <a:r>
                <a:rPr lang="en-GB" dirty="0">
                  <a:latin typeface="Twinkl SemiBold" pitchFamily="2" charset="0"/>
                </a:rPr>
                <a:t>1939 – 1945</a:t>
              </a:r>
            </a:p>
            <a:p>
              <a:pPr algn="ctr"/>
              <a:r>
                <a:rPr lang="en-GB" dirty="0">
                  <a:latin typeface="Twinkl" pitchFamily="50" charset="0"/>
                </a:rPr>
                <a:t>Second World War</a:t>
              </a:r>
            </a:p>
          </p:txBody>
        </p:sp>
      </p:grpSp>
    </p:spTree>
    <p:extLst>
      <p:ext uri="{BB962C8B-B14F-4D97-AF65-F5344CB8AC3E}">
        <p14:creationId xmlns:p14="http://schemas.microsoft.com/office/powerpoint/2010/main" val="34760349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5650" y="1966267"/>
            <a:ext cx="7632700" cy="353943"/>
          </a:xfrm>
          <a:prstGeom prst="rect">
            <a:avLst/>
          </a:prstGeom>
        </p:spPr>
        <p:txBody>
          <a:bodyPr wrap="square">
            <a:spAutoFit/>
          </a:bodyPr>
          <a:lstStyle/>
          <a:p>
            <a:pPr algn="ctr"/>
            <a:r>
              <a:rPr lang="en-GB" sz="1700" dirty="0">
                <a:latin typeface="Twinkl SemiBold" pitchFamily="2" charset="0"/>
              </a:rPr>
              <a:t>Click on the pictures to discover more about London before the Great Fire.</a:t>
            </a:r>
          </a:p>
        </p:txBody>
      </p:sp>
      <p:sp>
        <p:nvSpPr>
          <p:cNvPr id="11" name="Title 1"/>
          <p:cNvSpPr txBox="1">
            <a:spLocks/>
          </p:cNvSpPr>
          <p:nvPr/>
        </p:nvSpPr>
        <p:spPr>
          <a:xfrm>
            <a:off x="444500" y="775657"/>
            <a:ext cx="8242300" cy="994306"/>
          </a:xfrm>
          <a:prstGeom prst="roundRect">
            <a:avLst>
              <a:gd name="adj" fmla="val 0"/>
            </a:avLst>
          </a:prstGeom>
          <a:solidFill>
            <a:srgbClr val="F2854C"/>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dirty="0">
                <a:solidFill>
                  <a:schemeClr val="bg1"/>
                </a:solidFill>
                <a:latin typeface="Twinkl" pitchFamily="50" charset="0"/>
              </a:rPr>
              <a:t>London Leading up to the Fire</a:t>
            </a:r>
            <a:endParaRPr lang="en-GB" dirty="0">
              <a:solidFill>
                <a:schemeClr val="bg1"/>
              </a:solidFill>
            </a:endParaRPr>
          </a:p>
        </p:txBody>
      </p:sp>
      <p:grpSp>
        <p:nvGrpSpPr>
          <p:cNvPr id="7" name="Group 6"/>
          <p:cNvGrpSpPr/>
          <p:nvPr/>
        </p:nvGrpSpPr>
        <p:grpSpPr>
          <a:xfrm>
            <a:off x="768213" y="4226719"/>
            <a:ext cx="7632700" cy="1801147"/>
            <a:chOff x="777738" y="4236244"/>
            <a:chExt cx="7632700" cy="1801147"/>
          </a:xfrm>
          <a:noFill/>
        </p:grpSpPr>
        <p:cxnSp>
          <p:nvCxnSpPr>
            <p:cNvPr id="29" name="Straight Connector 28"/>
            <p:cNvCxnSpPr/>
            <p:nvPr/>
          </p:nvCxnSpPr>
          <p:spPr>
            <a:xfrm>
              <a:off x="1668805" y="4236244"/>
              <a:ext cx="0" cy="260238"/>
            </a:xfrm>
            <a:prstGeom prst="line">
              <a:avLst/>
            </a:prstGeom>
            <a:grpFill/>
            <a:ln w="38100">
              <a:solidFill>
                <a:srgbClr val="2DB6BE"/>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777738" y="4511231"/>
              <a:ext cx="7632700" cy="1526160"/>
            </a:xfrm>
            <a:prstGeom prst="rect">
              <a:avLst/>
            </a:prstGeom>
            <a:grpFill/>
            <a:ln w="38100">
              <a:solidFill>
                <a:srgbClr val="2DB6BE"/>
              </a:solidFill>
            </a:ln>
          </p:spPr>
          <p:txBody>
            <a:bodyPr wrap="square" lIns="108000" tIns="108000" rIns="108000" bIns="108000">
              <a:spAutoFit/>
            </a:bodyPr>
            <a:lstStyle/>
            <a:p>
              <a:r>
                <a:rPr lang="en-GB" sz="1700" dirty="0">
                  <a:latin typeface="Twinkl" pitchFamily="50" charset="0"/>
                </a:rPr>
                <a:t>Charles II was the King of England at this time. He followed the Protestant version of Christianity, which angered Catholics in England and Catholic countries in Europe. The monarchy was still unstable at this point; Charles II’s father, Charles I, had been beheaded and the country was a Republic (a country with no monarch) for eleven years.</a:t>
              </a:r>
            </a:p>
          </p:txBody>
        </p:sp>
      </p:grpSp>
      <p:grpSp>
        <p:nvGrpSpPr>
          <p:cNvPr id="40" name="Group 39"/>
          <p:cNvGrpSpPr/>
          <p:nvPr/>
        </p:nvGrpSpPr>
        <p:grpSpPr>
          <a:xfrm>
            <a:off x="840252" y="2389833"/>
            <a:ext cx="1675633" cy="1795001"/>
            <a:chOff x="133908" y="4826950"/>
            <a:chExt cx="1939852" cy="2078042"/>
          </a:xfrm>
        </p:grpSpPr>
        <p:sp>
          <p:nvSpPr>
            <p:cNvPr id="28" name="Oval 27"/>
            <p:cNvSpPr/>
            <p:nvPr/>
          </p:nvSpPr>
          <p:spPr>
            <a:xfrm>
              <a:off x="137745" y="5009053"/>
              <a:ext cx="1895939" cy="1895939"/>
            </a:xfrm>
            <a:prstGeom prst="ellipse">
              <a:avLst/>
            </a:prstGeom>
            <a:solidFill>
              <a:srgbClr val="F6BC95"/>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9" name="Group 38"/>
            <p:cNvGrpSpPr/>
            <p:nvPr/>
          </p:nvGrpSpPr>
          <p:grpSpPr>
            <a:xfrm>
              <a:off x="133908" y="4826950"/>
              <a:ext cx="1939852" cy="2078042"/>
              <a:chOff x="747339" y="4508754"/>
              <a:chExt cx="1939852" cy="2078042"/>
            </a:xfrm>
          </p:grpSpPr>
          <p:pic>
            <p:nvPicPr>
              <p:cNvPr id="13" name="Picture 12"/>
              <p:cNvPicPr>
                <a:picLocks noChangeAspect="1"/>
              </p:cNvPicPr>
              <p:nvPr/>
            </p:nvPicPr>
            <p:blipFill rotWithShape="1">
              <a:blip r:embed="rId2" cstate="print">
                <a:extLst>
                  <a:ext uri="{28A0092B-C50C-407E-A947-70E740481C1C}">
                    <a14:useLocalDpi xmlns:a14="http://schemas.microsoft.com/office/drawing/2010/main" val="0"/>
                  </a:ext>
                </a:extLst>
              </a:blip>
              <a:srcRect l="30556" b="49151"/>
              <a:stretch/>
            </p:blipFill>
            <p:spPr>
              <a:xfrm>
                <a:off x="786126" y="4508754"/>
                <a:ext cx="1860989" cy="2052827"/>
              </a:xfrm>
              <a:prstGeom prst="ellipse">
                <a:avLst/>
              </a:prstGeom>
            </p:spPr>
          </p:pic>
          <p:sp>
            <p:nvSpPr>
              <p:cNvPr id="30" name="Oval 29"/>
              <p:cNvSpPr/>
              <p:nvPr/>
            </p:nvSpPr>
            <p:spPr>
              <a:xfrm>
                <a:off x="747339" y="4646944"/>
                <a:ext cx="1939852" cy="1939852"/>
              </a:xfrm>
              <a:prstGeom prst="ellipse">
                <a:avLst/>
              </a:prstGeom>
              <a:noFill/>
              <a:ln w="149225" cmpd="thinThick">
                <a:solidFill>
                  <a:srgbClr val="F285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8" name="Picture 37"/>
              <p:cNvPicPr>
                <a:picLocks noChangeAspect="1"/>
              </p:cNvPicPr>
              <p:nvPr/>
            </p:nvPicPr>
            <p:blipFill rotWithShape="1">
              <a:blip r:embed="rId2" cstate="print">
                <a:extLst>
                  <a:ext uri="{28A0092B-C50C-407E-A947-70E740481C1C}">
                    <a14:useLocalDpi xmlns:a14="http://schemas.microsoft.com/office/drawing/2010/main" val="0"/>
                  </a:ext>
                </a:extLst>
              </a:blip>
              <a:srcRect l="40916" t="315" r="16906" b="75473"/>
              <a:stretch/>
            </p:blipFill>
            <p:spPr>
              <a:xfrm>
                <a:off x="1067217" y="4520666"/>
                <a:ext cx="1130300" cy="977452"/>
              </a:xfrm>
              <a:prstGeom prst="rect">
                <a:avLst/>
              </a:prstGeom>
            </p:spPr>
          </p:pic>
        </p:grpSp>
      </p:grpSp>
      <p:grpSp>
        <p:nvGrpSpPr>
          <p:cNvPr id="19" name="Group 18"/>
          <p:cNvGrpSpPr/>
          <p:nvPr/>
        </p:nvGrpSpPr>
        <p:grpSpPr>
          <a:xfrm>
            <a:off x="778680" y="4247407"/>
            <a:ext cx="7623699" cy="1772871"/>
            <a:chOff x="778680" y="4237882"/>
            <a:chExt cx="7623699" cy="1772871"/>
          </a:xfrm>
          <a:noFill/>
        </p:grpSpPr>
        <p:cxnSp>
          <p:nvCxnSpPr>
            <p:cNvPr id="43" name="Straight Connector 42"/>
            <p:cNvCxnSpPr/>
            <p:nvPr/>
          </p:nvCxnSpPr>
          <p:spPr>
            <a:xfrm>
              <a:off x="3606964" y="4237882"/>
              <a:ext cx="1" cy="246711"/>
            </a:xfrm>
            <a:prstGeom prst="line">
              <a:avLst/>
            </a:prstGeom>
            <a:grpFill/>
            <a:ln w="38100">
              <a:solidFill>
                <a:srgbClr val="2DB6BE"/>
              </a:solidFill>
            </a:ln>
          </p:spPr>
          <p:style>
            <a:lnRef idx="1">
              <a:schemeClr val="accent1"/>
            </a:lnRef>
            <a:fillRef idx="0">
              <a:schemeClr val="accent1"/>
            </a:fillRef>
            <a:effectRef idx="0">
              <a:schemeClr val="accent1"/>
            </a:effectRef>
            <a:fontRef idx="minor">
              <a:schemeClr val="tx1"/>
            </a:fontRef>
          </p:style>
        </p:cxnSp>
        <p:sp>
          <p:nvSpPr>
            <p:cNvPr id="59" name="Rectangle 58"/>
            <p:cNvSpPr/>
            <p:nvPr/>
          </p:nvSpPr>
          <p:spPr>
            <a:xfrm>
              <a:off x="778680" y="4484593"/>
              <a:ext cx="7623699" cy="1526160"/>
            </a:xfrm>
            <a:prstGeom prst="rect">
              <a:avLst/>
            </a:prstGeom>
            <a:grpFill/>
            <a:ln w="38100">
              <a:solidFill>
                <a:srgbClr val="2DB6BE"/>
              </a:solidFill>
            </a:ln>
          </p:spPr>
          <p:txBody>
            <a:bodyPr wrap="square" lIns="108000" tIns="108000" rIns="108000" bIns="108000">
              <a:spAutoFit/>
            </a:bodyPr>
            <a:lstStyle/>
            <a:p>
              <a:r>
                <a:rPr lang="en-GB" sz="1700" dirty="0">
                  <a:latin typeface="Twinkl" pitchFamily="50" charset="0"/>
                </a:rPr>
                <a:t>In 1666, England was at war with the Netherlands. This was called ‘The Second Anglo-Dutch War’ because it was the second time the two countries had been at war. England was also at war with France in one of the many wars called ‘The Anglo-French War’. Both wars were about controlling sea trade routes. Fighting two wars was dangerous and expensive for England.</a:t>
              </a:r>
            </a:p>
          </p:txBody>
        </p:sp>
      </p:grpSp>
      <p:grpSp>
        <p:nvGrpSpPr>
          <p:cNvPr id="58" name="Group 57"/>
          <p:cNvGrpSpPr/>
          <p:nvPr/>
        </p:nvGrpSpPr>
        <p:grpSpPr>
          <a:xfrm>
            <a:off x="2767027" y="2481348"/>
            <a:ext cx="1690952" cy="1703486"/>
            <a:chOff x="5072764" y="2402114"/>
            <a:chExt cx="2227772" cy="2244287"/>
          </a:xfrm>
        </p:grpSpPr>
        <p:pic>
          <p:nvPicPr>
            <p:cNvPr id="18" name="Picture 17"/>
            <p:cNvPicPr>
              <a:picLocks noChangeAspect="1"/>
            </p:cNvPicPr>
            <p:nvPr/>
          </p:nvPicPr>
          <p:blipFill rotWithShape="1">
            <a:blip r:embed="rId3" cstate="print">
              <a:extLst>
                <a:ext uri="{28A0092B-C50C-407E-A947-70E740481C1C}">
                  <a14:useLocalDpi xmlns:a14="http://schemas.microsoft.com/office/drawing/2010/main" val="0"/>
                </a:ext>
              </a:extLst>
            </a:blip>
            <a:srcRect l="18572" t="36114" r="43478" b="23015"/>
            <a:stretch/>
          </p:blipFill>
          <p:spPr>
            <a:xfrm>
              <a:off x="5082540" y="2453505"/>
              <a:ext cx="2192896" cy="2192896"/>
            </a:xfrm>
            <a:prstGeom prst="ellipse">
              <a:avLst/>
            </a:prstGeom>
            <a:noFill/>
            <a:ln>
              <a:noFill/>
            </a:ln>
          </p:spPr>
        </p:pic>
        <p:cxnSp>
          <p:nvCxnSpPr>
            <p:cNvPr id="20" name="Straight Arrow Connector 19"/>
            <p:cNvCxnSpPr>
              <a:stCxn id="46" idx="0"/>
            </p:cNvCxnSpPr>
            <p:nvPr/>
          </p:nvCxnSpPr>
          <p:spPr>
            <a:xfrm flipH="1">
              <a:off x="6030316" y="2402114"/>
              <a:ext cx="156334" cy="1170372"/>
            </a:xfrm>
            <a:prstGeom prst="straightConnector1">
              <a:avLst/>
            </a:prstGeom>
            <a:ln w="57150">
              <a:solidFill>
                <a:srgbClr val="F2854C"/>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6296387" y="2446392"/>
              <a:ext cx="0" cy="1639034"/>
            </a:xfrm>
            <a:prstGeom prst="straightConnector1">
              <a:avLst/>
            </a:prstGeom>
            <a:ln w="57150">
              <a:solidFill>
                <a:srgbClr val="F2854C"/>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6414842" y="2446392"/>
              <a:ext cx="114128" cy="1218156"/>
            </a:xfrm>
            <a:prstGeom prst="straightConnector1">
              <a:avLst/>
            </a:prstGeom>
            <a:ln w="57150">
              <a:solidFill>
                <a:srgbClr val="F2854C"/>
              </a:solidFill>
              <a:tailEnd type="triangle"/>
            </a:ln>
          </p:spPr>
          <p:style>
            <a:lnRef idx="1">
              <a:schemeClr val="accent1"/>
            </a:lnRef>
            <a:fillRef idx="0">
              <a:schemeClr val="accent1"/>
            </a:fillRef>
            <a:effectRef idx="0">
              <a:schemeClr val="accent1"/>
            </a:effectRef>
            <a:fontRef idx="minor">
              <a:schemeClr val="tx1"/>
            </a:fontRef>
          </p:style>
        </p:cxnSp>
        <p:sp>
          <p:nvSpPr>
            <p:cNvPr id="46" name="Oval 45"/>
            <p:cNvSpPr/>
            <p:nvPr/>
          </p:nvSpPr>
          <p:spPr>
            <a:xfrm>
              <a:off x="5072764" y="2402114"/>
              <a:ext cx="2227772" cy="2227772"/>
            </a:xfrm>
            <a:prstGeom prst="ellipse">
              <a:avLst/>
            </a:prstGeom>
            <a:noFill/>
            <a:ln w="149225" cmpd="thinThick">
              <a:solidFill>
                <a:srgbClr val="F285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5" name="Group 24"/>
          <p:cNvGrpSpPr/>
          <p:nvPr/>
        </p:nvGrpSpPr>
        <p:grpSpPr>
          <a:xfrm>
            <a:off x="2040156" y="4256932"/>
            <a:ext cx="6350000" cy="1762700"/>
            <a:chOff x="2040156" y="4247407"/>
            <a:chExt cx="6350000" cy="1762700"/>
          </a:xfrm>
          <a:noFill/>
        </p:grpSpPr>
        <p:sp>
          <p:nvSpPr>
            <p:cNvPr id="16" name="Rectangle 15"/>
            <p:cNvSpPr/>
            <p:nvPr/>
          </p:nvSpPr>
          <p:spPr>
            <a:xfrm>
              <a:off x="2040156" y="4483947"/>
              <a:ext cx="6350000" cy="1526160"/>
            </a:xfrm>
            <a:prstGeom prst="rect">
              <a:avLst/>
            </a:prstGeom>
            <a:grpFill/>
            <a:ln w="38100">
              <a:solidFill>
                <a:srgbClr val="2DB6BE"/>
              </a:solidFill>
            </a:ln>
          </p:spPr>
          <p:txBody>
            <a:bodyPr wrap="square" lIns="108000" tIns="108000" rIns="108000" bIns="108000">
              <a:spAutoFit/>
            </a:bodyPr>
            <a:lstStyle/>
            <a:p>
              <a:r>
                <a:rPr lang="en-GB" sz="1700" dirty="0">
                  <a:latin typeface="Twinkl" pitchFamily="50" charset="0"/>
                </a:rPr>
                <a:t>Since 1644, a terrible disease called the Great Plague had spread throughout Europe. At the time, it wasn’t known how the disease was spread although we now know it was bacteria from fleas on rats that caused it. 1665 was the worst year of the plague in London and 15% of the city’s population died.</a:t>
              </a:r>
            </a:p>
          </p:txBody>
        </p:sp>
        <p:cxnSp>
          <p:nvCxnSpPr>
            <p:cNvPr id="44" name="Straight Connector 43"/>
            <p:cNvCxnSpPr/>
            <p:nvPr/>
          </p:nvCxnSpPr>
          <p:spPr>
            <a:xfrm>
              <a:off x="5546933" y="4247407"/>
              <a:ext cx="0" cy="236540"/>
            </a:xfrm>
            <a:prstGeom prst="line">
              <a:avLst/>
            </a:prstGeom>
            <a:grpFill/>
            <a:ln w="38100">
              <a:solidFill>
                <a:srgbClr val="2DB6BE"/>
              </a:solidFill>
            </a:ln>
          </p:spPr>
          <p:style>
            <a:lnRef idx="1">
              <a:schemeClr val="accent1"/>
            </a:lnRef>
            <a:fillRef idx="0">
              <a:schemeClr val="accent1"/>
            </a:fillRef>
            <a:effectRef idx="0">
              <a:schemeClr val="accent1"/>
            </a:effectRef>
            <a:fontRef idx="minor">
              <a:schemeClr val="tx1"/>
            </a:fontRef>
          </p:style>
        </p:cxnSp>
      </p:grpSp>
      <p:grpSp>
        <p:nvGrpSpPr>
          <p:cNvPr id="37" name="Group 36"/>
          <p:cNvGrpSpPr/>
          <p:nvPr/>
        </p:nvGrpSpPr>
        <p:grpSpPr>
          <a:xfrm>
            <a:off x="4585296" y="2509201"/>
            <a:ext cx="1852938" cy="1675633"/>
            <a:chOff x="5537859" y="6246185"/>
            <a:chExt cx="2145116" cy="1939852"/>
          </a:xfrm>
        </p:grpSpPr>
        <p:sp>
          <p:nvSpPr>
            <p:cNvPr id="34" name="Oval 33"/>
            <p:cNvSpPr/>
            <p:nvPr/>
          </p:nvSpPr>
          <p:spPr>
            <a:xfrm>
              <a:off x="5689515" y="6264883"/>
              <a:ext cx="1895939" cy="1895939"/>
            </a:xfrm>
            <a:prstGeom prst="ellipse">
              <a:avLst/>
            </a:prstGeom>
            <a:solidFill>
              <a:srgbClr val="F6BC95"/>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37859" y="6274361"/>
              <a:ext cx="2145116" cy="1790219"/>
            </a:xfrm>
            <a:prstGeom prst="ellipse">
              <a:avLst/>
            </a:prstGeom>
          </p:spPr>
        </p:pic>
        <p:sp>
          <p:nvSpPr>
            <p:cNvPr id="35" name="Oval 34"/>
            <p:cNvSpPr/>
            <p:nvPr/>
          </p:nvSpPr>
          <p:spPr>
            <a:xfrm>
              <a:off x="5681204" y="6246185"/>
              <a:ext cx="1939852" cy="1939852"/>
            </a:xfrm>
            <a:prstGeom prst="ellipse">
              <a:avLst/>
            </a:prstGeom>
            <a:noFill/>
            <a:ln w="149225" cmpd="thinThick">
              <a:solidFill>
                <a:srgbClr val="F285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6" name="Picture 35"/>
            <p:cNvPicPr>
              <a:picLocks noChangeAspect="1"/>
            </p:cNvPicPr>
            <p:nvPr/>
          </p:nvPicPr>
          <p:blipFill rotWithShape="1">
            <a:blip r:embed="rId4" cstate="print">
              <a:extLst>
                <a:ext uri="{28A0092B-C50C-407E-A947-70E740481C1C}">
                  <a14:useLocalDpi xmlns:a14="http://schemas.microsoft.com/office/drawing/2010/main" val="0"/>
                </a:ext>
              </a:extLst>
            </a:blip>
            <a:srcRect t="25419" r="47338"/>
            <a:stretch/>
          </p:blipFill>
          <p:spPr>
            <a:xfrm>
              <a:off x="5537859" y="6729414"/>
              <a:ext cx="1129645" cy="1335166"/>
            </a:xfrm>
            <a:prstGeom prst="rect">
              <a:avLst/>
            </a:prstGeom>
          </p:spPr>
        </p:pic>
      </p:grpSp>
      <p:grpSp>
        <p:nvGrpSpPr>
          <p:cNvPr id="32" name="Group 31"/>
          <p:cNvGrpSpPr/>
          <p:nvPr/>
        </p:nvGrpSpPr>
        <p:grpSpPr>
          <a:xfrm>
            <a:off x="778889" y="4243612"/>
            <a:ext cx="7633224" cy="1779030"/>
            <a:chOff x="778889" y="4243612"/>
            <a:chExt cx="7633224" cy="1779030"/>
          </a:xfrm>
          <a:noFill/>
        </p:grpSpPr>
        <p:sp>
          <p:nvSpPr>
            <p:cNvPr id="8" name="Rectangle 7"/>
            <p:cNvSpPr/>
            <p:nvPr/>
          </p:nvSpPr>
          <p:spPr>
            <a:xfrm>
              <a:off x="778889" y="4496482"/>
              <a:ext cx="7633224" cy="1526160"/>
            </a:xfrm>
            <a:prstGeom prst="rect">
              <a:avLst/>
            </a:prstGeom>
            <a:grpFill/>
            <a:ln w="38100">
              <a:solidFill>
                <a:srgbClr val="2DB6BE"/>
              </a:solidFill>
            </a:ln>
          </p:spPr>
          <p:txBody>
            <a:bodyPr wrap="square" lIns="108000" tIns="108000" rIns="108000" bIns="108000">
              <a:spAutoFit/>
            </a:bodyPr>
            <a:lstStyle/>
            <a:p>
              <a:r>
                <a:rPr lang="en-GB" sz="1700" dirty="0">
                  <a:latin typeface="Twinkl" pitchFamily="50" charset="0"/>
                </a:rPr>
                <a:t>In 1659, a man called Daniel Baker warned that London was at risk of a destructive fire. He reasoned that most houses were made of wood and roofs were often thatched. Houses were built extremely close together. If there was a hot summer, a fire could spread rapidly. The summer of 1666 had been long and hot and the water level of the River Thames was exceptionally low.</a:t>
              </a:r>
              <a:endParaRPr lang="en-GB" sz="1700" dirty="0">
                <a:solidFill>
                  <a:srgbClr val="FF0000"/>
                </a:solidFill>
                <a:latin typeface="Twinkl" pitchFamily="50" charset="0"/>
              </a:endParaRPr>
            </a:p>
          </p:txBody>
        </p:sp>
        <p:cxnSp>
          <p:nvCxnSpPr>
            <p:cNvPr id="45" name="Straight Connector 44"/>
            <p:cNvCxnSpPr/>
            <p:nvPr/>
          </p:nvCxnSpPr>
          <p:spPr>
            <a:xfrm>
              <a:off x="7453593" y="4243612"/>
              <a:ext cx="0" cy="254299"/>
            </a:xfrm>
            <a:prstGeom prst="line">
              <a:avLst/>
            </a:prstGeom>
            <a:grpFill/>
            <a:ln w="38100">
              <a:solidFill>
                <a:srgbClr val="2DB6BE"/>
              </a:solidFill>
            </a:ln>
          </p:spPr>
          <p:style>
            <a:lnRef idx="1">
              <a:schemeClr val="accent1"/>
            </a:lnRef>
            <a:fillRef idx="0">
              <a:schemeClr val="accent1"/>
            </a:fillRef>
            <a:effectRef idx="0">
              <a:schemeClr val="accent1"/>
            </a:effectRef>
            <a:fontRef idx="minor">
              <a:schemeClr val="tx1"/>
            </a:fontRef>
          </p:style>
        </p:cxnSp>
      </p:grpSp>
      <p:grpSp>
        <p:nvGrpSpPr>
          <p:cNvPr id="42" name="Group 41"/>
          <p:cNvGrpSpPr/>
          <p:nvPr/>
        </p:nvGrpSpPr>
        <p:grpSpPr>
          <a:xfrm>
            <a:off x="6641751" y="2509201"/>
            <a:ext cx="1675633" cy="1675633"/>
            <a:chOff x="3766513" y="2113747"/>
            <a:chExt cx="1939852" cy="1939852"/>
          </a:xfrm>
          <a:noFill/>
        </p:grpSpPr>
        <p:pic>
          <p:nvPicPr>
            <p:cNvPr id="41" name="Picture 40"/>
            <p:cNvPicPr>
              <a:picLocks noChangeAspect="1"/>
            </p:cNvPicPr>
            <p:nvPr/>
          </p:nvPicPr>
          <p:blipFill rotWithShape="1">
            <a:blip r:embed="rId5" cstate="print">
              <a:extLst>
                <a:ext uri="{28A0092B-C50C-407E-A947-70E740481C1C}">
                  <a14:useLocalDpi xmlns:a14="http://schemas.microsoft.com/office/drawing/2010/main" val="0"/>
                </a:ext>
              </a:extLst>
            </a:blip>
            <a:srcRect l="7688" t="21798" r="34427" b="-844"/>
            <a:stretch/>
          </p:blipFill>
          <p:spPr>
            <a:xfrm>
              <a:off x="3786168" y="2162587"/>
              <a:ext cx="1910164" cy="1844513"/>
            </a:xfrm>
            <a:prstGeom prst="ellipse">
              <a:avLst/>
            </a:prstGeom>
            <a:grpFill/>
          </p:spPr>
        </p:pic>
        <p:sp>
          <p:nvSpPr>
            <p:cNvPr id="33" name="Oval 32"/>
            <p:cNvSpPr/>
            <p:nvPr/>
          </p:nvSpPr>
          <p:spPr>
            <a:xfrm>
              <a:off x="3766513" y="2113747"/>
              <a:ext cx="1939852" cy="1939852"/>
            </a:xfrm>
            <a:prstGeom prst="ellipse">
              <a:avLst/>
            </a:prstGeom>
            <a:grpFill/>
            <a:ln w="149225" cmpd="thinThick">
              <a:solidFill>
                <a:srgbClr val="F285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Tree>
    <p:extLst>
      <p:ext uri="{BB962C8B-B14F-4D97-AF65-F5344CB8AC3E}">
        <p14:creationId xmlns:p14="http://schemas.microsoft.com/office/powerpoint/2010/main" val="2409463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32"/>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25"/>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58"/>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childTnLst>
                                </p:cTn>
                              </p:par>
                            </p:childTnLst>
                          </p:cTn>
                        </p:par>
                        <p:par>
                          <p:cTn id="16" fill="hold">
                            <p:stCondLst>
                              <p:cond delay="0"/>
                            </p:stCondLst>
                            <p:childTnLst>
                              <p:par>
                                <p:cTn id="17" presetID="1" presetClass="exit" presetSubtype="0" fill="hold" nodeType="afterEffect">
                                  <p:stCondLst>
                                    <p:cond delay="0"/>
                                  </p:stCondLst>
                                  <p:childTnLst>
                                    <p:set>
                                      <p:cBhvr>
                                        <p:cTn id="18" dur="1" fill="hold">
                                          <p:stCondLst>
                                            <p:cond delay="0"/>
                                          </p:stCondLst>
                                        </p:cTn>
                                        <p:tgtEl>
                                          <p:spTgt spid="7"/>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25"/>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23" restart="whenNotActive" fill="hold" evtFilter="cancelBubble" nodeType="interactiveSeq">
                <p:stCondLst>
                  <p:cond evt="onClick" delay="0">
                    <p:tgtEl>
                      <p:spTgt spid="37"/>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5"/>
                                        </p:tgtEl>
                                        <p:attrNameLst>
                                          <p:attrName>style.visibility</p:attrName>
                                        </p:attrNameLst>
                                      </p:cBhvr>
                                      <p:to>
                                        <p:strVal val="visible"/>
                                      </p:to>
                                    </p:set>
                                  </p:childTnLst>
                                </p:cTn>
                              </p:par>
                            </p:childTnLst>
                          </p:cTn>
                        </p:par>
                        <p:par>
                          <p:cTn id="28" fill="hold">
                            <p:stCondLst>
                              <p:cond delay="0"/>
                            </p:stCondLst>
                            <p:childTnLst>
                              <p:par>
                                <p:cTn id="29" presetID="1" presetClass="exit" presetSubtype="0" fill="hold" nodeType="afterEffect">
                                  <p:stCondLst>
                                    <p:cond delay="0"/>
                                  </p:stCondLst>
                                  <p:childTnLst>
                                    <p:set>
                                      <p:cBhvr>
                                        <p:cTn id="30" dur="1" fill="hold">
                                          <p:stCondLst>
                                            <p:cond delay="0"/>
                                          </p:stCondLst>
                                        </p:cTn>
                                        <p:tgtEl>
                                          <p:spTgt spid="7"/>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19"/>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35" restart="whenNotActive" fill="hold" evtFilter="cancelBubble" nodeType="interactiveSeq">
                <p:stCondLst>
                  <p:cond evt="onClick" delay="0">
                    <p:tgtEl>
                      <p:spTgt spid="42"/>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32"/>
                                        </p:tgtEl>
                                        <p:attrNameLst>
                                          <p:attrName>style.visibility</p:attrName>
                                        </p:attrNameLst>
                                      </p:cBhvr>
                                      <p:to>
                                        <p:strVal val="visible"/>
                                      </p:to>
                                    </p:set>
                                  </p:childTnLst>
                                </p:cTn>
                              </p:par>
                            </p:childTnLst>
                          </p:cTn>
                        </p:par>
                        <p:par>
                          <p:cTn id="40" fill="hold">
                            <p:stCondLst>
                              <p:cond delay="0"/>
                            </p:stCondLst>
                            <p:childTnLst>
                              <p:par>
                                <p:cTn id="41" presetID="1" presetClass="exit" presetSubtype="0" fill="hold" nodeType="afterEffect">
                                  <p:stCondLst>
                                    <p:cond delay="0"/>
                                  </p:stCondLst>
                                  <p:childTnLst>
                                    <p:set>
                                      <p:cBhvr>
                                        <p:cTn id="42" dur="1" fill="hold">
                                          <p:stCondLst>
                                            <p:cond delay="0"/>
                                          </p:stCondLst>
                                        </p:cTn>
                                        <p:tgtEl>
                                          <p:spTgt spid="7"/>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19"/>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47" restart="whenNotActive" fill="hold" evtFilter="cancelBubble" nodeType="interactiveSeq">
                <p:stCondLst>
                  <p:cond evt="onClick" delay="0">
                    <p:tgtEl>
                      <p:spTgt spid="40"/>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7"/>
                                        </p:tgtEl>
                                        <p:attrNameLst>
                                          <p:attrName>style.visibility</p:attrName>
                                        </p:attrNameLst>
                                      </p:cBhvr>
                                      <p:to>
                                        <p:strVal val="visible"/>
                                      </p:to>
                                    </p:set>
                                  </p:childTnLst>
                                </p:cTn>
                              </p:par>
                            </p:childTnLst>
                          </p:cTn>
                        </p:par>
                        <p:par>
                          <p:cTn id="52" fill="hold">
                            <p:stCondLst>
                              <p:cond delay="0"/>
                            </p:stCondLst>
                            <p:childTnLst>
                              <p:par>
                                <p:cTn id="53" presetID="1" presetClass="exit" presetSubtype="0" fill="hold" nodeType="afterEffect">
                                  <p:stCondLst>
                                    <p:cond delay="0"/>
                                  </p:stCondLst>
                                  <p:childTnLst>
                                    <p:set>
                                      <p:cBhvr>
                                        <p:cTn id="54" dur="1" fill="hold">
                                          <p:stCondLst>
                                            <p:cond delay="0"/>
                                          </p:stCondLst>
                                        </p:cTn>
                                        <p:tgtEl>
                                          <p:spTgt spid="19"/>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25"/>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40"/>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Group 55"/>
          <p:cNvGrpSpPr/>
          <p:nvPr/>
        </p:nvGrpSpPr>
        <p:grpSpPr>
          <a:xfrm>
            <a:off x="745018" y="4408250"/>
            <a:ext cx="7671973" cy="1579217"/>
            <a:chOff x="745018" y="4408250"/>
            <a:chExt cx="7671973" cy="1579217"/>
          </a:xfrm>
          <a:noFill/>
        </p:grpSpPr>
        <p:sp>
          <p:nvSpPr>
            <p:cNvPr id="9" name="Rectangle 8"/>
            <p:cNvSpPr/>
            <p:nvPr/>
          </p:nvSpPr>
          <p:spPr>
            <a:xfrm>
              <a:off x="745018" y="4784473"/>
              <a:ext cx="7671973" cy="1202994"/>
            </a:xfrm>
            <a:prstGeom prst="rect">
              <a:avLst/>
            </a:prstGeom>
            <a:grpFill/>
            <a:ln w="38100">
              <a:solidFill>
                <a:srgbClr val="2DB6BE"/>
              </a:solidFill>
            </a:ln>
          </p:spPr>
          <p:txBody>
            <a:bodyPr wrap="square" lIns="108000" tIns="108000" rIns="108000" bIns="108000">
              <a:spAutoFit/>
            </a:bodyPr>
            <a:lstStyle/>
            <a:p>
              <a:r>
                <a:rPr lang="en-GB" sz="1600" dirty="0">
                  <a:latin typeface="Twinkl" pitchFamily="50" charset="0"/>
                </a:rPr>
                <a:t>Thomas Farriner, the King’s baker, had a bakery on Pudding Lane. Although he always insisted that his ovens had been extinguished the previous evening, by 1 a.m. his house was ablaze. The Farriner family managed to escape, but their maid was killed.</a:t>
              </a:r>
            </a:p>
          </p:txBody>
        </p:sp>
        <p:cxnSp>
          <p:nvCxnSpPr>
            <p:cNvPr id="43" name="Straight Connector 42"/>
            <p:cNvCxnSpPr/>
            <p:nvPr/>
          </p:nvCxnSpPr>
          <p:spPr>
            <a:xfrm>
              <a:off x="1644076" y="4408250"/>
              <a:ext cx="0" cy="376223"/>
            </a:xfrm>
            <a:prstGeom prst="line">
              <a:avLst/>
            </a:prstGeom>
            <a:grpFill/>
            <a:ln w="38100">
              <a:solidFill>
                <a:srgbClr val="2DB6BE"/>
              </a:solidFill>
            </a:ln>
          </p:spPr>
          <p:style>
            <a:lnRef idx="1">
              <a:schemeClr val="accent1"/>
            </a:lnRef>
            <a:fillRef idx="0">
              <a:schemeClr val="accent1"/>
            </a:fillRef>
            <a:effectRef idx="0">
              <a:schemeClr val="accent1"/>
            </a:effectRef>
            <a:fontRef idx="minor">
              <a:schemeClr val="tx1"/>
            </a:fontRef>
          </p:style>
        </p:cxnSp>
      </p:grpSp>
      <p:grpSp>
        <p:nvGrpSpPr>
          <p:cNvPr id="55" name="Group 54"/>
          <p:cNvGrpSpPr/>
          <p:nvPr/>
        </p:nvGrpSpPr>
        <p:grpSpPr>
          <a:xfrm>
            <a:off x="1571530" y="4555102"/>
            <a:ext cx="4039802" cy="1182009"/>
            <a:chOff x="1571744" y="4548777"/>
            <a:chExt cx="4039802" cy="1182009"/>
          </a:xfrm>
        </p:grpSpPr>
        <p:sp>
          <p:nvSpPr>
            <p:cNvPr id="10" name="Rounded Rectangle 9"/>
            <p:cNvSpPr/>
            <p:nvPr/>
          </p:nvSpPr>
          <p:spPr>
            <a:xfrm>
              <a:off x="1571744" y="4774013"/>
              <a:ext cx="4039802" cy="956773"/>
            </a:xfrm>
            <a:prstGeom prst="rect">
              <a:avLst/>
            </a:prstGeom>
            <a:noFill/>
            <a:ln w="38100">
              <a:solidFill>
                <a:srgbClr val="2DB6BE"/>
              </a:solidFill>
            </a:ln>
          </p:spPr>
          <p:txBody>
            <a:bodyPr wrap="square" lIns="108000" tIns="108000" rIns="108000" bIns="108000">
              <a:spAutoFit/>
            </a:bodyPr>
            <a:lstStyle/>
            <a:p>
              <a:r>
                <a:rPr lang="en-GB" sz="1600" dirty="0">
                  <a:latin typeface="Twinkl" pitchFamily="50" charset="0"/>
                </a:rPr>
                <a:t>The fire had spread for several miles. Samuel Pepys (more about him later!) was woken and told about the fire.</a:t>
              </a:r>
            </a:p>
          </p:txBody>
        </p:sp>
        <p:cxnSp>
          <p:nvCxnSpPr>
            <p:cNvPr id="46" name="Straight Connector 45"/>
            <p:cNvCxnSpPr/>
            <p:nvPr/>
          </p:nvCxnSpPr>
          <p:spPr>
            <a:xfrm>
              <a:off x="3591645" y="4548777"/>
              <a:ext cx="1674" cy="224454"/>
            </a:xfrm>
            <a:prstGeom prst="line">
              <a:avLst/>
            </a:prstGeom>
            <a:ln w="38100">
              <a:solidFill>
                <a:srgbClr val="2DB6BE"/>
              </a:solidFill>
            </a:ln>
          </p:spPr>
          <p:style>
            <a:lnRef idx="1">
              <a:schemeClr val="accent1"/>
            </a:lnRef>
            <a:fillRef idx="0">
              <a:schemeClr val="accent1"/>
            </a:fillRef>
            <a:effectRef idx="0">
              <a:schemeClr val="accent1"/>
            </a:effectRef>
            <a:fontRef idx="minor">
              <a:schemeClr val="tx1"/>
            </a:fontRef>
          </p:style>
        </p:cxnSp>
      </p:grpSp>
      <p:sp>
        <p:nvSpPr>
          <p:cNvPr id="3" name="Rectangle 2"/>
          <p:cNvSpPr/>
          <p:nvPr/>
        </p:nvSpPr>
        <p:spPr>
          <a:xfrm>
            <a:off x="755650" y="1992195"/>
            <a:ext cx="7635877" cy="646331"/>
          </a:xfrm>
          <a:prstGeom prst="rect">
            <a:avLst/>
          </a:prstGeom>
        </p:spPr>
        <p:txBody>
          <a:bodyPr wrap="square">
            <a:spAutoFit/>
          </a:bodyPr>
          <a:lstStyle/>
          <a:p>
            <a:r>
              <a:rPr lang="en-GB" dirty="0">
                <a:latin typeface="Twinkl SemiBold" pitchFamily="2" charset="0"/>
              </a:rPr>
              <a:t>Click on the clock to learn about the spread of the fire on the morning of the first day.</a:t>
            </a:r>
          </a:p>
        </p:txBody>
      </p:sp>
      <p:sp>
        <p:nvSpPr>
          <p:cNvPr id="13" name="Title 1"/>
          <p:cNvSpPr txBox="1">
            <a:spLocks/>
          </p:cNvSpPr>
          <p:nvPr/>
        </p:nvSpPr>
        <p:spPr>
          <a:xfrm>
            <a:off x="444500" y="775657"/>
            <a:ext cx="8242300" cy="994306"/>
          </a:xfrm>
          <a:prstGeom prst="roundRect">
            <a:avLst>
              <a:gd name="adj" fmla="val 0"/>
            </a:avLst>
          </a:prstGeom>
          <a:solidFill>
            <a:srgbClr val="F2854C"/>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dirty="0">
                <a:solidFill>
                  <a:schemeClr val="bg1"/>
                </a:solidFill>
                <a:latin typeface="Twinkl" pitchFamily="50" charset="0"/>
              </a:rPr>
              <a:t>2</a:t>
            </a:r>
            <a:r>
              <a:rPr lang="en-GB" baseline="30000" dirty="0">
                <a:solidFill>
                  <a:schemeClr val="bg1"/>
                </a:solidFill>
                <a:latin typeface="Twinkl" pitchFamily="50" charset="0"/>
              </a:rPr>
              <a:t>nd</a:t>
            </a:r>
            <a:r>
              <a:rPr lang="en-GB" dirty="0">
                <a:solidFill>
                  <a:schemeClr val="bg1"/>
                </a:solidFill>
                <a:latin typeface="Twinkl" pitchFamily="50" charset="0"/>
              </a:rPr>
              <a:t> September</a:t>
            </a:r>
            <a:endParaRPr lang="en-GB" dirty="0">
              <a:solidFill>
                <a:schemeClr val="bg1"/>
              </a:solidFill>
            </a:endParaRPr>
          </a:p>
        </p:txBody>
      </p:sp>
      <p:grpSp>
        <p:nvGrpSpPr>
          <p:cNvPr id="39" name="Group 38"/>
          <p:cNvGrpSpPr/>
          <p:nvPr/>
        </p:nvGrpSpPr>
        <p:grpSpPr>
          <a:xfrm>
            <a:off x="902272" y="2726304"/>
            <a:ext cx="1495527" cy="1879623"/>
            <a:chOff x="902272" y="2726304"/>
            <a:chExt cx="1495527" cy="1879623"/>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2272" y="2726304"/>
              <a:ext cx="1495527" cy="1494528"/>
            </a:xfrm>
            <a:prstGeom prst="rect">
              <a:avLst/>
            </a:prstGeom>
          </p:spPr>
        </p:pic>
        <p:sp>
          <p:nvSpPr>
            <p:cNvPr id="15" name="Rounded Rectangle 14"/>
            <p:cNvSpPr/>
            <p:nvPr/>
          </p:nvSpPr>
          <p:spPr>
            <a:xfrm>
              <a:off x="1087513" y="4283339"/>
              <a:ext cx="1125044" cy="303538"/>
            </a:xfrm>
            <a:prstGeom prst="roundRect">
              <a:avLst/>
            </a:prstGeom>
            <a:solidFill>
              <a:srgbClr val="2DB6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p:cNvSpPr txBox="1"/>
            <p:nvPr/>
          </p:nvSpPr>
          <p:spPr>
            <a:xfrm>
              <a:off x="1354974" y="4236595"/>
              <a:ext cx="666750" cy="369332"/>
            </a:xfrm>
            <a:prstGeom prst="rect">
              <a:avLst/>
            </a:prstGeom>
            <a:noFill/>
          </p:spPr>
          <p:txBody>
            <a:bodyPr wrap="square" rtlCol="0">
              <a:spAutoFit/>
            </a:bodyPr>
            <a:lstStyle/>
            <a:p>
              <a:r>
                <a:rPr lang="en-GB" dirty="0">
                  <a:solidFill>
                    <a:schemeClr val="bg1"/>
                  </a:solidFill>
                </a:rPr>
                <a:t>a.m.</a:t>
              </a:r>
            </a:p>
          </p:txBody>
        </p:sp>
      </p:grpSp>
      <p:sp>
        <p:nvSpPr>
          <p:cNvPr id="17" name="TextBox 16"/>
          <p:cNvSpPr txBox="1"/>
          <p:nvPr/>
        </p:nvSpPr>
        <p:spPr>
          <a:xfrm>
            <a:off x="3200453" y="4068339"/>
            <a:ext cx="666750" cy="369332"/>
          </a:xfrm>
          <a:prstGeom prst="rect">
            <a:avLst/>
          </a:prstGeom>
          <a:noFill/>
        </p:spPr>
        <p:txBody>
          <a:bodyPr wrap="square" rtlCol="0">
            <a:spAutoFit/>
          </a:bodyPr>
          <a:lstStyle/>
          <a:p>
            <a:r>
              <a:rPr lang="en-GB" dirty="0">
                <a:solidFill>
                  <a:schemeClr val="bg1"/>
                </a:solidFill>
              </a:rPr>
              <a:t>a.m.</a:t>
            </a:r>
          </a:p>
        </p:txBody>
      </p:sp>
      <p:sp>
        <p:nvSpPr>
          <p:cNvPr id="18" name="TextBox 17"/>
          <p:cNvSpPr txBox="1"/>
          <p:nvPr/>
        </p:nvSpPr>
        <p:spPr>
          <a:xfrm>
            <a:off x="5196672" y="4103918"/>
            <a:ext cx="666750" cy="369332"/>
          </a:xfrm>
          <a:prstGeom prst="rect">
            <a:avLst/>
          </a:prstGeom>
          <a:noFill/>
        </p:spPr>
        <p:txBody>
          <a:bodyPr wrap="square" rtlCol="0">
            <a:spAutoFit/>
          </a:bodyPr>
          <a:lstStyle/>
          <a:p>
            <a:r>
              <a:rPr lang="en-GB" dirty="0">
                <a:solidFill>
                  <a:schemeClr val="bg1"/>
                </a:solidFill>
              </a:rPr>
              <a:t>a.m.</a:t>
            </a:r>
          </a:p>
        </p:txBody>
      </p:sp>
      <p:sp>
        <p:nvSpPr>
          <p:cNvPr id="19" name="TextBox 18"/>
          <p:cNvSpPr txBox="1"/>
          <p:nvPr/>
        </p:nvSpPr>
        <p:spPr>
          <a:xfrm>
            <a:off x="7305360" y="4065970"/>
            <a:ext cx="666750" cy="369332"/>
          </a:xfrm>
          <a:prstGeom prst="rect">
            <a:avLst/>
          </a:prstGeom>
          <a:noFill/>
        </p:spPr>
        <p:txBody>
          <a:bodyPr wrap="square" rtlCol="0">
            <a:spAutoFit/>
          </a:bodyPr>
          <a:lstStyle/>
          <a:p>
            <a:r>
              <a:rPr lang="en-GB" dirty="0">
                <a:solidFill>
                  <a:schemeClr val="bg1"/>
                </a:solidFill>
              </a:rPr>
              <a:t>a..</a:t>
            </a:r>
          </a:p>
        </p:txBody>
      </p:sp>
      <p:grpSp>
        <p:nvGrpSpPr>
          <p:cNvPr id="36" name="Group 35"/>
          <p:cNvGrpSpPr/>
          <p:nvPr/>
        </p:nvGrpSpPr>
        <p:grpSpPr>
          <a:xfrm>
            <a:off x="2843882" y="2726304"/>
            <a:ext cx="1495527" cy="1879623"/>
            <a:chOff x="2843882" y="2726304"/>
            <a:chExt cx="1495527" cy="1879623"/>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43882" y="2726304"/>
              <a:ext cx="1495527" cy="1494528"/>
            </a:xfrm>
            <a:prstGeom prst="rect">
              <a:avLst/>
            </a:prstGeom>
          </p:spPr>
        </p:pic>
        <p:grpSp>
          <p:nvGrpSpPr>
            <p:cNvPr id="26" name="Group 25"/>
            <p:cNvGrpSpPr/>
            <p:nvPr/>
          </p:nvGrpSpPr>
          <p:grpSpPr>
            <a:xfrm>
              <a:off x="3029123" y="4236595"/>
              <a:ext cx="1125044" cy="369332"/>
              <a:chOff x="1058939" y="4231367"/>
              <a:chExt cx="1125044" cy="369332"/>
            </a:xfrm>
          </p:grpSpPr>
          <p:sp>
            <p:nvSpPr>
              <p:cNvPr id="27" name="Rounded Rectangle 26"/>
              <p:cNvSpPr/>
              <p:nvPr/>
            </p:nvSpPr>
            <p:spPr>
              <a:xfrm>
                <a:off x="1058939" y="4278111"/>
                <a:ext cx="1125044" cy="303538"/>
              </a:xfrm>
              <a:prstGeom prst="roundRect">
                <a:avLst/>
              </a:prstGeom>
              <a:solidFill>
                <a:srgbClr val="2DB6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p:cNvSpPr txBox="1"/>
              <p:nvPr/>
            </p:nvSpPr>
            <p:spPr>
              <a:xfrm>
                <a:off x="1326400" y="4231367"/>
                <a:ext cx="666750" cy="369332"/>
              </a:xfrm>
              <a:prstGeom prst="rect">
                <a:avLst/>
              </a:prstGeom>
              <a:noFill/>
            </p:spPr>
            <p:txBody>
              <a:bodyPr wrap="square" rtlCol="0">
                <a:spAutoFit/>
              </a:bodyPr>
              <a:lstStyle/>
              <a:p>
                <a:r>
                  <a:rPr lang="en-GB" dirty="0">
                    <a:solidFill>
                      <a:schemeClr val="bg1"/>
                    </a:solidFill>
                  </a:rPr>
                  <a:t>a.m.</a:t>
                </a:r>
              </a:p>
            </p:txBody>
          </p:sp>
        </p:grpSp>
      </p:grpSp>
      <p:grpSp>
        <p:nvGrpSpPr>
          <p:cNvPr id="37" name="Group 36"/>
          <p:cNvGrpSpPr/>
          <p:nvPr/>
        </p:nvGrpSpPr>
        <p:grpSpPr>
          <a:xfrm>
            <a:off x="4785492" y="2726304"/>
            <a:ext cx="1495527" cy="1879623"/>
            <a:chOff x="4785492" y="2726304"/>
            <a:chExt cx="1495527" cy="1879623"/>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5492" y="2726304"/>
              <a:ext cx="1495527" cy="1494528"/>
            </a:xfrm>
            <a:prstGeom prst="rect">
              <a:avLst/>
            </a:prstGeom>
          </p:spPr>
        </p:pic>
        <p:grpSp>
          <p:nvGrpSpPr>
            <p:cNvPr id="29" name="Group 28"/>
            <p:cNvGrpSpPr/>
            <p:nvPr/>
          </p:nvGrpSpPr>
          <p:grpSpPr>
            <a:xfrm>
              <a:off x="4970733" y="4236595"/>
              <a:ext cx="1125044" cy="369332"/>
              <a:chOff x="1058939" y="4231367"/>
              <a:chExt cx="1125044" cy="369332"/>
            </a:xfrm>
          </p:grpSpPr>
          <p:sp>
            <p:nvSpPr>
              <p:cNvPr id="30" name="Rounded Rectangle 29"/>
              <p:cNvSpPr/>
              <p:nvPr/>
            </p:nvSpPr>
            <p:spPr>
              <a:xfrm>
                <a:off x="1058939" y="4278111"/>
                <a:ext cx="1125044" cy="303538"/>
              </a:xfrm>
              <a:prstGeom prst="roundRect">
                <a:avLst/>
              </a:prstGeom>
              <a:solidFill>
                <a:srgbClr val="2DB6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Box 30"/>
              <p:cNvSpPr txBox="1"/>
              <p:nvPr/>
            </p:nvSpPr>
            <p:spPr>
              <a:xfrm>
                <a:off x="1326400" y="4231367"/>
                <a:ext cx="666750" cy="369332"/>
              </a:xfrm>
              <a:prstGeom prst="rect">
                <a:avLst/>
              </a:prstGeom>
              <a:noFill/>
            </p:spPr>
            <p:txBody>
              <a:bodyPr wrap="square" rtlCol="0">
                <a:spAutoFit/>
              </a:bodyPr>
              <a:lstStyle/>
              <a:p>
                <a:r>
                  <a:rPr lang="en-GB" dirty="0">
                    <a:solidFill>
                      <a:schemeClr val="bg1"/>
                    </a:solidFill>
                  </a:rPr>
                  <a:t>a.m.</a:t>
                </a:r>
              </a:p>
            </p:txBody>
          </p:sp>
        </p:grpSp>
      </p:grpSp>
      <p:grpSp>
        <p:nvGrpSpPr>
          <p:cNvPr id="38" name="Group 37"/>
          <p:cNvGrpSpPr/>
          <p:nvPr/>
        </p:nvGrpSpPr>
        <p:grpSpPr>
          <a:xfrm>
            <a:off x="6727103" y="2726304"/>
            <a:ext cx="1495527" cy="1879623"/>
            <a:chOff x="6727103" y="2726304"/>
            <a:chExt cx="1495527" cy="1879623"/>
          </a:xfrm>
        </p:grpSpPr>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27103" y="2726304"/>
              <a:ext cx="1495527" cy="1494528"/>
            </a:xfrm>
            <a:prstGeom prst="rect">
              <a:avLst/>
            </a:prstGeom>
          </p:spPr>
        </p:pic>
        <p:grpSp>
          <p:nvGrpSpPr>
            <p:cNvPr id="32" name="Group 31"/>
            <p:cNvGrpSpPr/>
            <p:nvPr/>
          </p:nvGrpSpPr>
          <p:grpSpPr>
            <a:xfrm>
              <a:off x="6912344" y="4236595"/>
              <a:ext cx="1125044" cy="369332"/>
              <a:chOff x="1058939" y="4231367"/>
              <a:chExt cx="1125044" cy="369332"/>
            </a:xfrm>
          </p:grpSpPr>
          <p:sp>
            <p:nvSpPr>
              <p:cNvPr id="33" name="Rounded Rectangle 32"/>
              <p:cNvSpPr/>
              <p:nvPr/>
            </p:nvSpPr>
            <p:spPr>
              <a:xfrm>
                <a:off x="1058939" y="4278111"/>
                <a:ext cx="1125044" cy="303538"/>
              </a:xfrm>
              <a:prstGeom prst="roundRect">
                <a:avLst/>
              </a:prstGeom>
              <a:solidFill>
                <a:srgbClr val="2DB6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xtBox 33"/>
              <p:cNvSpPr txBox="1"/>
              <p:nvPr/>
            </p:nvSpPr>
            <p:spPr>
              <a:xfrm>
                <a:off x="1326400" y="4231367"/>
                <a:ext cx="666750" cy="369332"/>
              </a:xfrm>
              <a:prstGeom prst="rect">
                <a:avLst/>
              </a:prstGeom>
              <a:noFill/>
            </p:spPr>
            <p:txBody>
              <a:bodyPr wrap="square" rtlCol="0">
                <a:spAutoFit/>
              </a:bodyPr>
              <a:lstStyle/>
              <a:p>
                <a:r>
                  <a:rPr lang="en-GB" dirty="0">
                    <a:solidFill>
                      <a:schemeClr val="bg1"/>
                    </a:solidFill>
                  </a:rPr>
                  <a:t>a.m.</a:t>
                </a:r>
              </a:p>
            </p:txBody>
          </p:sp>
        </p:grpSp>
      </p:grpSp>
      <p:grpSp>
        <p:nvGrpSpPr>
          <p:cNvPr id="57" name="Group 56"/>
          <p:cNvGrpSpPr/>
          <p:nvPr/>
        </p:nvGrpSpPr>
        <p:grpSpPr>
          <a:xfrm>
            <a:off x="3462908" y="4577270"/>
            <a:ext cx="3932237" cy="1171425"/>
            <a:chOff x="3553742" y="4577352"/>
            <a:chExt cx="3932237" cy="1171425"/>
          </a:xfrm>
        </p:grpSpPr>
        <p:sp>
          <p:nvSpPr>
            <p:cNvPr id="11" name="Rounded Rectangle 10"/>
            <p:cNvSpPr/>
            <p:nvPr/>
          </p:nvSpPr>
          <p:spPr>
            <a:xfrm>
              <a:off x="3553742" y="4792004"/>
              <a:ext cx="3932237" cy="956773"/>
            </a:xfrm>
            <a:prstGeom prst="rect">
              <a:avLst/>
            </a:prstGeom>
            <a:noFill/>
            <a:ln w="38100">
              <a:solidFill>
                <a:srgbClr val="2DB6BE"/>
              </a:solidFill>
            </a:ln>
          </p:spPr>
          <p:txBody>
            <a:bodyPr wrap="square" lIns="108000" tIns="108000" rIns="108000" bIns="108000">
              <a:spAutoFit/>
            </a:bodyPr>
            <a:lstStyle/>
            <a:p>
              <a:r>
                <a:rPr lang="en-GB" sz="1600" dirty="0">
                  <a:latin typeface="Twinkl" pitchFamily="50" charset="0"/>
                </a:rPr>
                <a:t>Thomas Bloodworth, the Mayor of London, was woken and told of the spreading fire. He took no action.</a:t>
              </a:r>
            </a:p>
          </p:txBody>
        </p:sp>
        <p:cxnSp>
          <p:nvCxnSpPr>
            <p:cNvPr id="48" name="Straight Connector 47"/>
            <p:cNvCxnSpPr/>
            <p:nvPr/>
          </p:nvCxnSpPr>
          <p:spPr>
            <a:xfrm>
              <a:off x="5609669" y="4577352"/>
              <a:ext cx="0" cy="226791"/>
            </a:xfrm>
            <a:prstGeom prst="line">
              <a:avLst/>
            </a:prstGeom>
            <a:ln w="38100">
              <a:solidFill>
                <a:srgbClr val="2DB6BE"/>
              </a:solidFill>
            </a:ln>
          </p:spPr>
          <p:style>
            <a:lnRef idx="1">
              <a:schemeClr val="accent1"/>
            </a:lnRef>
            <a:fillRef idx="0">
              <a:schemeClr val="accent1"/>
            </a:fillRef>
            <a:effectRef idx="0">
              <a:schemeClr val="accent1"/>
            </a:effectRef>
            <a:fontRef idx="minor">
              <a:schemeClr val="tx1"/>
            </a:fontRef>
          </p:style>
        </p:cxnSp>
      </p:grpSp>
      <p:grpSp>
        <p:nvGrpSpPr>
          <p:cNvPr id="58" name="Group 57"/>
          <p:cNvGrpSpPr/>
          <p:nvPr/>
        </p:nvGrpSpPr>
        <p:grpSpPr>
          <a:xfrm>
            <a:off x="4986748" y="4569335"/>
            <a:ext cx="3417617" cy="1186809"/>
            <a:chOff x="4986748" y="4569335"/>
            <a:chExt cx="3417617" cy="1186809"/>
          </a:xfrm>
        </p:grpSpPr>
        <p:sp>
          <p:nvSpPr>
            <p:cNvPr id="12" name="Rounded Rectangle 11"/>
            <p:cNvSpPr/>
            <p:nvPr/>
          </p:nvSpPr>
          <p:spPr>
            <a:xfrm>
              <a:off x="4986748" y="4799371"/>
              <a:ext cx="3417617" cy="956773"/>
            </a:xfrm>
            <a:prstGeom prst="rect">
              <a:avLst/>
            </a:prstGeom>
            <a:noFill/>
            <a:ln w="38100">
              <a:solidFill>
                <a:srgbClr val="2DB6BE"/>
              </a:solidFill>
            </a:ln>
          </p:spPr>
          <p:txBody>
            <a:bodyPr wrap="square" lIns="108000" tIns="108000" rIns="108000" bIns="108000">
              <a:spAutoFit/>
            </a:bodyPr>
            <a:lstStyle/>
            <a:p>
              <a:r>
                <a:rPr lang="en-GB" sz="1600" dirty="0">
                  <a:latin typeface="Twinkl" pitchFamily="50" charset="0"/>
                </a:rPr>
                <a:t>By this point, 300 houses had been destroyed. People started to flee the city. </a:t>
              </a:r>
            </a:p>
          </p:txBody>
        </p:sp>
        <p:cxnSp>
          <p:nvCxnSpPr>
            <p:cNvPr id="52" name="Straight Connector 51"/>
            <p:cNvCxnSpPr/>
            <p:nvPr/>
          </p:nvCxnSpPr>
          <p:spPr>
            <a:xfrm>
              <a:off x="7494130" y="4569335"/>
              <a:ext cx="0" cy="226791"/>
            </a:xfrm>
            <a:prstGeom prst="line">
              <a:avLst/>
            </a:prstGeom>
            <a:ln w="38100">
              <a:solidFill>
                <a:srgbClr val="2DB6BE"/>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65842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55"/>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57"/>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9"/>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6"/>
                                        </p:tgtEl>
                                        <p:attrNameLst>
                                          <p:attrName>style.visibility</p:attrName>
                                        </p:attrNameLst>
                                      </p:cBhvr>
                                      <p:to>
                                        <p:strVal val="visible"/>
                                      </p:to>
                                    </p:set>
                                  </p:childTnLst>
                                </p:cTn>
                              </p:par>
                            </p:childTnLst>
                          </p:cTn>
                        </p:par>
                        <p:par>
                          <p:cTn id="16" fill="hold">
                            <p:stCondLst>
                              <p:cond delay="0"/>
                            </p:stCondLst>
                            <p:childTnLst>
                              <p:par>
                                <p:cTn id="17" presetID="1" presetClass="exit" presetSubtype="0" fill="hold" nodeType="afterEffect">
                                  <p:stCondLst>
                                    <p:cond delay="0"/>
                                  </p:stCondLst>
                                  <p:childTnLst>
                                    <p:set>
                                      <p:cBhvr>
                                        <p:cTn id="18" dur="1" fill="hold">
                                          <p:stCondLst>
                                            <p:cond delay="0"/>
                                          </p:stCondLst>
                                        </p:cTn>
                                        <p:tgtEl>
                                          <p:spTgt spid="58"/>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57"/>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23" restart="whenNotActive" fill="hold" evtFilter="cancelBubble" nodeType="interactiveSeq">
                <p:stCondLst>
                  <p:cond evt="onClick" delay="0">
                    <p:tgtEl>
                      <p:spTgt spid="36"/>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100"/>
                                  </p:stCondLst>
                                  <p:childTnLst>
                                    <p:set>
                                      <p:cBhvr>
                                        <p:cTn id="27" dur="1" fill="hold">
                                          <p:stCondLst>
                                            <p:cond delay="0"/>
                                          </p:stCondLst>
                                        </p:cTn>
                                        <p:tgtEl>
                                          <p:spTgt spid="55"/>
                                        </p:tgtEl>
                                        <p:attrNameLst>
                                          <p:attrName>style.visibility</p:attrName>
                                        </p:attrNameLst>
                                      </p:cBhvr>
                                      <p:to>
                                        <p:strVal val="visible"/>
                                      </p:to>
                                    </p:set>
                                  </p:childTnLst>
                                </p:cTn>
                              </p:par>
                            </p:childTnLst>
                          </p:cTn>
                        </p:par>
                        <p:par>
                          <p:cTn id="28" fill="hold">
                            <p:stCondLst>
                              <p:cond delay="100"/>
                            </p:stCondLst>
                            <p:childTnLst>
                              <p:par>
                                <p:cTn id="29" presetID="1" presetClass="exit" presetSubtype="0" fill="hold" nodeType="afterEffect">
                                  <p:stCondLst>
                                    <p:cond delay="0"/>
                                  </p:stCondLst>
                                  <p:childTnLst>
                                    <p:set>
                                      <p:cBhvr>
                                        <p:cTn id="30" dur="1" fill="hold">
                                          <p:stCondLst>
                                            <p:cond delay="0"/>
                                          </p:stCondLst>
                                        </p:cTn>
                                        <p:tgtEl>
                                          <p:spTgt spid="58"/>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57"/>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35" restart="whenNotActive" fill="hold" evtFilter="cancelBubble" nodeType="interactiveSeq">
                <p:stCondLst>
                  <p:cond evt="onClick" delay="0">
                    <p:tgtEl>
                      <p:spTgt spid="37"/>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57"/>
                                        </p:tgtEl>
                                        <p:attrNameLst>
                                          <p:attrName>style.visibility</p:attrName>
                                        </p:attrNameLst>
                                      </p:cBhvr>
                                      <p:to>
                                        <p:strVal val="visible"/>
                                      </p:to>
                                    </p:set>
                                  </p:childTnLst>
                                </p:cTn>
                              </p:par>
                            </p:childTnLst>
                          </p:cTn>
                        </p:par>
                        <p:par>
                          <p:cTn id="40" fill="hold">
                            <p:stCondLst>
                              <p:cond delay="0"/>
                            </p:stCondLst>
                            <p:childTnLst>
                              <p:par>
                                <p:cTn id="41" presetID="1" presetClass="exit" presetSubtype="0" fill="hold" nodeType="afterEffect">
                                  <p:stCondLst>
                                    <p:cond delay="0"/>
                                  </p:stCondLst>
                                  <p:childTnLst>
                                    <p:set>
                                      <p:cBhvr>
                                        <p:cTn id="42" dur="1" fill="hold">
                                          <p:stCondLst>
                                            <p:cond delay="0"/>
                                          </p:stCondLst>
                                        </p:cTn>
                                        <p:tgtEl>
                                          <p:spTgt spid="58"/>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55"/>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47" restart="whenNotActive" fill="hold" evtFilter="cancelBubble" nodeType="interactiveSeq">
                <p:stCondLst>
                  <p:cond evt="onClick" delay="0">
                    <p:tgtEl>
                      <p:spTgt spid="38"/>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58"/>
                                        </p:tgtEl>
                                        <p:attrNameLst>
                                          <p:attrName>style.visibility</p:attrName>
                                        </p:attrNameLst>
                                      </p:cBhvr>
                                      <p:to>
                                        <p:strVal val="visible"/>
                                      </p:to>
                                    </p:set>
                                  </p:childTnLst>
                                </p:cTn>
                              </p:par>
                            </p:childTnLst>
                          </p:cTn>
                        </p:par>
                        <p:par>
                          <p:cTn id="52" fill="hold">
                            <p:stCondLst>
                              <p:cond delay="0"/>
                            </p:stCondLst>
                            <p:childTnLst>
                              <p:par>
                                <p:cTn id="53" presetID="1" presetClass="exit" presetSubtype="0" fill="hold" nodeType="afterEffect">
                                  <p:stCondLst>
                                    <p:cond delay="0"/>
                                  </p:stCondLst>
                                  <p:childTnLst>
                                    <p:set>
                                      <p:cBhvr>
                                        <p:cTn id="54" dur="1" fill="hold">
                                          <p:stCondLst>
                                            <p:cond delay="0"/>
                                          </p:stCondLst>
                                        </p:cTn>
                                        <p:tgtEl>
                                          <p:spTgt spid="57"/>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55"/>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38"/>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C13F4FD-7524-4915-8781-0C3DB6E47F3F}"/>
              </a:ext>
            </a:extLst>
          </p:cNvPr>
          <p:cNvSpPr txBox="1"/>
          <p:nvPr/>
        </p:nvSpPr>
        <p:spPr>
          <a:xfrm>
            <a:off x="765175" y="2065238"/>
            <a:ext cx="7632700" cy="1526160"/>
          </a:xfrm>
          <a:prstGeom prst="rect">
            <a:avLst/>
          </a:prstGeom>
          <a:noFill/>
          <a:ln w="38100">
            <a:solidFill>
              <a:srgbClr val="2DB6BE"/>
            </a:solidFill>
          </a:ln>
        </p:spPr>
        <p:txBody>
          <a:bodyPr wrap="square" lIns="108000" tIns="108000" rIns="108000" bIns="108000" rtlCol="0">
            <a:spAutoFit/>
          </a:bodyPr>
          <a:lstStyle/>
          <a:p>
            <a:r>
              <a:rPr lang="en-GB" sz="1700" dirty="0">
                <a:latin typeface="Twinkl" pitchFamily="50" charset="0"/>
              </a:rPr>
              <a:t>Samuel Pepys (1633 – 1703) was a famous diarist and essay writer. Much of what we know about the period comes from Pepys’ diary which he kept from 1660 to 1669. He recorded the spread of the fire, people’s reactions to it and his role in events. On the morning of 2</a:t>
            </a:r>
            <a:r>
              <a:rPr lang="en-GB" sz="1700" baseline="30000" dirty="0">
                <a:latin typeface="Twinkl" pitchFamily="50" charset="0"/>
              </a:rPr>
              <a:t>nd</a:t>
            </a:r>
            <a:r>
              <a:rPr lang="en-GB" sz="1700" dirty="0">
                <a:latin typeface="Twinkl" pitchFamily="50" charset="0"/>
              </a:rPr>
              <a:t> September, Pepys went to Whitehall Palace where he met Charles II and his brother the Duke of York: </a:t>
            </a:r>
          </a:p>
        </p:txBody>
      </p:sp>
      <p:sp>
        <p:nvSpPr>
          <p:cNvPr id="4" name="TextBox 3">
            <a:extLst>
              <a:ext uri="{FF2B5EF4-FFF2-40B4-BE49-F238E27FC236}">
                <a16:creationId xmlns:a16="http://schemas.microsoft.com/office/drawing/2014/main" id="{F81524FE-8E76-49F8-AF94-843065D148F2}"/>
              </a:ext>
            </a:extLst>
          </p:cNvPr>
          <p:cNvSpPr txBox="1"/>
          <p:nvPr/>
        </p:nvSpPr>
        <p:spPr>
          <a:xfrm>
            <a:off x="785192" y="3791896"/>
            <a:ext cx="4320208" cy="1477328"/>
          </a:xfrm>
          <a:prstGeom prst="rect">
            <a:avLst/>
          </a:prstGeom>
          <a:noFill/>
        </p:spPr>
        <p:txBody>
          <a:bodyPr wrap="square" rtlCol="0">
            <a:spAutoFit/>
          </a:bodyPr>
          <a:lstStyle/>
          <a:p>
            <a:r>
              <a:rPr lang="en-GB" b="1" dirty="0">
                <a:latin typeface="Twinkl" pitchFamily="50" charset="0"/>
              </a:rPr>
              <a:t>Did You Know?</a:t>
            </a:r>
          </a:p>
          <a:p>
            <a:r>
              <a:rPr lang="en-GB" dirty="0">
                <a:latin typeface="Twinkl" pitchFamily="50" charset="0"/>
              </a:rPr>
              <a:t>Pepys wrote his diary in a special code called shorthand. This is because at the time he didn’t want anyone to read the diary, not even his wife Elizabeth!</a:t>
            </a:r>
          </a:p>
        </p:txBody>
      </p:sp>
      <p:sp>
        <p:nvSpPr>
          <p:cNvPr id="5" name="TextBox 4">
            <a:extLst>
              <a:ext uri="{FF2B5EF4-FFF2-40B4-BE49-F238E27FC236}">
                <a16:creationId xmlns:a16="http://schemas.microsoft.com/office/drawing/2014/main" id="{C4EA1DBB-4F99-4329-BA06-32EF4A559EB5}"/>
              </a:ext>
            </a:extLst>
          </p:cNvPr>
          <p:cNvSpPr txBox="1"/>
          <p:nvPr/>
        </p:nvSpPr>
        <p:spPr>
          <a:xfrm>
            <a:off x="775184" y="5323099"/>
            <a:ext cx="3114261" cy="646331"/>
          </a:xfrm>
          <a:prstGeom prst="rect">
            <a:avLst/>
          </a:prstGeom>
          <a:noFill/>
        </p:spPr>
        <p:txBody>
          <a:bodyPr wrap="square" rtlCol="0">
            <a:spAutoFit/>
          </a:bodyPr>
          <a:lstStyle/>
          <a:p>
            <a:r>
              <a:rPr lang="en-GB" b="1" dirty="0">
                <a:latin typeface="Twinkl" pitchFamily="50" charset="0"/>
              </a:rPr>
              <a:t>Did You Know?</a:t>
            </a:r>
          </a:p>
          <a:p>
            <a:r>
              <a:rPr lang="en-GB" dirty="0">
                <a:latin typeface="Twinkl" pitchFamily="50" charset="0"/>
              </a:rPr>
              <a:t>Pepys is pronounced ‘Peeps’.</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10174" y="3786911"/>
            <a:ext cx="3166657" cy="2636113"/>
          </a:xfrm>
          <a:prstGeom prst="rect">
            <a:avLst/>
          </a:prstGeom>
        </p:spPr>
      </p:pic>
      <p:sp>
        <p:nvSpPr>
          <p:cNvPr id="8" name="Title 1"/>
          <p:cNvSpPr txBox="1">
            <a:spLocks/>
          </p:cNvSpPr>
          <p:nvPr/>
        </p:nvSpPr>
        <p:spPr>
          <a:xfrm>
            <a:off x="444500" y="775657"/>
            <a:ext cx="8242300" cy="994306"/>
          </a:xfrm>
          <a:prstGeom prst="roundRect">
            <a:avLst>
              <a:gd name="adj" fmla="val 0"/>
            </a:avLst>
          </a:prstGeom>
          <a:solidFill>
            <a:srgbClr val="F2854C"/>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dirty="0">
                <a:solidFill>
                  <a:schemeClr val="bg1"/>
                </a:solidFill>
                <a:latin typeface="Twinkl" pitchFamily="50" charset="0"/>
              </a:rPr>
              <a:t>How Do We Know?</a:t>
            </a:r>
            <a:endParaRPr lang="en-GB" dirty="0">
              <a:solidFill>
                <a:schemeClr val="bg1"/>
              </a:solidFill>
            </a:endParaRPr>
          </a:p>
        </p:txBody>
      </p:sp>
      <p:sp>
        <p:nvSpPr>
          <p:cNvPr id="11" name="TextBox 10">
            <a:extLst>
              <a:ext uri="{FF2B5EF4-FFF2-40B4-BE49-F238E27FC236}">
                <a16:creationId xmlns:a16="http://schemas.microsoft.com/office/drawing/2014/main" id="{6C13F4FD-7524-4915-8781-0C3DB6E47F3F}"/>
              </a:ext>
            </a:extLst>
          </p:cNvPr>
          <p:cNvSpPr txBox="1"/>
          <p:nvPr/>
        </p:nvSpPr>
        <p:spPr>
          <a:xfrm>
            <a:off x="765176" y="2065829"/>
            <a:ext cx="7632699" cy="1526160"/>
          </a:xfrm>
          <a:prstGeom prst="rect">
            <a:avLst/>
          </a:prstGeom>
          <a:noFill/>
          <a:ln w="38100">
            <a:solidFill>
              <a:srgbClr val="2DB6BE"/>
            </a:solidFill>
          </a:ln>
        </p:spPr>
        <p:txBody>
          <a:bodyPr wrap="square" lIns="108000" tIns="108000" rIns="108000" bIns="108000" rtlCol="0">
            <a:spAutoFit/>
          </a:bodyPr>
          <a:lstStyle/>
          <a:p>
            <a:r>
              <a:rPr lang="en-GB" sz="1700" dirty="0">
                <a:latin typeface="Twinkl SemiBold" pitchFamily="2" charset="0"/>
              </a:rPr>
              <a:t>‘So I was called for, and did tell the King and Duke of </a:t>
            </a:r>
            <a:r>
              <a:rPr lang="en-GB" sz="1700" dirty="0" err="1">
                <a:latin typeface="Twinkl SemiBold" pitchFamily="2" charset="0"/>
              </a:rPr>
              <a:t>Yorke</a:t>
            </a:r>
            <a:r>
              <a:rPr lang="en-GB" sz="1700" dirty="0">
                <a:latin typeface="Twinkl SemiBold" pitchFamily="2" charset="0"/>
              </a:rPr>
              <a:t> what I saw, and that unless his Majesty did command houses to be pulled down nothing could stop the fire. They seemed much troubled, and the King commanded me to go to my Lord Mayor from him, and command him to spare no houses, but to pull down before the fire every way.’</a:t>
            </a:r>
          </a:p>
        </p:txBody>
      </p:sp>
    </p:spTree>
    <p:extLst>
      <p:ext uri="{BB962C8B-B14F-4D97-AF65-F5344CB8AC3E}">
        <p14:creationId xmlns:p14="http://schemas.microsoft.com/office/powerpoint/2010/main" val="1575591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1"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2625" y="2421788"/>
            <a:ext cx="5238750" cy="3704402"/>
          </a:xfrm>
          <a:prstGeom prst="rect">
            <a:avLst/>
          </a:prstGeom>
        </p:spPr>
      </p:pic>
      <p:sp>
        <p:nvSpPr>
          <p:cNvPr id="3" name="Rectangle 2"/>
          <p:cNvSpPr/>
          <p:nvPr/>
        </p:nvSpPr>
        <p:spPr>
          <a:xfrm>
            <a:off x="1457326" y="1940221"/>
            <a:ext cx="6191250" cy="495108"/>
          </a:xfrm>
          <a:prstGeom prst="rect">
            <a:avLst/>
          </a:prstGeom>
          <a:ln w="38100">
            <a:noFill/>
          </a:ln>
        </p:spPr>
        <p:txBody>
          <a:bodyPr wrap="square" lIns="108000" tIns="108000" rIns="108000" bIns="108000">
            <a:spAutoFit/>
          </a:bodyPr>
          <a:lstStyle/>
          <a:p>
            <a:pPr algn="ctr"/>
            <a:r>
              <a:rPr lang="en-GB" dirty="0">
                <a:latin typeface="Twinkl SemiBold" pitchFamily="2" charset="0"/>
              </a:rPr>
              <a:t>The fire continued to spread for another four days.</a:t>
            </a:r>
          </a:p>
        </p:txBody>
      </p:sp>
      <p:sp>
        <p:nvSpPr>
          <p:cNvPr id="7" name="Title 1"/>
          <p:cNvSpPr txBox="1">
            <a:spLocks/>
          </p:cNvSpPr>
          <p:nvPr/>
        </p:nvSpPr>
        <p:spPr>
          <a:xfrm>
            <a:off x="444500" y="775657"/>
            <a:ext cx="8242300" cy="994306"/>
          </a:xfrm>
          <a:prstGeom prst="roundRect">
            <a:avLst>
              <a:gd name="adj" fmla="val 0"/>
            </a:avLst>
          </a:prstGeom>
          <a:solidFill>
            <a:srgbClr val="F2854C"/>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dirty="0">
                <a:solidFill>
                  <a:schemeClr val="bg1"/>
                </a:solidFill>
                <a:latin typeface="Twinkl" pitchFamily="50" charset="0"/>
              </a:rPr>
              <a:t>What Happened Next?</a:t>
            </a:r>
            <a:endParaRPr lang="en-GB" dirty="0">
              <a:solidFill>
                <a:schemeClr val="bg1"/>
              </a:solidFill>
            </a:endParaRPr>
          </a:p>
        </p:txBody>
      </p:sp>
    </p:spTree>
    <p:extLst>
      <p:ext uri="{BB962C8B-B14F-4D97-AF65-F5344CB8AC3E}">
        <p14:creationId xmlns:p14="http://schemas.microsoft.com/office/powerpoint/2010/main" val="34750767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90751D9-858B-4671-A6A9-6D7BE9C2ECB5}"/>
              </a:ext>
            </a:extLst>
          </p:cNvPr>
          <p:cNvSpPr txBox="1"/>
          <p:nvPr/>
        </p:nvSpPr>
        <p:spPr>
          <a:xfrm>
            <a:off x="4535488" y="4683212"/>
            <a:ext cx="3803580" cy="1477328"/>
          </a:xfrm>
          <a:prstGeom prst="rect">
            <a:avLst/>
          </a:prstGeom>
          <a:noFill/>
        </p:spPr>
        <p:txBody>
          <a:bodyPr wrap="square" rtlCol="0">
            <a:spAutoFit/>
          </a:bodyPr>
          <a:lstStyle/>
          <a:p>
            <a:r>
              <a:rPr lang="en-GB" b="1" dirty="0">
                <a:latin typeface="Twinkl" pitchFamily="50" charset="0"/>
              </a:rPr>
              <a:t>Did You Know?</a:t>
            </a:r>
          </a:p>
          <a:p>
            <a:r>
              <a:rPr lang="en-GB" dirty="0">
                <a:latin typeface="Twinkl" pitchFamily="50" charset="0"/>
              </a:rPr>
              <a:t>The Great Fire of London happened in 1666. Traditionally, Christians believed that 666 was the number of the devil.</a:t>
            </a:r>
          </a:p>
        </p:txBody>
      </p:sp>
      <p:sp>
        <p:nvSpPr>
          <p:cNvPr id="7" name="Title 1"/>
          <p:cNvSpPr txBox="1">
            <a:spLocks/>
          </p:cNvSpPr>
          <p:nvPr/>
        </p:nvSpPr>
        <p:spPr>
          <a:xfrm>
            <a:off x="444500" y="775657"/>
            <a:ext cx="8242300" cy="994306"/>
          </a:xfrm>
          <a:prstGeom prst="roundRect">
            <a:avLst>
              <a:gd name="adj" fmla="val 0"/>
            </a:avLst>
          </a:prstGeom>
          <a:solidFill>
            <a:srgbClr val="F2854C"/>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dirty="0">
                <a:solidFill>
                  <a:schemeClr val="bg1"/>
                </a:solidFill>
                <a:latin typeface="Twinkl" pitchFamily="50" charset="0"/>
              </a:rPr>
              <a:t>What Happened Next?</a:t>
            </a:r>
            <a:endParaRPr lang="en-GB" dirty="0">
              <a:solidFill>
                <a:schemeClr val="bg1"/>
              </a:solidFill>
            </a:endParaRPr>
          </a:p>
        </p:txBody>
      </p:sp>
      <p:sp>
        <p:nvSpPr>
          <p:cNvPr id="9" name="Rectangle 8"/>
          <p:cNvSpPr/>
          <p:nvPr/>
        </p:nvSpPr>
        <p:spPr>
          <a:xfrm>
            <a:off x="771628" y="1943878"/>
            <a:ext cx="7607162" cy="1603104"/>
          </a:xfrm>
          <a:prstGeom prst="rect">
            <a:avLst/>
          </a:prstGeom>
          <a:noFill/>
          <a:ln w="38100">
            <a:solidFill>
              <a:srgbClr val="2DB6BE"/>
            </a:solidFill>
          </a:ln>
        </p:spPr>
        <p:txBody>
          <a:bodyPr wrap="square" lIns="108000" tIns="108000" rIns="108000" bIns="108000">
            <a:spAutoFit/>
          </a:bodyPr>
          <a:lstStyle/>
          <a:p>
            <a:r>
              <a:rPr lang="en-GB" dirty="0">
                <a:latin typeface="Twinkl" pitchFamily="50" charset="0"/>
              </a:rPr>
              <a:t>London had no dedicated fire brigade. On 3</a:t>
            </a:r>
            <a:r>
              <a:rPr lang="en-GB" baseline="30000" dirty="0">
                <a:latin typeface="Twinkl" pitchFamily="50" charset="0"/>
              </a:rPr>
              <a:t>rd</a:t>
            </a:r>
            <a:r>
              <a:rPr lang="en-GB" dirty="0">
                <a:latin typeface="Twinkl" pitchFamily="50" charset="0"/>
              </a:rPr>
              <a:t> September, the Duke of York took control of organising the fire fight. Fire posts were set up and soldiers and civilians all joined in. Buildings were pulled down and water was thrown using leather buckets and water </a:t>
            </a:r>
            <a:r>
              <a:rPr lang="en-GB" dirty="0" err="1">
                <a:latin typeface="Twinkl" pitchFamily="50" charset="0"/>
              </a:rPr>
              <a:t>squirters</a:t>
            </a:r>
            <a:r>
              <a:rPr lang="en-GB" dirty="0">
                <a:latin typeface="Twinkl" pitchFamily="50" charset="0"/>
              </a:rPr>
              <a:t>. Despite their efforts, the fire continued to spread.</a:t>
            </a:r>
          </a:p>
        </p:txBody>
      </p:sp>
      <p:sp>
        <p:nvSpPr>
          <p:cNvPr id="10" name="Rectangle 9"/>
          <p:cNvSpPr/>
          <p:nvPr/>
        </p:nvSpPr>
        <p:spPr>
          <a:xfrm>
            <a:off x="766989" y="2260813"/>
            <a:ext cx="7616441" cy="1603104"/>
          </a:xfrm>
          <a:prstGeom prst="rect">
            <a:avLst/>
          </a:prstGeom>
          <a:noFill/>
          <a:ln w="38100">
            <a:solidFill>
              <a:srgbClr val="2DB6BE"/>
            </a:solidFill>
          </a:ln>
        </p:spPr>
        <p:txBody>
          <a:bodyPr wrap="square" lIns="108000" tIns="108000" rIns="108000" bIns="108000">
            <a:spAutoFit/>
          </a:bodyPr>
          <a:lstStyle/>
          <a:p>
            <a:r>
              <a:rPr lang="en-GB" dirty="0">
                <a:latin typeface="Twinkl" pitchFamily="50" charset="0"/>
              </a:rPr>
              <a:t>Those who could, fled the city, taking as many possessions with them as possible. Worried about looters, people hid possessions they could not take with them, sometimes digging holes and burying things.</a:t>
            </a:r>
            <a:r>
              <a:rPr lang="en-GB" dirty="0"/>
              <a:t> </a:t>
            </a:r>
            <a:r>
              <a:rPr lang="en-GB" dirty="0">
                <a:latin typeface="Twinkl SemiBold" pitchFamily="2" charset="0"/>
              </a:rPr>
              <a:t>‘I did dig another, and put our wine in it; and I my Parmesan cheese, as well as my wine and some other things.’ </a:t>
            </a:r>
            <a:r>
              <a:rPr lang="en-GB" dirty="0">
                <a:latin typeface="Twinkl" pitchFamily="50" charset="0"/>
              </a:rPr>
              <a:t> (Samuel Pepys’ diary, 4</a:t>
            </a:r>
            <a:r>
              <a:rPr lang="en-GB" baseline="30000" dirty="0">
                <a:latin typeface="Twinkl" pitchFamily="50" charset="0"/>
              </a:rPr>
              <a:t>th</a:t>
            </a:r>
            <a:r>
              <a:rPr lang="en-GB" dirty="0">
                <a:latin typeface="Twinkl" pitchFamily="50" charset="0"/>
              </a:rPr>
              <a:t> September).</a:t>
            </a:r>
          </a:p>
        </p:txBody>
      </p:sp>
      <p:sp>
        <p:nvSpPr>
          <p:cNvPr id="11" name="Rectangle 10"/>
          <p:cNvSpPr/>
          <p:nvPr/>
        </p:nvSpPr>
        <p:spPr>
          <a:xfrm>
            <a:off x="771629" y="3091810"/>
            <a:ext cx="7607161" cy="772107"/>
          </a:xfrm>
          <a:prstGeom prst="rect">
            <a:avLst/>
          </a:prstGeom>
          <a:noFill/>
          <a:ln w="38100">
            <a:solidFill>
              <a:srgbClr val="2DB6BE"/>
            </a:solidFill>
          </a:ln>
        </p:spPr>
        <p:txBody>
          <a:bodyPr wrap="square" lIns="108000" tIns="108000" rIns="108000" bIns="108000">
            <a:spAutoFit/>
          </a:bodyPr>
          <a:lstStyle/>
          <a:p>
            <a:r>
              <a:rPr lang="en-GB" dirty="0">
                <a:latin typeface="Twinkl" pitchFamily="50" charset="0"/>
              </a:rPr>
              <a:t>By 4</a:t>
            </a:r>
            <a:r>
              <a:rPr lang="en-GB" baseline="30000" dirty="0">
                <a:latin typeface="Twinkl" pitchFamily="50" charset="0"/>
              </a:rPr>
              <a:t>th</a:t>
            </a:r>
            <a:r>
              <a:rPr lang="en-GB" dirty="0">
                <a:latin typeface="Twinkl" pitchFamily="50" charset="0"/>
              </a:rPr>
              <a:t> September, gunpowder was being used to blow up buildings, which made creating fire breaks quicker.</a:t>
            </a:r>
          </a:p>
        </p:txBody>
      </p:sp>
      <p:sp>
        <p:nvSpPr>
          <p:cNvPr id="12" name="Rectangle 11"/>
          <p:cNvSpPr/>
          <p:nvPr/>
        </p:nvSpPr>
        <p:spPr>
          <a:xfrm>
            <a:off x="766989" y="3435759"/>
            <a:ext cx="7616440" cy="1049106"/>
          </a:xfrm>
          <a:prstGeom prst="rect">
            <a:avLst/>
          </a:prstGeom>
          <a:noFill/>
          <a:ln w="38100">
            <a:solidFill>
              <a:srgbClr val="2DB6BE"/>
            </a:solidFill>
          </a:ln>
        </p:spPr>
        <p:txBody>
          <a:bodyPr wrap="square" lIns="108000" tIns="108000" rIns="108000" bIns="108000">
            <a:spAutoFit/>
          </a:bodyPr>
          <a:lstStyle/>
          <a:p>
            <a:r>
              <a:rPr lang="en-GB" dirty="0">
                <a:latin typeface="Twinkl" pitchFamily="50" charset="0"/>
              </a:rPr>
              <a:t>13,200 houses were lost, 87 churches were destroyed and several important buildings, including the Royal Exchange and St Paul’s Cathedral, were burned down.</a:t>
            </a:r>
          </a:p>
        </p:txBody>
      </p:sp>
      <p:sp>
        <p:nvSpPr>
          <p:cNvPr id="13" name="Rectangle 12"/>
          <p:cNvSpPr/>
          <p:nvPr/>
        </p:nvSpPr>
        <p:spPr>
          <a:xfrm>
            <a:off x="1266964" y="4828814"/>
            <a:ext cx="2647811" cy="1049106"/>
          </a:xfrm>
          <a:prstGeom prst="rect">
            <a:avLst/>
          </a:prstGeom>
          <a:solidFill>
            <a:srgbClr val="2DB6BE"/>
          </a:solidFill>
          <a:ln w="38100">
            <a:solidFill>
              <a:srgbClr val="2DB6BE"/>
            </a:solidFill>
          </a:ln>
        </p:spPr>
        <p:txBody>
          <a:bodyPr wrap="square" lIns="108000" tIns="108000" rIns="108000" bIns="108000">
            <a:spAutoFit/>
          </a:bodyPr>
          <a:lstStyle/>
          <a:p>
            <a:r>
              <a:rPr lang="en-GB" dirty="0">
                <a:solidFill>
                  <a:schemeClr val="bg1"/>
                </a:solidFill>
                <a:latin typeface="Twinkl SemiBold" pitchFamily="2" charset="0"/>
              </a:rPr>
              <a:t>The fire was officially declared over at 8 a.m. on 6</a:t>
            </a:r>
            <a:r>
              <a:rPr lang="en-GB" baseline="30000" dirty="0">
                <a:solidFill>
                  <a:schemeClr val="bg1"/>
                </a:solidFill>
                <a:latin typeface="Twinkl SemiBold" pitchFamily="2" charset="0"/>
              </a:rPr>
              <a:t>th</a:t>
            </a:r>
            <a:r>
              <a:rPr lang="en-GB" dirty="0">
                <a:solidFill>
                  <a:schemeClr val="bg1"/>
                </a:solidFill>
                <a:latin typeface="Twinkl SemiBold" pitchFamily="2" charset="0"/>
              </a:rPr>
              <a:t> September. </a:t>
            </a:r>
          </a:p>
        </p:txBody>
      </p:sp>
    </p:spTree>
    <p:extLst>
      <p:ext uri="{BB962C8B-B14F-4D97-AF65-F5344CB8AC3E}">
        <p14:creationId xmlns:p14="http://schemas.microsoft.com/office/powerpoint/2010/main" val="3342304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1"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0"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2" nodeType="clickEffect">
                                  <p:stCondLst>
                                    <p:cond delay="0"/>
                                  </p:stCondLst>
                                  <p:childTnLst>
                                    <p:set>
                                      <p:cBhvr>
                                        <p:cTn id="13" dur="1" fill="hold">
                                          <p:stCondLst>
                                            <p:cond delay="0"/>
                                          </p:stCondLst>
                                        </p:cTn>
                                        <p:tgtEl>
                                          <p:spTgt spid="10"/>
                                        </p:tgtEl>
                                        <p:attrNameLst>
                                          <p:attrName>style.visibility</p:attrName>
                                        </p:attrNameLst>
                                      </p:cBhvr>
                                      <p:to>
                                        <p:strVal val="hidden"/>
                                      </p:to>
                                    </p:se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2" nodeType="clickEffect">
                                  <p:stCondLst>
                                    <p:cond delay="0"/>
                                  </p:stCondLst>
                                  <p:childTnLst>
                                    <p:set>
                                      <p:cBhvr>
                                        <p:cTn id="20" dur="1" fill="hold">
                                          <p:stCondLst>
                                            <p:cond delay="0"/>
                                          </p:stCondLst>
                                        </p:cTn>
                                        <p:tgtEl>
                                          <p:spTgt spid="11"/>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animBg="1"/>
      <p:bldP spid="10" grpId="0" animBg="1"/>
      <p:bldP spid="10" grpId="2" animBg="1"/>
      <p:bldP spid="11" grpId="0" animBg="1"/>
      <p:bldP spid="11" grpId="2" animBg="1"/>
      <p:bldP spid="12"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C13F4FD-7524-4915-8781-0C3DB6E47F3F}"/>
              </a:ext>
            </a:extLst>
          </p:cNvPr>
          <p:cNvSpPr txBox="1"/>
          <p:nvPr/>
        </p:nvSpPr>
        <p:spPr>
          <a:xfrm>
            <a:off x="755650" y="2061408"/>
            <a:ext cx="7632700" cy="1603104"/>
          </a:xfrm>
          <a:prstGeom prst="rect">
            <a:avLst/>
          </a:prstGeom>
          <a:noFill/>
          <a:ln w="38100">
            <a:solidFill>
              <a:srgbClr val="2DB6BE"/>
            </a:solidFill>
          </a:ln>
        </p:spPr>
        <p:txBody>
          <a:bodyPr wrap="square" lIns="108000" tIns="108000" rIns="108000" bIns="108000" rtlCol="0">
            <a:spAutoFit/>
          </a:bodyPr>
          <a:lstStyle/>
          <a:p>
            <a:r>
              <a:rPr lang="en-GB" dirty="0">
                <a:latin typeface="Twinkl" pitchFamily="50" charset="0"/>
              </a:rPr>
              <a:t>Initially, it was asserted that fewer than ten people died, including the maid in Thomas </a:t>
            </a:r>
            <a:r>
              <a:rPr lang="en-GB" dirty="0" err="1">
                <a:latin typeface="Twinkl" pitchFamily="50" charset="0"/>
              </a:rPr>
              <a:t>Farriner’s</a:t>
            </a:r>
            <a:r>
              <a:rPr lang="en-GB" dirty="0">
                <a:latin typeface="Twinkl" pitchFamily="50" charset="0"/>
              </a:rPr>
              <a:t> house. However, historians now believe that many of London’s poor could have died in the fire. At the time, records were only kept of the wealthy and important, and it isn’t known how many homeless people lived in London at the time. </a:t>
            </a:r>
          </a:p>
        </p:txBody>
      </p:sp>
      <p:sp>
        <p:nvSpPr>
          <p:cNvPr id="4" name="TextBox 3">
            <a:extLst>
              <a:ext uri="{FF2B5EF4-FFF2-40B4-BE49-F238E27FC236}">
                <a16:creationId xmlns:a16="http://schemas.microsoft.com/office/drawing/2014/main" id="{9FCBEB4D-CFA4-4A97-A27E-6A8C76DF4405}"/>
              </a:ext>
            </a:extLst>
          </p:cNvPr>
          <p:cNvSpPr txBox="1"/>
          <p:nvPr/>
        </p:nvSpPr>
        <p:spPr>
          <a:xfrm>
            <a:off x="755650" y="4184592"/>
            <a:ext cx="2941982" cy="1754326"/>
          </a:xfrm>
          <a:prstGeom prst="rect">
            <a:avLst/>
          </a:prstGeom>
          <a:noFill/>
        </p:spPr>
        <p:txBody>
          <a:bodyPr wrap="square" rtlCol="0">
            <a:spAutoFit/>
          </a:bodyPr>
          <a:lstStyle/>
          <a:p>
            <a:r>
              <a:rPr lang="en-GB" b="1" dirty="0">
                <a:latin typeface="Twinkl" pitchFamily="50" charset="0"/>
              </a:rPr>
              <a:t>Did You Know?</a:t>
            </a:r>
          </a:p>
          <a:p>
            <a:r>
              <a:rPr lang="en-GB" dirty="0">
                <a:latin typeface="Twinkl" pitchFamily="50" charset="0"/>
              </a:rPr>
              <a:t>It is believed that the fire ended the Great Plague by killing the rats which carried the disease.</a:t>
            </a:r>
          </a:p>
          <a:p>
            <a:endParaRPr lang="en-GB" dirty="0">
              <a:latin typeface="Twinkl" pitchFamily="50" charset="0"/>
            </a:endParaRPr>
          </a:p>
        </p:txBody>
      </p:sp>
      <p:sp>
        <p:nvSpPr>
          <p:cNvPr id="5" name="TextBox 4">
            <a:extLst>
              <a:ext uri="{FF2B5EF4-FFF2-40B4-BE49-F238E27FC236}">
                <a16:creationId xmlns:a16="http://schemas.microsoft.com/office/drawing/2014/main" id="{0C0FF72D-561B-4FC1-BDC6-4613B6258B7C}"/>
              </a:ext>
            </a:extLst>
          </p:cNvPr>
          <p:cNvSpPr txBox="1"/>
          <p:nvPr/>
        </p:nvSpPr>
        <p:spPr>
          <a:xfrm>
            <a:off x="3765273" y="3813076"/>
            <a:ext cx="4623077" cy="2308324"/>
          </a:xfrm>
          <a:prstGeom prst="rect">
            <a:avLst/>
          </a:prstGeom>
          <a:noFill/>
        </p:spPr>
        <p:txBody>
          <a:bodyPr wrap="square" rtlCol="0">
            <a:spAutoFit/>
          </a:bodyPr>
          <a:lstStyle/>
          <a:p>
            <a:r>
              <a:rPr lang="en-GB" b="1" dirty="0">
                <a:latin typeface="Twinkl" pitchFamily="50" charset="0"/>
              </a:rPr>
              <a:t>Did You Know?</a:t>
            </a:r>
          </a:p>
          <a:p>
            <a:r>
              <a:rPr lang="en-GB" dirty="0">
                <a:latin typeface="Twinkl" pitchFamily="50" charset="0"/>
              </a:rPr>
              <a:t>Because of </a:t>
            </a:r>
            <a:r>
              <a:rPr lang="en-GB">
                <a:latin typeface="Twinkl" pitchFamily="50" charset="0"/>
              </a:rPr>
              <a:t>the wars </a:t>
            </a:r>
            <a:r>
              <a:rPr lang="en-GB" dirty="0">
                <a:latin typeface="Twinkl" pitchFamily="50" charset="0"/>
              </a:rPr>
              <a:t>England was fighting at the time, rumours went around that the fire was started by a French or Dutch person. A French watchmaker named Robert Hubert confessed to starting the fire in Pudding Lane and was hanged. It later became clear Hubert hadn’t started the fire.</a:t>
            </a:r>
          </a:p>
        </p:txBody>
      </p:sp>
      <p:sp>
        <p:nvSpPr>
          <p:cNvPr id="7" name="Title 1"/>
          <p:cNvSpPr txBox="1">
            <a:spLocks/>
          </p:cNvSpPr>
          <p:nvPr/>
        </p:nvSpPr>
        <p:spPr>
          <a:xfrm>
            <a:off x="444500" y="775657"/>
            <a:ext cx="8242300" cy="994306"/>
          </a:xfrm>
          <a:prstGeom prst="roundRect">
            <a:avLst>
              <a:gd name="adj" fmla="val 0"/>
            </a:avLst>
          </a:prstGeom>
          <a:solidFill>
            <a:srgbClr val="F2854C"/>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dirty="0">
                <a:solidFill>
                  <a:schemeClr val="bg1"/>
                </a:solidFill>
                <a:latin typeface="Twinkl" pitchFamily="50" charset="0"/>
              </a:rPr>
              <a:t>The Death Toll</a:t>
            </a:r>
            <a:endParaRPr lang="en-GB" dirty="0">
              <a:solidFill>
                <a:schemeClr val="bg1"/>
              </a:solidFill>
            </a:endParaRPr>
          </a:p>
        </p:txBody>
      </p:sp>
    </p:spTree>
    <p:extLst>
      <p:ext uri="{BB962C8B-B14F-4D97-AF65-F5344CB8AC3E}">
        <p14:creationId xmlns:p14="http://schemas.microsoft.com/office/powerpoint/2010/main" val="626059080"/>
      </p:ext>
    </p:extLst>
  </p:cSld>
  <p:clrMapOvr>
    <a:masterClrMapping/>
  </p:clrMapOvr>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180D27B9-5640-447B-B5C0-DD73573B2821}" vid="{310EF2B5-F8B8-4941-8818-76ED4D5D30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823</TotalTime>
  <Words>1327</Words>
  <Application>Microsoft Office PowerPoint</Application>
  <PresentationFormat>On-screen Show (4:3)</PresentationFormat>
  <Paragraphs>79</Paragraphs>
  <Slides>12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Calibri</vt:lpstr>
      <vt:lpstr>Twinkl</vt:lpstr>
      <vt:lpstr>Twinkl SemiBold</vt:lpstr>
      <vt:lpstr>Twinkl Light</vt:lpstr>
      <vt:lpstr>Arial</vt:lpstr>
      <vt:lpstr>Office Theme</vt:lpstr>
      <vt:lpstr>PowerPoint Presentation</vt:lpstr>
      <vt:lpstr>What Can You Remember?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Guidance</dc:title>
  <dc:creator>Oliver Wallace</dc:creator>
  <cp:lastModifiedBy>Gemma O'Reilly</cp:lastModifiedBy>
  <cp:revision>105</cp:revision>
  <dcterms:created xsi:type="dcterms:W3CDTF">2019-01-31T13:45:31Z</dcterms:created>
  <dcterms:modified xsi:type="dcterms:W3CDTF">2020-03-18T14:33:00Z</dcterms:modified>
</cp:coreProperties>
</file>