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67"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3"/>
    <a:srgbClr val="F08215"/>
    <a:srgbClr val="E6E6E6"/>
    <a:srgbClr val="0070C0"/>
    <a:srgbClr val="FFFFFF"/>
    <a:srgbClr val="969696"/>
    <a:srgbClr val="18A0DB"/>
    <a:srgbClr val="DE1E5A"/>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96529" autoAdjust="0"/>
  </p:normalViewPr>
  <p:slideViewPr>
    <p:cSldViewPr snapToGrid="0" showGuides="1">
      <p:cViewPr varScale="1">
        <p:scale>
          <a:sx n="81" d="100"/>
          <a:sy n="81" d="100"/>
        </p:scale>
        <p:origin x="1296" y="72"/>
      </p:cViewPr>
      <p:guideLst>
        <p:guide orient="horz" pos="2160"/>
        <p:guide pos="2880"/>
        <p:guide pos="317"/>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13.png"/><Relationship Id="rId5" Type="http://schemas.openxmlformats.org/officeDocument/2006/relationships/slide" Target="slide11.xml"/><Relationship Id="rId10" Type="http://schemas.openxmlformats.org/officeDocument/2006/relationships/image" Target="../media/image12.png"/><Relationship Id="rId4" Type="http://schemas.openxmlformats.org/officeDocument/2006/relationships/slide" Target="slide9.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627" r="23579"/>
          <a:stretch/>
        </p:blipFill>
        <p:spPr>
          <a:xfrm>
            <a:off x="4572000" y="1513946"/>
            <a:ext cx="3816351" cy="4578879"/>
          </a:xfrm>
          <a:prstGeom prst="rect">
            <a:avLst/>
          </a:prstGeom>
        </p:spPr>
      </p:pic>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Fennec Fox</a:t>
            </a:r>
          </a:p>
        </p:txBody>
      </p:sp>
      <p:sp>
        <p:nvSpPr>
          <p:cNvPr id="7" name="Rectangle 6"/>
          <p:cNvSpPr/>
          <p:nvPr/>
        </p:nvSpPr>
        <p:spPr>
          <a:xfrm>
            <a:off x="755651" y="1696672"/>
            <a:ext cx="3816349" cy="1384995"/>
          </a:xfrm>
          <a:prstGeom prst="rect">
            <a:avLst/>
          </a:prstGeom>
        </p:spPr>
        <p:txBody>
          <a:bodyPr wrap="square" lIns="108000" tIns="0" rIns="0" bIns="0">
            <a:spAutoFit/>
          </a:bodyPr>
          <a:lstStyle/>
          <a:p>
            <a:pPr>
              <a:lnSpc>
                <a:spcPct val="100000"/>
              </a:lnSpc>
              <a:spcBef>
                <a:spcPct val="0"/>
              </a:spcBef>
              <a:buFontTx/>
              <a:buNone/>
            </a:pPr>
            <a:r>
              <a:rPr lang="en-GB" altLang="en-US" dirty="0"/>
              <a:t>Fennec foxes, also called desert foxes, are known for their very large ears. The ears help them listen for their prey. The ears also help heat to leave the fox’s body.</a:t>
            </a:r>
          </a:p>
        </p:txBody>
      </p:sp>
      <p:sp>
        <p:nvSpPr>
          <p:cNvPr id="8" name="Rectangle 7"/>
          <p:cNvSpPr/>
          <p:nvPr/>
        </p:nvSpPr>
        <p:spPr>
          <a:xfrm>
            <a:off x="755650" y="3264393"/>
            <a:ext cx="3816349" cy="28284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noAutofit/>
          </a:bodyPr>
          <a:lstStyle/>
          <a:p>
            <a:pPr>
              <a:lnSpc>
                <a:spcPct val="100000"/>
              </a:lnSpc>
              <a:spcBef>
                <a:spcPct val="0"/>
              </a:spcBef>
              <a:buFontTx/>
              <a:buNone/>
            </a:pPr>
            <a:r>
              <a:rPr lang="en-GB" altLang="en-US" dirty="0">
                <a:solidFill>
                  <a:schemeClr val="bg1"/>
                </a:solidFill>
              </a:rPr>
              <a:t>The long thick fur protects the fox’s skin from the sun during the day and keeps the fox warm in the cool desert nights.</a:t>
            </a:r>
          </a:p>
          <a:p>
            <a:pPr>
              <a:lnSpc>
                <a:spcPct val="100000"/>
              </a:lnSpc>
              <a:spcBef>
                <a:spcPct val="0"/>
              </a:spcBef>
              <a:buFontTx/>
              <a:buNone/>
            </a:pPr>
            <a:endParaRPr lang="en-GB" altLang="en-US" dirty="0">
              <a:solidFill>
                <a:schemeClr val="bg1"/>
              </a:solidFill>
            </a:endParaRPr>
          </a:p>
          <a:p>
            <a:pPr>
              <a:lnSpc>
                <a:spcPct val="100000"/>
              </a:lnSpc>
              <a:spcBef>
                <a:spcPct val="0"/>
              </a:spcBef>
              <a:buFontTx/>
              <a:buNone/>
            </a:pPr>
            <a:r>
              <a:rPr lang="en-GB" altLang="en-US" dirty="0">
                <a:solidFill>
                  <a:schemeClr val="bg1"/>
                </a:solidFill>
              </a:rPr>
              <a:t>The hair on the fox’s feet protects it from hot sand. The feet are specially shaped to make it easy for the fox to dig their underground dens.</a:t>
            </a:r>
          </a:p>
        </p:txBody>
      </p:sp>
      <p:sp>
        <p:nvSpPr>
          <p:cNvPr id="5" name="Rectangle 4">
            <a:hlinkClick r:id="rId3" action="ppaction://hlinksldjump"/>
          </p:cNvPr>
          <p:cNvSpPr/>
          <p:nvPr/>
        </p:nvSpPr>
        <p:spPr>
          <a:xfrm>
            <a:off x="4572001" y="5597717"/>
            <a:ext cx="3816350" cy="495108"/>
          </a:xfrm>
          <a:prstGeom prst="rect">
            <a:avLst/>
          </a:prstGeom>
          <a:solidFill>
            <a:srgbClr val="E94E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gn="ctr">
              <a:lnSpc>
                <a:spcPct val="100000"/>
              </a:lnSpc>
              <a:spcBef>
                <a:spcPct val="0"/>
              </a:spcBef>
              <a:buFontTx/>
              <a:buNone/>
            </a:pPr>
            <a:r>
              <a:rPr lang="en-GB" altLang="en-US" dirty="0">
                <a:solidFill>
                  <a:schemeClr val="bg1"/>
                </a:solidFill>
              </a:rPr>
              <a:t>back</a:t>
            </a:r>
          </a:p>
        </p:txBody>
      </p:sp>
    </p:spTree>
    <p:extLst>
      <p:ext uri="{BB962C8B-B14F-4D97-AF65-F5344CB8AC3E}">
        <p14:creationId xmlns:p14="http://schemas.microsoft.com/office/powerpoint/2010/main" val="64687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6080" r="17102"/>
          <a:stretch/>
        </p:blipFill>
        <p:spPr>
          <a:xfrm>
            <a:off x="4571999" y="1513946"/>
            <a:ext cx="3816352" cy="4578878"/>
          </a:xfrm>
          <a:prstGeom prst="rect">
            <a:avLst/>
          </a:prstGeom>
        </p:spPr>
      </p:pic>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Scorpion</a:t>
            </a:r>
          </a:p>
        </p:txBody>
      </p:sp>
      <p:sp>
        <p:nvSpPr>
          <p:cNvPr id="7" name="Rectangle 6"/>
          <p:cNvSpPr/>
          <p:nvPr/>
        </p:nvSpPr>
        <p:spPr>
          <a:xfrm>
            <a:off x="755651" y="1696672"/>
            <a:ext cx="3816349" cy="1661993"/>
          </a:xfrm>
          <a:prstGeom prst="rect">
            <a:avLst/>
          </a:prstGeom>
        </p:spPr>
        <p:txBody>
          <a:bodyPr wrap="square" lIns="108000" tIns="0" rIns="0" bIns="0">
            <a:spAutoFit/>
          </a:bodyPr>
          <a:lstStyle/>
          <a:p>
            <a:pPr>
              <a:lnSpc>
                <a:spcPct val="100000"/>
              </a:lnSpc>
              <a:spcBef>
                <a:spcPct val="0"/>
              </a:spcBef>
              <a:buFontTx/>
              <a:buNone/>
            </a:pPr>
            <a:r>
              <a:rPr lang="en-GB" altLang="en-US" dirty="0"/>
              <a:t>Scorpions are arachnids, which means they are in the same family as spiders. Scorpions can slow down the amount of energy they get from food so they can survive on a very small amount of food in the desert.</a:t>
            </a:r>
          </a:p>
        </p:txBody>
      </p:sp>
      <p:sp>
        <p:nvSpPr>
          <p:cNvPr id="8" name="Rectangle 7"/>
          <p:cNvSpPr/>
          <p:nvPr/>
        </p:nvSpPr>
        <p:spPr>
          <a:xfrm>
            <a:off x="755650" y="3830595"/>
            <a:ext cx="3816349" cy="22622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noAutofit/>
          </a:bodyPr>
          <a:lstStyle/>
          <a:p>
            <a:pPr>
              <a:lnSpc>
                <a:spcPct val="100000"/>
              </a:lnSpc>
              <a:spcBef>
                <a:spcPct val="0"/>
              </a:spcBef>
              <a:buFontTx/>
              <a:buNone/>
            </a:pPr>
            <a:r>
              <a:rPr lang="en-GB" altLang="en-US" dirty="0">
                <a:solidFill>
                  <a:schemeClr val="bg1"/>
                </a:solidFill>
              </a:rPr>
              <a:t>They avoid the heat of the desert by burrowing underneath the sand.</a:t>
            </a:r>
          </a:p>
          <a:p>
            <a:pPr>
              <a:lnSpc>
                <a:spcPct val="100000"/>
              </a:lnSpc>
              <a:spcBef>
                <a:spcPct val="0"/>
              </a:spcBef>
              <a:buFontTx/>
              <a:buNone/>
            </a:pPr>
            <a:endParaRPr lang="en-GB" altLang="en-US" dirty="0">
              <a:solidFill>
                <a:schemeClr val="bg1"/>
              </a:solidFill>
            </a:endParaRPr>
          </a:p>
          <a:p>
            <a:pPr>
              <a:lnSpc>
                <a:spcPct val="100000"/>
              </a:lnSpc>
              <a:spcBef>
                <a:spcPct val="0"/>
              </a:spcBef>
              <a:buFontTx/>
              <a:buNone/>
            </a:pPr>
            <a:r>
              <a:rPr lang="en-GB" altLang="en-US" dirty="0">
                <a:solidFill>
                  <a:schemeClr val="bg1"/>
                </a:solidFill>
              </a:rPr>
              <a:t>30 – 40 species of scorpion have a sting strong enough to kill a human! </a:t>
            </a:r>
          </a:p>
        </p:txBody>
      </p:sp>
      <p:sp>
        <p:nvSpPr>
          <p:cNvPr id="5" name="Rectangle 4">
            <a:hlinkClick r:id="rId3" action="ppaction://hlinksldjump"/>
          </p:cNvPr>
          <p:cNvSpPr/>
          <p:nvPr/>
        </p:nvSpPr>
        <p:spPr>
          <a:xfrm>
            <a:off x="4572001" y="5597717"/>
            <a:ext cx="3816349" cy="495108"/>
          </a:xfrm>
          <a:prstGeom prst="rect">
            <a:avLst/>
          </a:prstGeom>
          <a:solidFill>
            <a:srgbClr val="E94E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gn="ctr">
              <a:lnSpc>
                <a:spcPct val="100000"/>
              </a:lnSpc>
              <a:spcBef>
                <a:spcPct val="0"/>
              </a:spcBef>
              <a:buFontTx/>
              <a:buNone/>
            </a:pPr>
            <a:r>
              <a:rPr lang="en-GB" altLang="en-US" dirty="0">
                <a:solidFill>
                  <a:schemeClr val="bg1"/>
                </a:solidFill>
              </a:rPr>
              <a:t>back</a:t>
            </a:r>
          </a:p>
        </p:txBody>
      </p:sp>
    </p:spTree>
    <p:extLst>
      <p:ext uri="{BB962C8B-B14F-4D97-AF65-F5344CB8AC3E}">
        <p14:creationId xmlns:p14="http://schemas.microsoft.com/office/powerpoint/2010/main" val="304561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149" t="3744" r="8840" b="4335"/>
          <a:stretch/>
        </p:blipFill>
        <p:spPr>
          <a:xfrm>
            <a:off x="4571999" y="1513946"/>
            <a:ext cx="3816352" cy="4578880"/>
          </a:xfrm>
          <a:prstGeom prst="rect">
            <a:avLst/>
          </a:prstGeom>
        </p:spPr>
      </p:pic>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Lizard</a:t>
            </a:r>
          </a:p>
        </p:txBody>
      </p:sp>
      <p:sp>
        <p:nvSpPr>
          <p:cNvPr id="7" name="Rectangle 6"/>
          <p:cNvSpPr/>
          <p:nvPr/>
        </p:nvSpPr>
        <p:spPr>
          <a:xfrm>
            <a:off x="755651" y="1696672"/>
            <a:ext cx="3816349" cy="1107996"/>
          </a:xfrm>
          <a:prstGeom prst="rect">
            <a:avLst/>
          </a:prstGeom>
        </p:spPr>
        <p:txBody>
          <a:bodyPr wrap="square" lIns="108000" tIns="0" rIns="0" bIns="0">
            <a:spAutoFit/>
          </a:bodyPr>
          <a:lstStyle/>
          <a:p>
            <a:pPr>
              <a:lnSpc>
                <a:spcPct val="100000"/>
              </a:lnSpc>
              <a:spcBef>
                <a:spcPct val="0"/>
              </a:spcBef>
              <a:buFontTx/>
              <a:buNone/>
            </a:pPr>
            <a:r>
              <a:rPr lang="en-GB" altLang="en-US" dirty="0"/>
              <a:t>Lizards are cold-blooded animals, so they rely on their environment to help warm them up. They use the hot desert sun to get warm.</a:t>
            </a:r>
          </a:p>
        </p:txBody>
      </p:sp>
      <p:sp>
        <p:nvSpPr>
          <p:cNvPr id="8" name="Rectangle 7"/>
          <p:cNvSpPr/>
          <p:nvPr/>
        </p:nvSpPr>
        <p:spPr>
          <a:xfrm>
            <a:off x="755650" y="2911151"/>
            <a:ext cx="3816349" cy="31816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noAutofit/>
          </a:bodyPr>
          <a:lstStyle/>
          <a:p>
            <a:pPr>
              <a:lnSpc>
                <a:spcPct val="100000"/>
              </a:lnSpc>
              <a:spcBef>
                <a:spcPct val="0"/>
              </a:spcBef>
              <a:buFontTx/>
              <a:buNone/>
            </a:pPr>
            <a:r>
              <a:rPr lang="en-GB" altLang="en-US" dirty="0"/>
              <a:t>Some lizards have spiny scales on their toes to help them run across the sand instead of sinking into it.</a:t>
            </a:r>
          </a:p>
          <a:p>
            <a:pPr>
              <a:lnSpc>
                <a:spcPct val="100000"/>
              </a:lnSpc>
              <a:spcBef>
                <a:spcPct val="0"/>
              </a:spcBef>
              <a:buFontTx/>
              <a:buNone/>
            </a:pPr>
            <a:endParaRPr lang="en-GB" altLang="en-US" dirty="0"/>
          </a:p>
          <a:p>
            <a:pPr>
              <a:lnSpc>
                <a:spcPct val="100000"/>
              </a:lnSpc>
              <a:spcBef>
                <a:spcPct val="0"/>
              </a:spcBef>
              <a:buFontTx/>
              <a:buNone/>
            </a:pPr>
            <a:r>
              <a:rPr lang="en-GB" altLang="en-US" dirty="0"/>
              <a:t>A lizard’s claws help it burrow underneath the sand to help it escape the hot sun and also flee from predators. Some lizards have clear membranes over their eyes to protect them while they burrow.</a:t>
            </a:r>
          </a:p>
        </p:txBody>
      </p:sp>
      <p:sp>
        <p:nvSpPr>
          <p:cNvPr id="5" name="Rectangle 4">
            <a:hlinkClick r:id="rId3" action="ppaction://hlinksldjump"/>
          </p:cNvPr>
          <p:cNvSpPr/>
          <p:nvPr/>
        </p:nvSpPr>
        <p:spPr>
          <a:xfrm>
            <a:off x="4572001" y="5597717"/>
            <a:ext cx="3816349" cy="495108"/>
          </a:xfrm>
          <a:prstGeom prst="rect">
            <a:avLst/>
          </a:prstGeom>
          <a:solidFill>
            <a:srgbClr val="E94E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gn="ctr">
              <a:lnSpc>
                <a:spcPct val="100000"/>
              </a:lnSpc>
              <a:spcBef>
                <a:spcPct val="0"/>
              </a:spcBef>
              <a:buFontTx/>
              <a:buNone/>
            </a:pPr>
            <a:r>
              <a:rPr lang="en-GB" altLang="en-US" dirty="0">
                <a:solidFill>
                  <a:schemeClr val="bg1"/>
                </a:solidFill>
              </a:rPr>
              <a:t>back</a:t>
            </a:r>
          </a:p>
        </p:txBody>
      </p:sp>
    </p:spTree>
    <p:extLst>
      <p:ext uri="{BB962C8B-B14F-4D97-AF65-F5344CB8AC3E}">
        <p14:creationId xmlns:p14="http://schemas.microsoft.com/office/powerpoint/2010/main" val="90332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2542690"/>
            <a:ext cx="3816349" cy="7721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nSpc>
                <a:spcPct val="100000"/>
              </a:lnSpc>
              <a:spcBef>
                <a:spcPct val="0"/>
              </a:spcBef>
              <a:buFontTx/>
              <a:buNone/>
            </a:pPr>
            <a:r>
              <a:rPr lang="en-GB" altLang="en-US" dirty="0">
                <a:solidFill>
                  <a:schemeClr val="bg1"/>
                </a:solidFill>
              </a:rPr>
              <a:t>Deserts cover over 1/5 of the world’s land surface.</a:t>
            </a:r>
          </a:p>
        </p:txBody>
      </p:sp>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What Is a Desert?</a:t>
            </a:r>
          </a:p>
        </p:txBody>
      </p:sp>
      <p:sp>
        <p:nvSpPr>
          <p:cNvPr id="7" name="Rectangle 6"/>
          <p:cNvSpPr/>
          <p:nvPr/>
        </p:nvSpPr>
        <p:spPr>
          <a:xfrm>
            <a:off x="755651" y="1849072"/>
            <a:ext cx="3968750" cy="553998"/>
          </a:xfrm>
          <a:prstGeom prst="rect">
            <a:avLst/>
          </a:prstGeom>
        </p:spPr>
        <p:txBody>
          <a:bodyPr wrap="square" lIns="108000" tIns="0" rIns="0" bIns="0">
            <a:spAutoFit/>
          </a:bodyPr>
          <a:lstStyle/>
          <a:p>
            <a:pPr>
              <a:lnSpc>
                <a:spcPct val="100000"/>
              </a:lnSpc>
              <a:spcBef>
                <a:spcPct val="0"/>
              </a:spcBef>
              <a:buFontTx/>
              <a:buNone/>
            </a:pPr>
            <a:r>
              <a:rPr lang="en-GB" altLang="en-US" dirty="0"/>
              <a:t>A desert is any place that gets less than 25cm of rainfall a year.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0715" t="19379" r="7549" b="7408"/>
          <a:stretch/>
        </p:blipFill>
        <p:spPr>
          <a:xfrm>
            <a:off x="4571999" y="1513946"/>
            <a:ext cx="3816352" cy="4578880"/>
          </a:xfrm>
          <a:prstGeom prst="rect">
            <a:avLst/>
          </a:prstGeom>
        </p:spPr>
      </p:pic>
      <p:sp>
        <p:nvSpPr>
          <p:cNvPr id="9" name="Rectangle 8"/>
          <p:cNvSpPr/>
          <p:nvPr/>
        </p:nvSpPr>
        <p:spPr>
          <a:xfrm>
            <a:off x="755648" y="2542690"/>
            <a:ext cx="3816349" cy="27111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nSpc>
                <a:spcPct val="100000"/>
              </a:lnSpc>
              <a:spcBef>
                <a:spcPct val="0"/>
              </a:spcBef>
              <a:buFontTx/>
              <a:buNone/>
            </a:pPr>
            <a:r>
              <a:rPr lang="en-GB" altLang="en-US" dirty="0">
                <a:solidFill>
                  <a:schemeClr val="bg1"/>
                </a:solidFill>
              </a:rPr>
              <a:t>There are deserts on all continents.</a:t>
            </a:r>
          </a:p>
          <a:p>
            <a:pPr>
              <a:lnSpc>
                <a:spcPct val="100000"/>
              </a:lnSpc>
              <a:spcBef>
                <a:spcPct val="0"/>
              </a:spcBef>
              <a:buFontTx/>
              <a:buNone/>
            </a:pPr>
            <a:endParaRPr lang="en-GB" altLang="en-US" dirty="0">
              <a:solidFill>
                <a:schemeClr val="bg1"/>
              </a:solidFill>
            </a:endParaRPr>
          </a:p>
          <a:p>
            <a:pPr>
              <a:spcBef>
                <a:spcPct val="0"/>
              </a:spcBef>
            </a:pPr>
            <a:r>
              <a:rPr lang="en-GB" altLang="en-US" dirty="0"/>
              <a:t>Deserts are part of a land type called drylands. These areas often lose more moisture through evaporation than they get in rainfall.</a:t>
            </a:r>
          </a:p>
          <a:p>
            <a:pPr>
              <a:lnSpc>
                <a:spcPct val="100000"/>
              </a:lnSpc>
              <a:spcBef>
                <a:spcPct val="0"/>
              </a:spcBef>
              <a:buFontTx/>
              <a:buNone/>
            </a:pPr>
            <a:endParaRPr lang="en-GB" altLang="en-US" dirty="0">
              <a:solidFill>
                <a:schemeClr val="bg1"/>
              </a:solidFill>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448575" y="2161477"/>
            <a:ext cx="8246852" cy="3944717"/>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Where Are Deserts?</a:t>
            </a:r>
          </a:p>
        </p:txBody>
      </p:sp>
      <p:sp>
        <p:nvSpPr>
          <p:cNvPr id="7" name="Rectangle 6"/>
          <p:cNvSpPr/>
          <p:nvPr/>
        </p:nvSpPr>
        <p:spPr>
          <a:xfrm>
            <a:off x="755651" y="1714601"/>
            <a:ext cx="7632699" cy="246221"/>
          </a:xfrm>
          <a:prstGeom prst="rect">
            <a:avLst/>
          </a:prstGeom>
        </p:spPr>
        <p:txBody>
          <a:bodyPr wrap="square" lIns="108000" tIns="0" rIns="0" bIns="0">
            <a:spAutoFit/>
          </a:bodyPr>
          <a:lstStyle/>
          <a:p>
            <a:pPr algn="ctr">
              <a:lnSpc>
                <a:spcPct val="100000"/>
              </a:lnSpc>
              <a:spcBef>
                <a:spcPct val="0"/>
              </a:spcBef>
              <a:buFontTx/>
              <a:buNone/>
            </a:pPr>
            <a:r>
              <a:rPr lang="en-GB" altLang="en-US" sz="1600" dirty="0"/>
              <a:t>Here are some of the world’s largest deserts.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025" y="2161477"/>
            <a:ext cx="5949949" cy="3944717"/>
          </a:xfrm>
          <a:prstGeom prst="rect">
            <a:avLst/>
          </a:prstGeom>
        </p:spPr>
      </p:pic>
      <p:sp>
        <p:nvSpPr>
          <p:cNvPr id="8" name="Rectangle 7"/>
          <p:cNvSpPr/>
          <p:nvPr/>
        </p:nvSpPr>
        <p:spPr>
          <a:xfrm>
            <a:off x="1794249" y="2593376"/>
            <a:ext cx="1568824" cy="403412"/>
          </a:xfrm>
          <a:prstGeom prst="rect">
            <a:avLst/>
          </a:prstGeom>
          <a:solidFill>
            <a:srgbClr val="FFFFFF">
              <a:alpha val="80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Sahara</a:t>
            </a:r>
          </a:p>
        </p:txBody>
      </p:sp>
      <p:sp>
        <p:nvSpPr>
          <p:cNvPr id="10" name="Rectangle 9"/>
          <p:cNvSpPr/>
          <p:nvPr/>
        </p:nvSpPr>
        <p:spPr>
          <a:xfrm>
            <a:off x="1794249" y="4020358"/>
            <a:ext cx="1568824" cy="403412"/>
          </a:xfrm>
          <a:prstGeom prst="rect">
            <a:avLst/>
          </a:prstGeom>
          <a:solidFill>
            <a:srgbClr val="FFFFFF">
              <a:alpha val="80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Patagonia</a:t>
            </a:r>
          </a:p>
        </p:txBody>
      </p:sp>
      <p:sp>
        <p:nvSpPr>
          <p:cNvPr id="11" name="Rectangle 10"/>
          <p:cNvSpPr/>
          <p:nvPr/>
        </p:nvSpPr>
        <p:spPr>
          <a:xfrm>
            <a:off x="1794249" y="5359305"/>
            <a:ext cx="1568824" cy="403412"/>
          </a:xfrm>
          <a:prstGeom prst="rect">
            <a:avLst/>
          </a:prstGeom>
          <a:solidFill>
            <a:srgbClr val="FFFFFF">
              <a:alpha val="80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Kalahari</a:t>
            </a:r>
          </a:p>
        </p:txBody>
      </p:sp>
      <p:sp>
        <p:nvSpPr>
          <p:cNvPr id="15" name="Rectangle 14"/>
          <p:cNvSpPr/>
          <p:nvPr/>
        </p:nvSpPr>
        <p:spPr>
          <a:xfrm>
            <a:off x="5825749" y="4027043"/>
            <a:ext cx="1568824" cy="403412"/>
          </a:xfrm>
          <a:prstGeom prst="rect">
            <a:avLst/>
          </a:prstGeom>
          <a:solidFill>
            <a:srgbClr val="FFFFFF">
              <a:alpha val="80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Syrian</a:t>
            </a:r>
          </a:p>
        </p:txBody>
      </p:sp>
      <p:sp>
        <p:nvSpPr>
          <p:cNvPr id="16" name="Rectangle 15"/>
          <p:cNvSpPr/>
          <p:nvPr/>
        </p:nvSpPr>
        <p:spPr>
          <a:xfrm>
            <a:off x="5825749" y="5217458"/>
            <a:ext cx="1568824" cy="687107"/>
          </a:xfrm>
          <a:prstGeom prst="rect">
            <a:avLst/>
          </a:prstGeom>
          <a:solidFill>
            <a:srgbClr val="FFFFFF">
              <a:alpha val="80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Great Victoria</a:t>
            </a:r>
          </a:p>
        </p:txBody>
      </p:sp>
      <p:sp>
        <p:nvSpPr>
          <p:cNvPr id="17" name="Rectangle 16"/>
          <p:cNvSpPr/>
          <p:nvPr/>
        </p:nvSpPr>
        <p:spPr>
          <a:xfrm>
            <a:off x="3796552" y="5359306"/>
            <a:ext cx="1568824" cy="403412"/>
          </a:xfrm>
          <a:prstGeom prst="rect">
            <a:avLst/>
          </a:prstGeom>
          <a:solidFill>
            <a:srgbClr val="FFFFFF">
              <a:alpha val="80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Arabian</a:t>
            </a:r>
          </a:p>
        </p:txBody>
      </p:sp>
      <p:cxnSp>
        <p:nvCxnSpPr>
          <p:cNvPr id="18" name="Straight Arrow Connector 17"/>
          <p:cNvCxnSpPr>
            <a:stCxn id="12" idx="1"/>
          </p:cNvCxnSpPr>
          <p:nvPr/>
        </p:nvCxnSpPr>
        <p:spPr>
          <a:xfrm flipH="1">
            <a:off x="5495365" y="2725134"/>
            <a:ext cx="330384" cy="44245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3"/>
          </p:cNvCxnSpPr>
          <p:nvPr/>
        </p:nvCxnSpPr>
        <p:spPr>
          <a:xfrm>
            <a:off x="3363073" y="2795082"/>
            <a:ext cx="1066146" cy="122527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363073" y="4278900"/>
            <a:ext cx="79374" cy="61582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3"/>
          </p:cNvCxnSpPr>
          <p:nvPr/>
        </p:nvCxnSpPr>
        <p:spPr>
          <a:xfrm flipV="1">
            <a:off x="3363073" y="4430455"/>
            <a:ext cx="1397186" cy="113055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0"/>
          </p:cNvCxnSpPr>
          <p:nvPr/>
        </p:nvCxnSpPr>
        <p:spPr>
          <a:xfrm flipV="1">
            <a:off x="4580964" y="3899647"/>
            <a:ext cx="591671" cy="145965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0"/>
          </p:cNvCxnSpPr>
          <p:nvPr/>
        </p:nvCxnSpPr>
        <p:spPr>
          <a:xfrm flipV="1">
            <a:off x="6610161" y="4787153"/>
            <a:ext cx="18585" cy="43030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0"/>
          </p:cNvCxnSpPr>
          <p:nvPr/>
        </p:nvCxnSpPr>
        <p:spPr>
          <a:xfrm flipH="1" flipV="1">
            <a:off x="5259713" y="3711563"/>
            <a:ext cx="1350448" cy="31548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825749" y="2523428"/>
            <a:ext cx="1568824" cy="403412"/>
          </a:xfrm>
          <a:prstGeom prst="rect">
            <a:avLst/>
          </a:prstGeom>
          <a:solidFill>
            <a:srgbClr val="FFFFFF">
              <a:alpha val="80000"/>
            </a:srgb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Gobi</a:t>
            </a:r>
          </a:p>
        </p:txBody>
      </p:sp>
    </p:spTree>
    <p:extLst>
      <p:ext uri="{BB962C8B-B14F-4D97-AF65-F5344CB8AC3E}">
        <p14:creationId xmlns:p14="http://schemas.microsoft.com/office/powerpoint/2010/main" val="128158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What Are Deserts Like?</a:t>
            </a:r>
          </a:p>
        </p:txBody>
      </p:sp>
      <p:sp>
        <p:nvSpPr>
          <p:cNvPr id="7" name="Rectangle 6"/>
          <p:cNvSpPr/>
          <p:nvPr/>
        </p:nvSpPr>
        <p:spPr>
          <a:xfrm>
            <a:off x="755651" y="1696672"/>
            <a:ext cx="7632699" cy="738664"/>
          </a:xfrm>
          <a:prstGeom prst="rect">
            <a:avLst/>
          </a:prstGeom>
        </p:spPr>
        <p:txBody>
          <a:bodyPr wrap="square" lIns="108000" tIns="0" rIns="0" bIns="0">
            <a:spAutoFit/>
          </a:bodyPr>
          <a:lstStyle/>
          <a:p>
            <a:pPr algn="ctr">
              <a:lnSpc>
                <a:spcPct val="100000"/>
              </a:lnSpc>
              <a:spcBef>
                <a:spcPct val="0"/>
              </a:spcBef>
              <a:buFontTx/>
              <a:buNone/>
            </a:pPr>
            <a:r>
              <a:rPr lang="en-GB" altLang="en-US" sz="1600" dirty="0"/>
              <a:t>We tend to think that all deserts are hot. The Sahara regularly has temperatures of 50°C during the day. The highest recorded temperature </a:t>
            </a:r>
            <a:br>
              <a:rPr lang="en-GB" altLang="en-US" sz="1600" dirty="0"/>
            </a:br>
            <a:r>
              <a:rPr lang="en-GB" altLang="en-US" sz="1600" dirty="0"/>
              <a:t>in Death Valley in the USA was 56.7°C.</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24" r="3724" b="26320"/>
          <a:stretch/>
        </p:blipFill>
        <p:spPr>
          <a:xfrm>
            <a:off x="755651" y="2618062"/>
            <a:ext cx="7632700" cy="2702656"/>
          </a:xfrm>
          <a:prstGeom prst="rect">
            <a:avLst/>
          </a:prstGeom>
        </p:spPr>
      </p:pic>
      <p:sp>
        <p:nvSpPr>
          <p:cNvPr id="9" name="Rectangle 8"/>
          <p:cNvSpPr/>
          <p:nvPr/>
        </p:nvSpPr>
        <p:spPr>
          <a:xfrm>
            <a:off x="755651" y="5320718"/>
            <a:ext cx="7632699" cy="7721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gn="ctr">
              <a:lnSpc>
                <a:spcPct val="100000"/>
              </a:lnSpc>
              <a:spcBef>
                <a:spcPct val="0"/>
              </a:spcBef>
              <a:buFontTx/>
              <a:buNone/>
            </a:pPr>
            <a:r>
              <a:rPr lang="en-GB" altLang="en-US" b="1" dirty="0">
                <a:solidFill>
                  <a:schemeClr val="bg1"/>
                </a:solidFill>
              </a:rPr>
              <a:t>Did You Know?</a:t>
            </a:r>
          </a:p>
          <a:p>
            <a:pPr algn="ctr">
              <a:lnSpc>
                <a:spcPct val="100000"/>
              </a:lnSpc>
              <a:spcBef>
                <a:spcPct val="0"/>
              </a:spcBef>
              <a:buFontTx/>
              <a:buNone/>
            </a:pPr>
            <a:r>
              <a:rPr lang="en-GB" altLang="en-US" dirty="0">
                <a:solidFill>
                  <a:schemeClr val="bg1"/>
                </a:solidFill>
              </a:rPr>
              <a:t>Only 20% of the earth’s deserts are covered in sand.</a:t>
            </a:r>
          </a:p>
        </p:txBody>
      </p:sp>
      <p:sp>
        <p:nvSpPr>
          <p:cNvPr id="10" name="Rectangle 9"/>
          <p:cNvSpPr/>
          <p:nvPr/>
        </p:nvSpPr>
        <p:spPr>
          <a:xfrm>
            <a:off x="755650" y="2618062"/>
            <a:ext cx="7632699" cy="4951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gn="ctr">
              <a:lnSpc>
                <a:spcPct val="100000"/>
              </a:lnSpc>
              <a:spcBef>
                <a:spcPct val="0"/>
              </a:spcBef>
              <a:buFontTx/>
              <a:buNone/>
            </a:pPr>
            <a:r>
              <a:rPr lang="en-GB" altLang="en-US" b="1" dirty="0">
                <a:solidFill>
                  <a:schemeClr val="bg1"/>
                </a:solidFill>
              </a:rPr>
              <a:t>The Gobi Desert</a:t>
            </a:r>
            <a:endParaRPr lang="en-GB" altLang="en-US" dirty="0">
              <a:solidFill>
                <a:schemeClr val="bg1"/>
              </a:solidFill>
            </a:endParaRPr>
          </a:p>
        </p:txBody>
      </p:sp>
      <p:sp>
        <p:nvSpPr>
          <p:cNvPr id="11" name="Rectangle 10"/>
          <p:cNvSpPr/>
          <p:nvPr/>
        </p:nvSpPr>
        <p:spPr>
          <a:xfrm>
            <a:off x="1062727" y="1730863"/>
            <a:ext cx="7632699" cy="492443"/>
          </a:xfrm>
          <a:prstGeom prst="rect">
            <a:avLst/>
          </a:prstGeom>
        </p:spPr>
        <p:txBody>
          <a:bodyPr wrap="square" lIns="108000" tIns="0" rIns="0" bIns="0">
            <a:spAutoFit/>
          </a:bodyPr>
          <a:lstStyle/>
          <a:p>
            <a:pPr>
              <a:lnSpc>
                <a:spcPct val="100000"/>
              </a:lnSpc>
              <a:spcBef>
                <a:spcPct val="0"/>
              </a:spcBef>
              <a:buFontTx/>
              <a:buNone/>
            </a:pPr>
            <a:r>
              <a:rPr lang="en-GB" sz="1600" dirty="0"/>
              <a:t>Some deserts however are actually cold. Winter temperatures in the Gobi desert can reach -40°C. The world’s largest deserts are in the Arctic and Antarctic.</a:t>
            </a:r>
            <a:endParaRPr lang="en-GB" altLang="en-US" sz="1600" dirty="0">
              <a:solidFill>
                <a:schemeClr val="bg1"/>
              </a:solidFill>
            </a:endParaRPr>
          </a:p>
        </p:txBody>
      </p:sp>
    </p:spTree>
    <p:extLst>
      <p:ext uri="{BB962C8B-B14F-4D97-AF65-F5344CB8AC3E}">
        <p14:creationId xmlns:p14="http://schemas.microsoft.com/office/powerpoint/2010/main" val="378264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What Plants Live in the Desert?</a:t>
            </a:r>
          </a:p>
        </p:txBody>
      </p:sp>
      <p:sp>
        <p:nvSpPr>
          <p:cNvPr id="7" name="Rectangle 6"/>
          <p:cNvSpPr/>
          <p:nvPr/>
        </p:nvSpPr>
        <p:spPr>
          <a:xfrm>
            <a:off x="755651" y="1696672"/>
            <a:ext cx="3816349" cy="492443"/>
          </a:xfrm>
          <a:prstGeom prst="rect">
            <a:avLst/>
          </a:prstGeom>
        </p:spPr>
        <p:txBody>
          <a:bodyPr wrap="square" lIns="108000" tIns="0" rIns="0" bIns="0">
            <a:spAutoFit/>
          </a:bodyPr>
          <a:lstStyle/>
          <a:p>
            <a:pPr>
              <a:lnSpc>
                <a:spcPct val="100000"/>
              </a:lnSpc>
              <a:spcBef>
                <a:spcPct val="0"/>
              </a:spcBef>
              <a:buFontTx/>
              <a:buNone/>
            </a:pPr>
            <a:r>
              <a:rPr lang="en-GB" altLang="en-US" sz="1600" dirty="0"/>
              <a:t>Despite the harsh conditions, many plants live in the deserts.</a:t>
            </a:r>
          </a:p>
        </p:txBody>
      </p:sp>
      <p:sp>
        <p:nvSpPr>
          <p:cNvPr id="8" name="Rectangle 7"/>
          <p:cNvSpPr/>
          <p:nvPr/>
        </p:nvSpPr>
        <p:spPr>
          <a:xfrm>
            <a:off x="755650" y="2371841"/>
            <a:ext cx="3816349" cy="24341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nSpc>
                <a:spcPct val="100000"/>
              </a:lnSpc>
              <a:spcBef>
                <a:spcPct val="0"/>
              </a:spcBef>
              <a:buFontTx/>
              <a:buNone/>
            </a:pPr>
            <a:r>
              <a:rPr lang="en-GB" altLang="en-US" dirty="0">
                <a:solidFill>
                  <a:schemeClr val="bg1"/>
                </a:solidFill>
              </a:rPr>
              <a:t>Cacti (the plural of cactus) are suited to desert life. When there is moisture in the air, a cactus swells to store the water. A cactus has spikes instead of leaves in order to conserve the water. The spikes also ward off animals that might try to eat the cactus.</a:t>
            </a:r>
          </a:p>
        </p:txBody>
      </p:sp>
      <p:sp>
        <p:nvSpPr>
          <p:cNvPr id="11" name="Rectangle 10"/>
          <p:cNvSpPr/>
          <p:nvPr/>
        </p:nvSpPr>
        <p:spPr>
          <a:xfrm>
            <a:off x="755649" y="2371841"/>
            <a:ext cx="3816349" cy="27111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nSpc>
                <a:spcPct val="100000"/>
              </a:lnSpc>
              <a:spcBef>
                <a:spcPct val="0"/>
              </a:spcBef>
              <a:buFontTx/>
              <a:buNone/>
            </a:pPr>
            <a:r>
              <a:rPr lang="en-GB" altLang="en-US" dirty="0">
                <a:solidFill>
                  <a:schemeClr val="bg1"/>
                </a:solidFill>
              </a:rPr>
              <a:t>Bougainvillea and California poppies are examples of flowering plants which bloom in the desert after there has been rain.</a:t>
            </a:r>
          </a:p>
          <a:p>
            <a:pPr>
              <a:lnSpc>
                <a:spcPct val="100000"/>
              </a:lnSpc>
              <a:spcBef>
                <a:spcPct val="0"/>
              </a:spcBef>
              <a:buFontTx/>
              <a:buNone/>
            </a:pPr>
            <a:endParaRPr lang="en-GB" altLang="en-US" dirty="0">
              <a:solidFill>
                <a:schemeClr val="bg1"/>
              </a:solidFill>
            </a:endParaRPr>
          </a:p>
          <a:p>
            <a:pPr>
              <a:lnSpc>
                <a:spcPct val="100000"/>
              </a:lnSpc>
              <a:spcBef>
                <a:spcPct val="0"/>
              </a:spcBef>
              <a:buFontTx/>
              <a:buNone/>
            </a:pPr>
            <a:r>
              <a:rPr lang="en-GB" altLang="en-US" dirty="0">
                <a:solidFill>
                  <a:schemeClr val="bg1"/>
                </a:solidFill>
              </a:rPr>
              <a:t>Palm trees grow in some deserts. These palm trees don’t usually grow fruit. They are good at storing water.</a:t>
            </a:r>
          </a:p>
        </p:txBody>
      </p:sp>
      <p:pic>
        <p:nvPicPr>
          <p:cNvPr id="2050" name="Picture 2" descr="Two Green Cactus Plants at Daytime"/>
          <p:cNvPicPr>
            <a:picLocks noChangeAspect="1" noChangeArrowheads="1"/>
          </p:cNvPicPr>
          <p:nvPr/>
        </p:nvPicPr>
        <p:blipFill rotWithShape="1">
          <a:blip r:embed="rId2">
            <a:extLst>
              <a:ext uri="{28A0092B-C50C-407E-A947-70E740481C1C}">
                <a14:useLocalDpi xmlns:a14="http://schemas.microsoft.com/office/drawing/2010/main" val="0"/>
              </a:ext>
            </a:extLst>
          </a:blip>
          <a:srcRect l="48577" t="21193" r="15808" b="14711"/>
          <a:stretch/>
        </p:blipFill>
        <p:spPr bwMode="auto">
          <a:xfrm>
            <a:off x="4571999" y="1513945"/>
            <a:ext cx="3816351" cy="457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5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hlinkClick r:id="rId2" action="ppaction://hlinksldjump"/>
          </p:cNvPr>
          <p:cNvSpPr/>
          <p:nvPr/>
        </p:nvSpPr>
        <p:spPr>
          <a:xfrm>
            <a:off x="755651" y="4338357"/>
            <a:ext cx="1754468" cy="175446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4537789"/>
            <a:ext cx="1460100" cy="1110139"/>
          </a:xfrm>
          <a:prstGeom prst="rect">
            <a:avLst/>
          </a:prstGeom>
        </p:spPr>
      </p:pic>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What Animals Live in the Desert?</a:t>
            </a:r>
          </a:p>
        </p:txBody>
      </p:sp>
      <p:sp>
        <p:nvSpPr>
          <p:cNvPr id="7" name="Rectangle 6"/>
          <p:cNvSpPr/>
          <p:nvPr/>
        </p:nvSpPr>
        <p:spPr>
          <a:xfrm>
            <a:off x="755651" y="1696672"/>
            <a:ext cx="7632699" cy="492443"/>
          </a:xfrm>
          <a:prstGeom prst="rect">
            <a:avLst/>
          </a:prstGeom>
        </p:spPr>
        <p:txBody>
          <a:bodyPr wrap="square" lIns="108000" tIns="0" rIns="0" bIns="0">
            <a:spAutoFit/>
          </a:bodyPr>
          <a:lstStyle/>
          <a:p>
            <a:pPr algn="ctr">
              <a:lnSpc>
                <a:spcPct val="100000"/>
              </a:lnSpc>
              <a:spcBef>
                <a:spcPct val="0"/>
              </a:spcBef>
              <a:buFontTx/>
              <a:buNone/>
            </a:pPr>
            <a:r>
              <a:rPr lang="en-GB" altLang="en-US" sz="1600" dirty="0"/>
              <a:t>Animals that are adapted to living in the desert are known as </a:t>
            </a:r>
            <a:r>
              <a:rPr lang="en-GB" altLang="en-US" sz="1600" dirty="0" err="1"/>
              <a:t>xerocoles</a:t>
            </a:r>
            <a:r>
              <a:rPr lang="en-GB" altLang="en-US" sz="1600" dirty="0"/>
              <a:t>. </a:t>
            </a:r>
          </a:p>
          <a:p>
            <a:pPr algn="ctr">
              <a:lnSpc>
                <a:spcPct val="100000"/>
              </a:lnSpc>
              <a:spcBef>
                <a:spcPct val="0"/>
              </a:spcBef>
              <a:buFontTx/>
              <a:buNone/>
            </a:pPr>
            <a:r>
              <a:rPr lang="en-GB" altLang="en-US" sz="1600" dirty="0"/>
              <a:t>Click on a picture to find out more about some of these animals. </a:t>
            </a:r>
          </a:p>
        </p:txBody>
      </p:sp>
      <p:sp>
        <p:nvSpPr>
          <p:cNvPr id="9" name="Oval 8"/>
          <p:cNvSpPr/>
          <p:nvPr/>
        </p:nvSpPr>
        <p:spPr>
          <a:xfrm>
            <a:off x="3694767" y="2371841"/>
            <a:ext cx="1754468" cy="175446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hlinkClick r:id="rId4" action="ppaction://hlinksldjump"/>
          </p:cNvPr>
          <p:cNvSpPr/>
          <p:nvPr/>
        </p:nvSpPr>
        <p:spPr>
          <a:xfrm>
            <a:off x="6633883" y="2371841"/>
            <a:ext cx="1754468" cy="175446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hlinkClick r:id="rId5" action="ppaction://hlinksldjump"/>
          </p:cNvPr>
          <p:cNvSpPr/>
          <p:nvPr/>
        </p:nvSpPr>
        <p:spPr>
          <a:xfrm>
            <a:off x="3694767" y="4338357"/>
            <a:ext cx="1754468" cy="175446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hlinkClick r:id="rId6" action="ppaction://hlinksldjump"/>
          </p:cNvPr>
          <p:cNvSpPr/>
          <p:nvPr/>
        </p:nvSpPr>
        <p:spPr>
          <a:xfrm>
            <a:off x="6633883" y="4338357"/>
            <a:ext cx="1754468" cy="175446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052046" y="2517031"/>
            <a:ext cx="843320" cy="1361463"/>
          </a:xfrm>
          <a:prstGeom prst="rect">
            <a:avLst/>
          </a:prstGeom>
        </p:spPr>
      </p:pic>
      <p:pic>
        <p:nvPicPr>
          <p:cNvPr id="6" name="Picture 5">
            <a:hlinkClick r:id="rId4"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98423" y="2860289"/>
            <a:ext cx="1425388" cy="777571"/>
          </a:xfrm>
          <a:prstGeom prst="rect">
            <a:avLst/>
          </a:prstGeom>
        </p:spPr>
      </p:pic>
      <p:pic>
        <p:nvPicPr>
          <p:cNvPr id="16" name="Picture 15">
            <a:hlinkClick r:id="rId5"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7127" y="4605812"/>
            <a:ext cx="1360857" cy="1104430"/>
          </a:xfrm>
          <a:prstGeom prst="rect">
            <a:avLst/>
          </a:prstGeom>
        </p:spPr>
      </p:pic>
      <p:pic>
        <p:nvPicPr>
          <p:cNvPr id="17" name="Picture 16">
            <a:hlinkClick r:id="rId6"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965577" y="4605812"/>
            <a:ext cx="1178870" cy="1166048"/>
          </a:xfrm>
          <a:prstGeom prst="rect">
            <a:avLst/>
          </a:prstGeom>
        </p:spPr>
      </p:pic>
      <p:grpSp>
        <p:nvGrpSpPr>
          <p:cNvPr id="19" name="Group 18"/>
          <p:cNvGrpSpPr/>
          <p:nvPr/>
        </p:nvGrpSpPr>
        <p:grpSpPr>
          <a:xfrm>
            <a:off x="755651" y="2371841"/>
            <a:ext cx="1754469" cy="1754468"/>
            <a:chOff x="755651" y="2371841"/>
            <a:chExt cx="1754469" cy="1754468"/>
          </a:xfrm>
        </p:grpSpPr>
        <p:sp>
          <p:nvSpPr>
            <p:cNvPr id="2" name="Oval 1"/>
            <p:cNvSpPr/>
            <p:nvPr/>
          </p:nvSpPr>
          <p:spPr>
            <a:xfrm>
              <a:off x="755651" y="2371841"/>
              <a:ext cx="1754468" cy="175446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951625" y="2716306"/>
              <a:ext cx="1399122" cy="1122478"/>
            </a:xfrm>
            <a:prstGeom prst="rect">
              <a:avLst/>
            </a:prstGeom>
          </p:spPr>
        </p:pic>
        <p:sp>
          <p:nvSpPr>
            <p:cNvPr id="18" name="Rounded Rectangle 17">
              <a:hlinkClick r:id="rId12" action="ppaction://hlinksldjump"/>
            </p:cNvPr>
            <p:cNvSpPr/>
            <p:nvPr/>
          </p:nvSpPr>
          <p:spPr>
            <a:xfrm>
              <a:off x="755651" y="3070846"/>
              <a:ext cx="1754469" cy="385779"/>
            </a:xfrm>
            <a:prstGeom prst="round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camel</a:t>
              </a:r>
            </a:p>
          </p:txBody>
        </p:sp>
      </p:grpSp>
      <p:sp>
        <p:nvSpPr>
          <p:cNvPr id="23" name="Rounded Rectangle 22">
            <a:hlinkClick r:id="rId7" action="ppaction://hlinksldjump"/>
          </p:cNvPr>
          <p:cNvSpPr/>
          <p:nvPr/>
        </p:nvSpPr>
        <p:spPr>
          <a:xfrm>
            <a:off x="3694766" y="3084655"/>
            <a:ext cx="1754469" cy="385779"/>
          </a:xfrm>
          <a:prstGeom prst="round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meerkat</a:t>
            </a:r>
            <a:endParaRPr lang="en-GB" dirty="0"/>
          </a:p>
        </p:txBody>
      </p:sp>
      <p:sp>
        <p:nvSpPr>
          <p:cNvPr id="24" name="Rounded Rectangle 23">
            <a:hlinkClick r:id="rId4" action="ppaction://hlinksldjump"/>
          </p:cNvPr>
          <p:cNvSpPr/>
          <p:nvPr/>
        </p:nvSpPr>
        <p:spPr>
          <a:xfrm>
            <a:off x="6633882" y="3088530"/>
            <a:ext cx="1754469" cy="385779"/>
          </a:xfrm>
          <a:prstGeom prst="round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sidewinder</a:t>
            </a:r>
          </a:p>
        </p:txBody>
      </p:sp>
      <p:sp>
        <p:nvSpPr>
          <p:cNvPr id="25" name="Rounded Rectangle 24">
            <a:hlinkClick r:id="rId2" action="ppaction://hlinksldjump"/>
          </p:cNvPr>
          <p:cNvSpPr/>
          <p:nvPr/>
        </p:nvSpPr>
        <p:spPr>
          <a:xfrm>
            <a:off x="755650" y="5022701"/>
            <a:ext cx="1754468" cy="385779"/>
          </a:xfrm>
          <a:prstGeom prst="round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fennec fox</a:t>
            </a:r>
          </a:p>
        </p:txBody>
      </p:sp>
      <p:sp>
        <p:nvSpPr>
          <p:cNvPr id="26" name="Rounded Rectangle 25">
            <a:hlinkClick r:id="rId5" action="ppaction://hlinksldjump"/>
          </p:cNvPr>
          <p:cNvSpPr/>
          <p:nvPr/>
        </p:nvSpPr>
        <p:spPr>
          <a:xfrm>
            <a:off x="3694766" y="4995946"/>
            <a:ext cx="1754469" cy="385779"/>
          </a:xfrm>
          <a:prstGeom prst="round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scorpion</a:t>
            </a:r>
          </a:p>
        </p:txBody>
      </p:sp>
      <p:sp>
        <p:nvSpPr>
          <p:cNvPr id="27" name="Rounded Rectangle 26">
            <a:hlinkClick r:id="rId6" action="ppaction://hlinksldjump"/>
          </p:cNvPr>
          <p:cNvSpPr/>
          <p:nvPr/>
        </p:nvSpPr>
        <p:spPr>
          <a:xfrm>
            <a:off x="6633882" y="5022701"/>
            <a:ext cx="1754469" cy="385779"/>
          </a:xfrm>
          <a:prstGeom prst="roundRect">
            <a:avLst/>
          </a:prstGeom>
          <a:solidFill>
            <a:srgbClr val="0070C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lizard</a:t>
            </a:r>
          </a:p>
        </p:txBody>
      </p:sp>
    </p:spTree>
    <p:extLst>
      <p:ext uri="{BB962C8B-B14F-4D97-AF65-F5344CB8AC3E}">
        <p14:creationId xmlns:p14="http://schemas.microsoft.com/office/powerpoint/2010/main" val="170800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Camel</a:t>
            </a:r>
          </a:p>
        </p:txBody>
      </p:sp>
      <p:sp>
        <p:nvSpPr>
          <p:cNvPr id="7" name="Rectangle 6"/>
          <p:cNvSpPr/>
          <p:nvPr/>
        </p:nvSpPr>
        <p:spPr>
          <a:xfrm>
            <a:off x="755651" y="1696672"/>
            <a:ext cx="3816349" cy="738664"/>
          </a:xfrm>
          <a:prstGeom prst="rect">
            <a:avLst/>
          </a:prstGeom>
        </p:spPr>
        <p:txBody>
          <a:bodyPr wrap="square" lIns="108000" tIns="0" rIns="0" bIns="0">
            <a:spAutoFit/>
          </a:bodyPr>
          <a:lstStyle/>
          <a:p>
            <a:pPr>
              <a:lnSpc>
                <a:spcPct val="100000"/>
              </a:lnSpc>
              <a:spcBef>
                <a:spcPct val="0"/>
              </a:spcBef>
              <a:buFontTx/>
              <a:buNone/>
            </a:pPr>
            <a:r>
              <a:rPr lang="en-GB" altLang="en-US" sz="1600" dirty="0"/>
              <a:t>A camel’s hump stores fat that can be converted into energy when food is scarce. </a:t>
            </a:r>
          </a:p>
        </p:txBody>
      </p:sp>
      <p:sp>
        <p:nvSpPr>
          <p:cNvPr id="8" name="Rectangle 7"/>
          <p:cNvSpPr/>
          <p:nvPr/>
        </p:nvSpPr>
        <p:spPr>
          <a:xfrm>
            <a:off x="755650" y="3381725"/>
            <a:ext cx="3816349" cy="27111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nSpc>
                <a:spcPct val="100000"/>
              </a:lnSpc>
              <a:spcBef>
                <a:spcPct val="0"/>
              </a:spcBef>
              <a:buFontTx/>
              <a:buNone/>
            </a:pPr>
            <a:r>
              <a:rPr lang="en-GB" altLang="en-US" dirty="0">
                <a:solidFill>
                  <a:schemeClr val="bg1"/>
                </a:solidFill>
              </a:rPr>
              <a:t>To protect themselves from sandstorms, they have long eye lashes and their nostrils can close to keep sand out.</a:t>
            </a:r>
          </a:p>
          <a:p>
            <a:pPr>
              <a:lnSpc>
                <a:spcPct val="100000"/>
              </a:lnSpc>
              <a:spcBef>
                <a:spcPct val="0"/>
              </a:spcBef>
              <a:buFontTx/>
              <a:buNone/>
            </a:pPr>
            <a:endParaRPr lang="en-GB" altLang="en-US" dirty="0">
              <a:solidFill>
                <a:schemeClr val="bg1"/>
              </a:solidFill>
            </a:endParaRPr>
          </a:p>
          <a:p>
            <a:pPr>
              <a:lnSpc>
                <a:spcPct val="100000"/>
              </a:lnSpc>
              <a:spcBef>
                <a:spcPct val="0"/>
              </a:spcBef>
              <a:buFontTx/>
              <a:buNone/>
            </a:pPr>
            <a:r>
              <a:rPr lang="en-GB" altLang="en-US" dirty="0">
                <a:solidFill>
                  <a:schemeClr val="bg1"/>
                </a:solidFill>
              </a:rPr>
              <a:t>Camel’s feet are wide to avoid slipping through sand. The soles of their feet are thick pads to avoid burns from the hot sand.</a:t>
            </a:r>
          </a:p>
        </p:txBody>
      </p:sp>
      <p:pic>
        <p:nvPicPr>
          <p:cNvPr id="8194" name="Picture 2" descr="Bunch of Camels in Desert Dune"/>
          <p:cNvPicPr>
            <a:picLocks noChangeAspect="1" noChangeArrowheads="1"/>
          </p:cNvPicPr>
          <p:nvPr/>
        </p:nvPicPr>
        <p:blipFill rotWithShape="1">
          <a:blip r:embed="rId2">
            <a:extLst>
              <a:ext uri="{28A0092B-C50C-407E-A947-70E740481C1C}">
                <a14:useLocalDpi xmlns:a14="http://schemas.microsoft.com/office/drawing/2010/main" val="0"/>
              </a:ext>
            </a:extLst>
          </a:blip>
          <a:srcRect t="5935"/>
          <a:stretch/>
        </p:blipFill>
        <p:spPr bwMode="auto">
          <a:xfrm>
            <a:off x="4572000" y="1513946"/>
            <a:ext cx="3816350" cy="45788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rId3" action="ppaction://hlinksldjump"/>
          </p:cNvPr>
          <p:cNvSpPr/>
          <p:nvPr/>
        </p:nvSpPr>
        <p:spPr>
          <a:xfrm>
            <a:off x="4572001" y="5597717"/>
            <a:ext cx="3816349" cy="495108"/>
          </a:xfrm>
          <a:prstGeom prst="rect">
            <a:avLst/>
          </a:prstGeom>
          <a:solidFill>
            <a:srgbClr val="E94E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gn="ctr">
              <a:lnSpc>
                <a:spcPct val="100000"/>
              </a:lnSpc>
              <a:spcBef>
                <a:spcPct val="0"/>
              </a:spcBef>
              <a:buFontTx/>
              <a:buNone/>
            </a:pPr>
            <a:r>
              <a:rPr lang="en-GB" altLang="en-US" dirty="0">
                <a:solidFill>
                  <a:schemeClr val="bg1"/>
                </a:solidFill>
              </a:rPr>
              <a:t>back</a:t>
            </a:r>
          </a:p>
        </p:txBody>
      </p:sp>
    </p:spTree>
    <p:extLst>
      <p:ext uri="{BB962C8B-B14F-4D97-AF65-F5344CB8AC3E}">
        <p14:creationId xmlns:p14="http://schemas.microsoft.com/office/powerpoint/2010/main" val="292051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rown Coat Sloth"/>
          <p:cNvPicPr>
            <a:picLocks noChangeAspect="1" noChangeArrowheads="1"/>
          </p:cNvPicPr>
          <p:nvPr/>
        </p:nvPicPr>
        <p:blipFill rotWithShape="1">
          <a:blip r:embed="rId2">
            <a:extLst>
              <a:ext uri="{28A0092B-C50C-407E-A947-70E740481C1C}">
                <a14:useLocalDpi xmlns:a14="http://schemas.microsoft.com/office/drawing/2010/main" val="0"/>
              </a:ext>
            </a:extLst>
          </a:blip>
          <a:srcRect t="12524" b="7488"/>
          <a:stretch/>
        </p:blipFill>
        <p:spPr bwMode="auto">
          <a:xfrm flipH="1">
            <a:off x="4572000" y="1513946"/>
            <a:ext cx="3816351" cy="4578879"/>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err="1">
                <a:solidFill>
                  <a:schemeClr val="bg1"/>
                </a:solidFill>
                <a:latin typeface="+mn-lt"/>
              </a:rPr>
              <a:t>Meerkat</a:t>
            </a:r>
            <a:endParaRPr lang="en-GB" sz="3600" dirty="0">
              <a:solidFill>
                <a:schemeClr val="bg1"/>
              </a:solidFill>
              <a:latin typeface="+mn-lt"/>
            </a:endParaRPr>
          </a:p>
        </p:txBody>
      </p:sp>
      <p:sp>
        <p:nvSpPr>
          <p:cNvPr id="7" name="Rectangle 6"/>
          <p:cNvSpPr/>
          <p:nvPr/>
        </p:nvSpPr>
        <p:spPr>
          <a:xfrm>
            <a:off x="755651" y="1696672"/>
            <a:ext cx="3816349" cy="1661993"/>
          </a:xfrm>
          <a:prstGeom prst="rect">
            <a:avLst/>
          </a:prstGeom>
        </p:spPr>
        <p:txBody>
          <a:bodyPr wrap="square" lIns="108000" tIns="0" rIns="0" bIns="0">
            <a:spAutoFit/>
          </a:bodyPr>
          <a:lstStyle/>
          <a:p>
            <a:pPr>
              <a:lnSpc>
                <a:spcPct val="100000"/>
              </a:lnSpc>
              <a:spcBef>
                <a:spcPct val="0"/>
              </a:spcBef>
              <a:buFontTx/>
              <a:buNone/>
            </a:pPr>
            <a:r>
              <a:rPr lang="en-GB" altLang="en-US" dirty="0"/>
              <a:t>The dark rings around a </a:t>
            </a:r>
            <a:r>
              <a:rPr lang="en-GB" altLang="en-US" dirty="0" err="1"/>
              <a:t>meerkat's</a:t>
            </a:r>
            <a:r>
              <a:rPr lang="en-GB" altLang="en-US" dirty="0"/>
              <a:t> eyes reduces the glare of the hot desert sun. Their eyes also have a transparent layer which protects their eyes while they are digging into the sand to make burrows.</a:t>
            </a:r>
          </a:p>
        </p:txBody>
      </p:sp>
      <p:sp>
        <p:nvSpPr>
          <p:cNvPr id="8" name="Rectangle 7"/>
          <p:cNvSpPr/>
          <p:nvPr/>
        </p:nvSpPr>
        <p:spPr>
          <a:xfrm>
            <a:off x="755650" y="3658724"/>
            <a:ext cx="3816349" cy="24341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nSpc>
                <a:spcPct val="100000"/>
              </a:lnSpc>
              <a:spcBef>
                <a:spcPct val="0"/>
              </a:spcBef>
              <a:buFontTx/>
              <a:buNone/>
            </a:pPr>
            <a:r>
              <a:rPr lang="en-GB" altLang="en-US" dirty="0">
                <a:solidFill>
                  <a:schemeClr val="bg1"/>
                </a:solidFill>
              </a:rPr>
              <a:t>The layer of fur on a </a:t>
            </a:r>
            <a:r>
              <a:rPr lang="en-GB" altLang="en-US" dirty="0" err="1">
                <a:solidFill>
                  <a:schemeClr val="bg1"/>
                </a:solidFill>
              </a:rPr>
              <a:t>meerkat’s</a:t>
            </a:r>
            <a:r>
              <a:rPr lang="en-GB" altLang="en-US" dirty="0">
                <a:solidFill>
                  <a:schemeClr val="bg1"/>
                </a:solidFill>
              </a:rPr>
              <a:t> stomach is thin. This means when they lie on their backs in the sun, their bodies warm up quickly.</a:t>
            </a:r>
          </a:p>
          <a:p>
            <a:pPr>
              <a:lnSpc>
                <a:spcPct val="100000"/>
              </a:lnSpc>
              <a:spcBef>
                <a:spcPct val="0"/>
              </a:spcBef>
              <a:buFontTx/>
              <a:buNone/>
            </a:pPr>
            <a:endParaRPr lang="en-GB" altLang="en-US" dirty="0">
              <a:solidFill>
                <a:schemeClr val="bg1"/>
              </a:solidFill>
            </a:endParaRPr>
          </a:p>
          <a:p>
            <a:pPr>
              <a:lnSpc>
                <a:spcPct val="100000"/>
              </a:lnSpc>
              <a:spcBef>
                <a:spcPct val="0"/>
              </a:spcBef>
              <a:buFontTx/>
              <a:buNone/>
            </a:pPr>
            <a:r>
              <a:rPr lang="en-GB" dirty="0" err="1"/>
              <a:t>Meerkats</a:t>
            </a:r>
            <a:r>
              <a:rPr lang="en-GB" dirty="0"/>
              <a:t> prey on many animals in the desert, including rodents, birds and scorpions.</a:t>
            </a:r>
            <a:endParaRPr lang="en-GB" altLang="en-US" dirty="0">
              <a:solidFill>
                <a:schemeClr val="bg1"/>
              </a:solidFill>
            </a:endParaRPr>
          </a:p>
        </p:txBody>
      </p:sp>
      <p:sp>
        <p:nvSpPr>
          <p:cNvPr id="5" name="Rectangle 4">
            <a:hlinkClick r:id="rId3" action="ppaction://hlinksldjump"/>
          </p:cNvPr>
          <p:cNvSpPr/>
          <p:nvPr/>
        </p:nvSpPr>
        <p:spPr>
          <a:xfrm>
            <a:off x="4572001" y="5597717"/>
            <a:ext cx="3816349" cy="495108"/>
          </a:xfrm>
          <a:prstGeom prst="rect">
            <a:avLst/>
          </a:prstGeom>
          <a:solidFill>
            <a:srgbClr val="E94E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gn="ctr">
              <a:lnSpc>
                <a:spcPct val="100000"/>
              </a:lnSpc>
              <a:spcBef>
                <a:spcPct val="0"/>
              </a:spcBef>
              <a:buFontTx/>
              <a:buNone/>
            </a:pPr>
            <a:r>
              <a:rPr lang="en-GB" altLang="en-US" dirty="0">
                <a:solidFill>
                  <a:schemeClr val="bg1"/>
                </a:solidFill>
              </a:rPr>
              <a:t>back</a:t>
            </a:r>
          </a:p>
        </p:txBody>
      </p:sp>
    </p:spTree>
    <p:extLst>
      <p:ext uri="{BB962C8B-B14F-4D97-AF65-F5344CB8AC3E}">
        <p14:creationId xmlns:p14="http://schemas.microsoft.com/office/powerpoint/2010/main" val="242278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263" r="3573"/>
          <a:stretch/>
        </p:blipFill>
        <p:spPr>
          <a:xfrm flipH="1">
            <a:off x="4572000" y="1513946"/>
            <a:ext cx="3816350" cy="4578879"/>
          </a:xfrm>
          <a:prstGeom prst="rect">
            <a:avLst/>
          </a:prstGeom>
        </p:spPr>
      </p:pic>
      <p:sp>
        <p:nvSpPr>
          <p:cNvPr id="21" name="Title 20"/>
          <p:cNvSpPr>
            <a:spLocks noGrp="1"/>
          </p:cNvSpPr>
          <p:nvPr>
            <p:ph type="title"/>
          </p:nvPr>
        </p:nvSpPr>
        <p:spPr>
          <a:xfrm>
            <a:off x="448574" y="765175"/>
            <a:ext cx="8246852" cy="748771"/>
          </a:xfrm>
          <a:prstGeom prst="roundRect">
            <a:avLst>
              <a:gd name="adj" fmla="val 0"/>
            </a:avLst>
          </a:prstGeom>
          <a:solidFill>
            <a:srgbClr val="0070C0"/>
          </a:solidFill>
        </p:spPr>
        <p:txBody>
          <a:bodyPr/>
          <a:lstStyle/>
          <a:p>
            <a:r>
              <a:rPr lang="en-GB" sz="3600" dirty="0">
                <a:solidFill>
                  <a:schemeClr val="bg1"/>
                </a:solidFill>
                <a:latin typeface="+mn-lt"/>
              </a:rPr>
              <a:t>Sidewinder</a:t>
            </a:r>
          </a:p>
        </p:txBody>
      </p:sp>
      <p:sp>
        <p:nvSpPr>
          <p:cNvPr id="7" name="Rectangle 6"/>
          <p:cNvSpPr/>
          <p:nvPr/>
        </p:nvSpPr>
        <p:spPr>
          <a:xfrm>
            <a:off x="755651" y="1696672"/>
            <a:ext cx="3816349" cy="1384995"/>
          </a:xfrm>
          <a:prstGeom prst="rect">
            <a:avLst/>
          </a:prstGeom>
        </p:spPr>
        <p:txBody>
          <a:bodyPr wrap="square" lIns="108000" tIns="0" rIns="0" bIns="0">
            <a:spAutoFit/>
          </a:bodyPr>
          <a:lstStyle/>
          <a:p>
            <a:pPr>
              <a:lnSpc>
                <a:spcPct val="100000"/>
              </a:lnSpc>
              <a:spcBef>
                <a:spcPct val="0"/>
              </a:spcBef>
              <a:buFontTx/>
              <a:buNone/>
            </a:pPr>
            <a:r>
              <a:rPr lang="en-GB" altLang="en-US" dirty="0"/>
              <a:t>Sidewinders are rattlesnakes that live in some of the hottest deserts on earth. They are known for the strange patterns their movements leave in the sand.</a:t>
            </a:r>
          </a:p>
        </p:txBody>
      </p:sp>
      <p:sp>
        <p:nvSpPr>
          <p:cNvPr id="8" name="Rectangle 7"/>
          <p:cNvSpPr/>
          <p:nvPr/>
        </p:nvSpPr>
        <p:spPr>
          <a:xfrm>
            <a:off x="755651" y="3381725"/>
            <a:ext cx="3816349" cy="27111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nSpc>
                <a:spcPct val="100000"/>
              </a:lnSpc>
              <a:spcBef>
                <a:spcPct val="0"/>
              </a:spcBef>
              <a:buFontTx/>
              <a:buNone/>
            </a:pPr>
            <a:r>
              <a:rPr lang="en-GB" dirty="0"/>
              <a:t>A sidewinder’s colouring means it is camouflaged against the sand. This makes it easier for it to catch its prey. </a:t>
            </a:r>
            <a:r>
              <a:rPr lang="en-GB" altLang="en-US" dirty="0">
                <a:solidFill>
                  <a:schemeClr val="bg1"/>
                </a:solidFill>
              </a:rPr>
              <a:t>Unlike most species of snake, female sidewinders are larger than males.</a:t>
            </a:r>
          </a:p>
          <a:p>
            <a:pPr>
              <a:lnSpc>
                <a:spcPct val="100000"/>
              </a:lnSpc>
              <a:spcBef>
                <a:spcPct val="0"/>
              </a:spcBef>
              <a:buFontTx/>
              <a:buNone/>
            </a:pPr>
            <a:endParaRPr lang="en-GB" altLang="en-US" dirty="0">
              <a:solidFill>
                <a:schemeClr val="bg1"/>
              </a:solidFill>
            </a:endParaRPr>
          </a:p>
          <a:p>
            <a:pPr>
              <a:lnSpc>
                <a:spcPct val="100000"/>
              </a:lnSpc>
              <a:spcBef>
                <a:spcPct val="0"/>
              </a:spcBef>
              <a:buFontTx/>
              <a:buNone/>
            </a:pPr>
            <a:r>
              <a:rPr lang="en-GB" altLang="en-US" dirty="0">
                <a:solidFill>
                  <a:schemeClr val="bg1"/>
                </a:solidFill>
              </a:rPr>
              <a:t>They can move at speeds of up to 29 km per hour.</a:t>
            </a:r>
          </a:p>
        </p:txBody>
      </p:sp>
      <p:sp>
        <p:nvSpPr>
          <p:cNvPr id="5" name="Rectangle 4">
            <a:hlinkClick r:id="rId3" action="ppaction://hlinksldjump"/>
          </p:cNvPr>
          <p:cNvSpPr/>
          <p:nvPr/>
        </p:nvSpPr>
        <p:spPr>
          <a:xfrm>
            <a:off x="4572001" y="5597717"/>
            <a:ext cx="3816349" cy="495108"/>
          </a:xfrm>
          <a:prstGeom prst="rect">
            <a:avLst/>
          </a:prstGeom>
          <a:solidFill>
            <a:srgbClr val="E94E1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216000" bIns="108000" rtlCol="0" anchor="ctr">
            <a:spAutoFit/>
          </a:bodyPr>
          <a:lstStyle/>
          <a:p>
            <a:pPr algn="ctr">
              <a:lnSpc>
                <a:spcPct val="100000"/>
              </a:lnSpc>
              <a:spcBef>
                <a:spcPct val="0"/>
              </a:spcBef>
              <a:buFontTx/>
              <a:buNone/>
            </a:pPr>
            <a:r>
              <a:rPr lang="en-GB" altLang="en-US" dirty="0">
                <a:solidFill>
                  <a:schemeClr val="bg1"/>
                </a:solidFill>
              </a:rPr>
              <a:t>back</a:t>
            </a:r>
          </a:p>
        </p:txBody>
      </p:sp>
    </p:spTree>
    <p:extLst>
      <p:ext uri="{BB962C8B-B14F-4D97-AF65-F5344CB8AC3E}">
        <p14:creationId xmlns:p14="http://schemas.microsoft.com/office/powerpoint/2010/main" val="4129752967"/>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A1786ED3-4A83-4E52-97FB-5BB8F2F68775}" vid="{F1370A2B-D63B-458B-B1CD-13966C425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69</TotalTime>
  <Words>818</Words>
  <Application>Microsoft Office PowerPoint</Application>
  <PresentationFormat>On-screen Show (4:3)</PresentationFormat>
  <Paragraphs>72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Twinkl</vt:lpstr>
      <vt:lpstr>Calibri</vt:lpstr>
      <vt:lpstr>Arial</vt:lpstr>
      <vt:lpstr>Office Theme</vt:lpstr>
      <vt:lpstr>PowerPoint Presentation</vt:lpstr>
      <vt:lpstr>What Is a Desert?</vt:lpstr>
      <vt:lpstr>Where Are Deserts?</vt:lpstr>
      <vt:lpstr>What Are Deserts Like?</vt:lpstr>
      <vt:lpstr>What Plants Live in the Desert?</vt:lpstr>
      <vt:lpstr>What Animals Live in the Desert?</vt:lpstr>
      <vt:lpstr>Camel</vt:lpstr>
      <vt:lpstr>Meerkat</vt:lpstr>
      <vt:lpstr>Sidewinder</vt:lpstr>
      <vt:lpstr>Fennec Fox</vt:lpstr>
      <vt:lpstr>Scorpion</vt:lpstr>
      <vt:lpstr>Lizard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Gemma O'Reilly</cp:lastModifiedBy>
  <cp:revision>12</cp:revision>
  <dcterms:created xsi:type="dcterms:W3CDTF">2019-07-22T11:41:34Z</dcterms:created>
  <dcterms:modified xsi:type="dcterms:W3CDTF">2020-03-18T14:34:09Z</dcterms:modified>
</cp:coreProperties>
</file>